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8" r:id="rId4"/>
    <p:sldId id="269" r:id="rId5"/>
    <p:sldId id="270" r:id="rId6"/>
    <p:sldId id="271" r:id="rId7"/>
    <p:sldId id="289" r:id="rId8"/>
    <p:sldId id="274" r:id="rId9"/>
    <p:sldId id="273" r:id="rId10"/>
    <p:sldId id="286" r:id="rId11"/>
    <p:sldId id="288" r:id="rId12"/>
    <p:sldId id="275" r:id="rId13"/>
    <p:sldId id="279" r:id="rId14"/>
    <p:sldId id="283" r:id="rId15"/>
    <p:sldId id="282" r:id="rId16"/>
    <p:sldId id="281" r:id="rId17"/>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2" autoAdjust="0"/>
    <p:restoredTop sz="89941" autoAdjust="0"/>
  </p:normalViewPr>
  <p:slideViewPr>
    <p:cSldViewPr>
      <p:cViewPr>
        <p:scale>
          <a:sx n="65" d="100"/>
          <a:sy n="65" d="100"/>
        </p:scale>
        <p:origin x="-114" y="-72"/>
      </p:cViewPr>
      <p:guideLst>
        <p:guide orient="horz" pos="2160"/>
        <p:guide pos="2880"/>
      </p:guideLst>
    </p:cSldViewPr>
  </p:slideViewPr>
  <p:outlineViewPr>
    <p:cViewPr varScale="1">
      <p:scale>
        <a:sx n="33" d="100"/>
        <a:sy n="33" d="100"/>
      </p:scale>
      <p:origin x="18" y="93306"/>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EC-15/00018r2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EC-15/00018r2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EC-15/00018r2</a:t>
            </a:r>
            <a:endParaRPr lang="en-US" dirty="0"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March 2015</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dirty="0"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dirty="0"/>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EC-15/00018r2</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is to update you guys on the Sept 2015 Interim planning/management and the November 2018 Asian Plenary planning and also to get a funding request on the screen for consideration in Berlin. On paper at least, we are good to go for Sept 2015 but our whole interface team at the </a:t>
            </a:r>
            <a:r>
              <a:rPr lang="en-US" dirty="0" err="1" smtClean="0"/>
              <a:t>Centara</a:t>
            </a:r>
            <a:r>
              <a:rPr lang="en-US" dirty="0" smtClean="0"/>
              <a:t> has changed (and not very smoothly I might add as I indicated in Atlanta) and as a consequence, I would feel more comfortable meeting them directly and working through any remaining issues face to face, including finalizing our financial subsidy with the Thailand </a:t>
            </a:r>
            <a:r>
              <a:rPr lang="en-US" dirty="0" err="1" smtClean="0"/>
              <a:t>Conv</a:t>
            </a:r>
            <a:r>
              <a:rPr lang="en-US" dirty="0" smtClean="0"/>
              <a:t> and Expo Bureau.. Since we have got the Network site visit set up for the end of April and my plan is to join Rick on that.</a:t>
            </a:r>
            <a:br>
              <a:rPr lang="en-US" dirty="0" smtClean="0"/>
            </a:br>
            <a:r>
              <a:rPr lang="en-US" dirty="0" smtClean="0"/>
              <a:t/>
            </a:r>
            <a:br>
              <a:rPr lang="en-US" dirty="0" smtClean="0"/>
            </a:br>
            <a:r>
              <a:rPr lang="en-US" dirty="0" smtClean="0"/>
              <a:t>While there, we have an opportunity to do a few more things at a very low incremental cost.  One is a stop in K-L to meet with the Ritz/Marriott and check out the meeting space for the November 2018 Plenary post the Ritz renovation which impacted the meeting space on that side of the property. At the same time Rick can do a kind of go/no go check on the network infrastructure and we can meet with the Malaysian CEB on funding.</a:t>
            </a:r>
            <a:br>
              <a:rPr lang="en-US" dirty="0" smtClean="0"/>
            </a:br>
            <a:r>
              <a:rPr lang="en-US" dirty="0" smtClean="0"/>
              <a:t/>
            </a:r>
            <a:br>
              <a:rPr lang="en-US" dirty="0" smtClean="0"/>
            </a:br>
            <a:r>
              <a:rPr lang="en-US" dirty="0" smtClean="0"/>
              <a:t>Lastly, we have scheduled a one day stop in Singapore to visit </a:t>
            </a:r>
            <a:r>
              <a:rPr lang="en-US" dirty="0" err="1" smtClean="0"/>
              <a:t>Suntec</a:t>
            </a:r>
            <a:r>
              <a:rPr lang="en-US" dirty="0" smtClean="0"/>
              <a:t> to verify (or dismiss) the no go network issues I heard from Ray at IETF. The physical meeting space at </a:t>
            </a:r>
            <a:r>
              <a:rPr lang="en-US" dirty="0" err="1" smtClean="0"/>
              <a:t>Suntec</a:t>
            </a:r>
            <a:r>
              <a:rPr lang="en-US" dirty="0" smtClean="0"/>
              <a:t> for a Plenary is excellent and I hate to throw it away based on second hand (although very credible) information regarding their ability to support our network </a:t>
            </a:r>
            <a:r>
              <a:rPr lang="en-US" dirty="0" err="1" smtClean="0"/>
              <a:t>needs.This</a:t>
            </a:r>
            <a:r>
              <a:rPr lang="en-US" dirty="0" smtClean="0"/>
              <a:t> seems like a good way to get that done without a big investment.</a:t>
            </a:r>
            <a:br>
              <a:rPr lang="en-US" dirty="0" smtClean="0"/>
            </a:br>
            <a:r>
              <a:rPr lang="en-US" dirty="0" smtClean="0"/>
              <a:t/>
            </a:r>
            <a:br>
              <a:rPr lang="en-US" dirty="0" smtClean="0"/>
            </a:br>
            <a:r>
              <a:rPr lang="en-US" dirty="0" smtClean="0"/>
              <a:t>What this translates to in terms of budget for me is about $1400 in airfare ($1k to get there and $400 inter-city) and probably $250 in non </a:t>
            </a:r>
            <a:r>
              <a:rPr lang="en-US" dirty="0" err="1" smtClean="0"/>
              <a:t>comp'ed</a:t>
            </a:r>
            <a:r>
              <a:rPr lang="en-US" dirty="0" smtClean="0"/>
              <a:t> hotel and another $300 in misc. Given that both Interim and Plenary activities are involved, I would propose dividing this between the two treasuries so roughly $1000 each.  Rick has agreed to do the Plenary related Network assessments at no charge from a </a:t>
            </a:r>
            <a:r>
              <a:rPr lang="en-US" dirty="0" err="1" smtClean="0"/>
              <a:t>Verilan</a:t>
            </a:r>
            <a:r>
              <a:rPr lang="en-US" dirty="0" smtClean="0"/>
              <a:t> service perspective.  These are not replacements for detailed site visits a few months out from the Nov 2018 meeting but basically go/no go assessments of the infrastructure today to see if it practical to go the next step with one or both of these venues assuming the rest of the factors look good.. The incremental expense cost for Rick is ~$400 in inter-city airfare and $250 in non-</a:t>
            </a:r>
            <a:r>
              <a:rPr lang="en-US" dirty="0" err="1" smtClean="0"/>
              <a:t>comp'ed</a:t>
            </a:r>
            <a:r>
              <a:rPr lang="en-US" dirty="0" smtClean="0"/>
              <a:t> hotel or ~$650 total which I propose be covered by the 802 Treasury.  The remainder of Rick's expenses and service fees are already contracted in the Sept 2015 meeting budget/plan  as part of the usual plan with </a:t>
            </a:r>
            <a:r>
              <a:rPr lang="en-US" dirty="0" err="1" smtClean="0"/>
              <a:t>Verilan</a:t>
            </a:r>
            <a:r>
              <a:rPr lang="en-US" dirty="0" smtClean="0"/>
              <a:t> based on the 802 contract and will come out of the 802W Treasury as a Sept 2015 meeting line item.</a:t>
            </a:r>
            <a:br>
              <a:rPr lang="en-US" dirty="0" smtClean="0"/>
            </a:br>
            <a:r>
              <a:rPr lang="en-US" dirty="0" smtClean="0"/>
              <a:t/>
            </a:r>
            <a:br>
              <a:rPr lang="en-US" dirty="0" smtClean="0"/>
            </a:br>
            <a:r>
              <a:rPr lang="en-US" dirty="0" smtClean="0"/>
              <a:t>So bottom line I will be requesting a total of a not to exceed $1500 from the 802W treasury and $2000 from the 802 Treasury to cover these items where the expectation is that the actuals are $1000 and $1600 respectively.</a:t>
            </a:r>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3036458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With Jon and Rick in Bangkok,</a:t>
            </a:r>
            <a:r>
              <a:rPr lang="en-US" baseline="0" dirty="0" smtClean="0"/>
              <a:t> the cost to stop in Singapore is incremental</a:t>
            </a:r>
          </a:p>
          <a:p>
            <a:r>
              <a:rPr lang="en-US" baseline="0" dirty="0" smtClean="0"/>
              <a:t>Dawn will need to fly from the west coast.</a:t>
            </a:r>
          </a:p>
          <a:p>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24636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3272940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Clint sent a Historical Overview for Financial Data (March 2012 to March 2015) was sent to</a:t>
            </a:r>
            <a:r>
              <a:rPr lang="en-US" baseline="0" dirty="0" smtClean="0"/>
              <a:t> the reflector, and I have posted it to Mentor as document 802-EC-15/24r0.</a:t>
            </a:r>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4249105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smtClean="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smtClean="0">
                <a:solidFill>
                  <a:srgbClr val="000000"/>
                </a:solidFill>
                <a:effectLst/>
                <a:latin typeface="Times New Roman" pitchFamily="16" charset="0"/>
                <a:ea typeface="+mn-ea"/>
                <a:cs typeface="+mn-cs"/>
              </a:rPr>
              <a:t>Approved Tutorial Requests will be assigned a time slot based on the order in which they were received. The Final Tutorial Schedule will be posted at </a:t>
            </a:r>
            <a:r>
              <a:rPr lang="en-US" sz="1200" u="sng" kern="1200" dirty="0" smtClean="0">
                <a:solidFill>
                  <a:srgbClr val="000000"/>
                </a:solidFill>
                <a:effectLst/>
                <a:latin typeface="Times New Roman" pitchFamily="16" charset="0"/>
                <a:ea typeface="+mn-ea"/>
                <a:cs typeface="+mn-cs"/>
                <a:hlinkClick r:id="rId3"/>
              </a:rPr>
              <a:t>http://802world.org/plenary</a:t>
            </a:r>
            <a:r>
              <a:rPr lang="en-US" sz="1200" kern="1200" dirty="0" smtClean="0">
                <a:solidFill>
                  <a:srgbClr val="000000"/>
                </a:solidFill>
                <a:effectLst/>
                <a:latin typeface="Times New Roman" pitchFamily="16" charset="0"/>
                <a:ea typeface="+mn-ea"/>
                <a:cs typeface="+mn-cs"/>
              </a:rPr>
              <a:t> and </a:t>
            </a:r>
            <a:r>
              <a:rPr lang="en-US" sz="1200" u="sng" kern="1200" dirty="0" smtClean="0">
                <a:solidFill>
                  <a:srgbClr val="000000"/>
                </a:solidFill>
                <a:effectLst/>
                <a:latin typeface="Times New Roman" pitchFamily="16" charset="0"/>
                <a:ea typeface="+mn-ea"/>
                <a:cs typeface="+mn-cs"/>
                <a:hlinkClick r:id="rId4"/>
              </a:rPr>
              <a:t>http://ieee802.org</a:t>
            </a:r>
            <a:r>
              <a:rPr lang="en-US" sz="1200" kern="1200" dirty="0" smtClean="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smtClean="0"/>
              <a:t>doc.: IEEE 802 EC-15/00018r2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3772538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-15-0018r2</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15/ec-15-0024-00-00EC-historical-overview-of-financial-data-march-2012-to-march-20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12/ec-12-0040-10-00EC-802-plenary-future-venue-contract-statu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dirty="0"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dirty="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March 2015 Plenary</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530332203"/>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142" name="Document" r:id="rId4" imgW="8245941" imgH="2955511" progId="Word.Document.8">
                  <p:embed/>
                </p:oleObj>
              </mc:Choice>
              <mc:Fallback>
                <p:oleObj name="Document" r:id="rId4" imgW="8245941" imgH="2955511" progId="Word.Document.8">
                  <p:embed/>
                  <p:pic>
                    <p:nvPicPr>
                      <p:cNvPr id="0" name="Picture 46"/>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Footer Placeholder 2"/>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$318,492.96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$ 70,500.00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114,696.60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$479</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676388" y="6486298"/>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5,</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TextBox 2"/>
          <p:cNvSpPr txBox="1"/>
          <p:nvPr/>
        </p:nvSpPr>
        <p:spPr>
          <a:xfrm>
            <a:off x="152400" y="1325149"/>
            <a:ext cx="2667000" cy="276999"/>
          </a:xfrm>
          <a:prstGeom prst="rect">
            <a:avLst/>
          </a:prstGeom>
          <a:noFill/>
        </p:spPr>
        <p:txBody>
          <a:bodyPr wrap="square" rtlCol="0">
            <a:spAutoFit/>
          </a:bodyPr>
          <a:lstStyle/>
          <a:p>
            <a:r>
              <a:rPr lang="en-US" sz="1200" dirty="0" smtClean="0">
                <a:solidFill>
                  <a:schemeClr val="accent1">
                    <a:lumMod val="75000"/>
                  </a:schemeClr>
                </a:solidFill>
              </a:rPr>
              <a:t>From Treasurer Report: 11-15/226r0</a:t>
            </a:r>
            <a:endParaRPr lang="en-US" sz="1200" dirty="0">
              <a:solidFill>
                <a:schemeClr val="accent1">
                  <a:lumMod val="75000"/>
                </a:schemeClr>
              </a:solidFill>
            </a:endParaRPr>
          </a:p>
        </p:txBody>
      </p:sp>
    </p:spTree>
    <p:extLst>
      <p:ext uri="{BB962C8B-B14F-4D97-AF65-F5344CB8AC3E}">
        <p14:creationId xmlns:p14="http://schemas.microsoft.com/office/powerpoint/2010/main" val="246262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2016</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$310,600.00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671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$373,911.09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$ 34,700.00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$ 77,207.00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$ 67,700.00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11,019.01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69,800.00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a:t>
            </a:r>
            <a:endParaRPr lang="en-US" sz="1400" dirty="0">
              <a:solidFill>
                <a:schemeClr val="tx1"/>
              </a:solidFill>
              <a:ea typeface="MS PGothic" pitchFamily="34" charset="-128"/>
            </a:endParaRPr>
          </a:p>
          <a:p>
            <a:pPr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($4,352.00)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a:t>
            </a:r>
            <a:r>
              <a:rPr lang="en-US" sz="1600" b="1" dirty="0" smtClean="0">
                <a:solidFill>
                  <a:srgbClr val="FF0000"/>
                </a:solidFill>
                <a:ea typeface="MS PGothic" pitchFamily="34" charset="-128"/>
              </a:rPr>
              <a:t>$557.24</a:t>
            </a:r>
            <a:endParaRPr lang="en-US" sz="1600" b="1" dirty="0">
              <a:solidFill>
                <a:srgbClr val="FF0000"/>
              </a:solidFill>
              <a:ea typeface="MS PGothic" pitchFamily="34" charset="-128"/>
            </a:endParaRPr>
          </a:p>
        </p:txBody>
      </p:sp>
      <p:sp>
        <p:nvSpPr>
          <p:cNvPr id="11" name="Text Box 8"/>
          <p:cNvSpPr txBox="1">
            <a:spLocks noChangeArrowheads="1"/>
          </p:cNvSpPr>
          <p:nvPr/>
        </p:nvSpPr>
        <p:spPr bwMode="auto">
          <a:xfrm>
            <a:off x="3810000" y="1158313"/>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840127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GB" sz="3200" b="1" dirty="0" smtClean="0">
                <a:solidFill>
                  <a:srgbClr val="000000"/>
                </a:solidFill>
                <a:effectLst/>
                <a:latin typeface="+mj-lt"/>
                <a:ea typeface="+mj-ea"/>
                <a:cs typeface="MS Gothic"/>
              </a:rPr>
              <a:t>802 Hosted Interim 2016 January Atlanta Meeting Fee</a:t>
            </a:r>
            <a:endParaRPr lang="en-US" dirty="0"/>
          </a:p>
        </p:txBody>
      </p:sp>
      <p:sp>
        <p:nvSpPr>
          <p:cNvPr id="3" name="Content Placeholder 2"/>
          <p:cNvSpPr>
            <a:spLocks noGrp="1"/>
          </p:cNvSpPr>
          <p:nvPr>
            <p:ph idx="1"/>
          </p:nvPr>
        </p:nvSpPr>
        <p:spPr/>
        <p:txBody>
          <a:bodyPr/>
          <a:lstStyle/>
          <a:p>
            <a:r>
              <a:rPr lang="en-US" dirty="0" smtClean="0"/>
              <a:t>Motion to set the </a:t>
            </a:r>
            <a:r>
              <a:rPr lang="en-GB" dirty="0"/>
              <a:t>802 Hosted Interim 2016 January Atlanta Meeting </a:t>
            </a:r>
            <a:r>
              <a:rPr lang="en-GB" dirty="0" smtClean="0"/>
              <a:t>Fees with the following levels:</a:t>
            </a:r>
          </a:p>
          <a:p>
            <a:r>
              <a:rPr lang="en-GB" dirty="0"/>
              <a:t>	</a:t>
            </a:r>
            <a:r>
              <a:rPr lang="en-GB" sz="2000" dirty="0" smtClean="0"/>
              <a:t>Early-Bird         			-- $375 (Discounted)  -- $575 (No Hotel)</a:t>
            </a:r>
          </a:p>
          <a:p>
            <a:r>
              <a:rPr lang="en-GB" sz="2000" dirty="0" smtClean="0"/>
              <a:t>     Regular Registration		-- $575 (Discounted)  -- $775 </a:t>
            </a:r>
            <a:r>
              <a:rPr lang="en-GB" sz="2000" dirty="0"/>
              <a:t>(No Hotel)</a:t>
            </a:r>
            <a:endParaRPr lang="en-GB" sz="2000" dirty="0" smtClean="0"/>
          </a:p>
          <a:p>
            <a:r>
              <a:rPr lang="en-GB" sz="2000" dirty="0"/>
              <a:t>	</a:t>
            </a:r>
            <a:r>
              <a:rPr lang="en-GB" sz="2000" dirty="0" smtClean="0"/>
              <a:t>Onsite/Late Registration  -- $775 (Discounted)  -- $975 </a:t>
            </a:r>
            <a:r>
              <a:rPr lang="en-GB" sz="2000" dirty="0"/>
              <a:t>(No Hotel)</a:t>
            </a:r>
            <a:endParaRPr lang="en-GB" sz="2000" dirty="0" smtClean="0"/>
          </a:p>
          <a:p>
            <a:endParaRPr lang="en-GB" dirty="0"/>
          </a:p>
          <a:p>
            <a:r>
              <a:rPr lang="en-GB" dirty="0" smtClean="0"/>
              <a:t>Moved: Jon Rosdahl</a:t>
            </a:r>
          </a:p>
          <a:p>
            <a:r>
              <a:rPr lang="en-GB" dirty="0" smtClean="0"/>
              <a:t>2</a:t>
            </a:r>
            <a:r>
              <a:rPr lang="en-GB" baseline="30000" dirty="0" smtClean="0"/>
              <a:t>nd</a:t>
            </a:r>
            <a:r>
              <a:rPr lang="en-GB" dirty="0" smtClean="0"/>
              <a:t> : Bob </a:t>
            </a:r>
            <a:r>
              <a:rPr lang="en-GB" dirty="0" err="1" smtClean="0"/>
              <a:t>Heile</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Tree>
    <p:extLst>
      <p:ext uri="{BB962C8B-B14F-4D97-AF65-F5344CB8AC3E}">
        <p14:creationId xmlns:p14="http://schemas.microsoft.com/office/powerpoint/2010/main" val="2140439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dirty="0" smtClean="0"/>
              <a:t> *F8.044</a:t>
            </a:r>
            <a:r>
              <a:rPr lang="en-US" sz="3200" b="1" dirty="0" smtClean="0">
                <a:solidFill>
                  <a:srgbClr val="000000"/>
                </a:solidFill>
                <a:latin typeface="+mj-lt"/>
                <a:ea typeface="+mj-ea"/>
                <a:cs typeface="+mj-cs"/>
              </a:rPr>
              <a:t> Executive secretary report</a:t>
            </a:r>
          </a:p>
          <a:p>
            <a:r>
              <a:rPr lang="en-US" dirty="0" smtClean="0"/>
              <a:t>LMSC 802 – P&amp;P list of major duties:</a:t>
            </a:r>
            <a:endParaRPr lang="en-US" dirty="0"/>
          </a:p>
        </p:txBody>
      </p:sp>
      <p:sp>
        <p:nvSpPr>
          <p:cNvPr id="3" name="Content Placeholder 2"/>
          <p:cNvSpPr>
            <a:spLocks noGrp="1"/>
          </p:cNvSpPr>
          <p:nvPr>
            <p:ph idx="1"/>
          </p:nvPr>
        </p:nvSpPr>
        <p:spPr>
          <a:xfrm>
            <a:off x="533402" y="1828800"/>
            <a:ext cx="7923213" cy="4265613"/>
          </a:xfrm>
        </p:spPr>
        <p:txBody>
          <a:bodyPr/>
          <a:lstStyle/>
          <a:p>
            <a:pPr marL="857250" lvl="1" indent="-457200">
              <a:buAutoNum type="arabicPeriod"/>
            </a:pPr>
            <a:r>
              <a:rPr lang="en-US" dirty="0" smtClean="0"/>
              <a:t>Oversee Venue selection –</a:t>
            </a:r>
          </a:p>
          <a:p>
            <a:pPr marL="857250" lvl="1" indent="-457200">
              <a:buFont typeface="Times New Roman" pitchFamily="16" charset="0"/>
              <a:buAutoNum type="arabicPeriod"/>
            </a:pPr>
            <a:r>
              <a:rPr lang="en-US" dirty="0" smtClean="0"/>
              <a:t>Present summaries of venue options.</a:t>
            </a:r>
          </a:p>
          <a:p>
            <a:pPr marL="857250" lvl="1" indent="-457200">
              <a:buAutoNum type="arabicPeriod"/>
            </a:pPr>
            <a:r>
              <a:rPr lang="en-US" dirty="0" smtClean="0"/>
              <a:t>Oversee activities related to facilities and services</a:t>
            </a:r>
          </a:p>
          <a:p>
            <a:pPr marL="857250" lvl="1" indent="-457200">
              <a:buAutoNum type="arabicPeriod"/>
            </a:pPr>
            <a:r>
              <a:rPr lang="en-US" dirty="0" smtClean="0"/>
              <a:t>Carry out Duties of Treasurer if Treasurer unavailable</a:t>
            </a:r>
          </a:p>
          <a:p>
            <a:pPr marL="457200" indent="-457200"/>
            <a:r>
              <a:rPr lang="en-US" dirty="0" smtClean="0"/>
              <a:t>Chairs Guideline list of major duties:</a:t>
            </a:r>
          </a:p>
          <a:p>
            <a:pPr lvl="1"/>
            <a:r>
              <a:rPr lang="en-US" dirty="0" smtClean="0"/>
              <a:t>1) 802 Meetings: Efficiency Improvement</a:t>
            </a:r>
          </a:p>
          <a:p>
            <a:pPr lvl="1"/>
            <a:r>
              <a:rPr lang="en-US" dirty="0" smtClean="0"/>
              <a:t>2) 802 Plenary Sessions: Facilities and Services</a:t>
            </a:r>
          </a:p>
          <a:p>
            <a:pPr lvl="1"/>
            <a:r>
              <a:rPr lang="en-US" dirty="0" smtClean="0"/>
              <a:t>3) IEEE 802 Registration Database</a:t>
            </a:r>
          </a:p>
          <a:p>
            <a:pPr lvl="1"/>
            <a:r>
              <a:rPr lang="en-US" dirty="0" smtClean="0"/>
              <a:t>4) Assist IEEE 802 Treasurer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a:p>
        </p:txBody>
      </p:sp>
      <p:sp>
        <p:nvSpPr>
          <p:cNvPr id="6" name="Date Placeholder 5"/>
          <p:cNvSpPr>
            <a:spLocks noGrp="1"/>
          </p:cNvSpPr>
          <p:nvPr>
            <p:ph type="dt" idx="4294967295"/>
          </p:nvPr>
        </p:nvSpPr>
        <p:spPr>
          <a:xfrm>
            <a:off x="696914" y="333375"/>
            <a:ext cx="1874823" cy="273051"/>
          </a:xfrm>
          <a:prstGeom prst="rect">
            <a:avLst/>
          </a:prstGeom>
        </p:spPr>
        <p:txBody>
          <a:bodyPr/>
          <a:lstStyle/>
          <a:p>
            <a:r>
              <a:rPr lang="en-US" smtClean="0"/>
              <a:t>July 2013</a:t>
            </a:r>
            <a:endParaRPr lang="en-GB"/>
          </a:p>
        </p:txBody>
      </p:sp>
    </p:spTree>
    <p:extLst>
      <p:ext uri="{BB962C8B-B14F-4D97-AF65-F5344CB8AC3E}">
        <p14:creationId xmlns:p14="http://schemas.microsoft.com/office/powerpoint/2010/main" val="2304824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F8.047 Historical Financial Data</a:t>
            </a:r>
            <a:endParaRPr lang="en-US" dirty="0"/>
          </a:p>
        </p:txBody>
      </p:sp>
      <p:sp>
        <p:nvSpPr>
          <p:cNvPr id="3" name="Content Placeholder 2"/>
          <p:cNvSpPr>
            <a:spLocks noGrp="1"/>
          </p:cNvSpPr>
          <p:nvPr>
            <p:ph idx="1"/>
          </p:nvPr>
        </p:nvSpPr>
        <p:spPr>
          <a:xfrm>
            <a:off x="685800" y="1600200"/>
            <a:ext cx="6934200" cy="4876800"/>
          </a:xfrm>
        </p:spPr>
        <p:txBody>
          <a:bodyPr/>
          <a:lstStyle/>
          <a:p>
            <a:r>
              <a:rPr lang="en-US" dirty="0"/>
              <a:t> (March 2012 to March 2015)</a:t>
            </a:r>
            <a:endParaRPr lang="en-US" dirty="0" smtClean="0"/>
          </a:p>
          <a:p>
            <a:r>
              <a:rPr lang="en-US" dirty="0" smtClean="0"/>
              <a:t>Number of meetings: 						11</a:t>
            </a:r>
          </a:p>
          <a:p>
            <a:r>
              <a:rPr lang="en-US" dirty="0" smtClean="0"/>
              <a:t>Average Attendance:						723</a:t>
            </a:r>
          </a:p>
          <a:p>
            <a:endParaRPr lang="en-US" dirty="0" smtClean="0"/>
          </a:p>
          <a:p>
            <a:r>
              <a:rPr lang="en-US" dirty="0"/>
              <a:t>Average Cost per attendee: 				$795.39</a:t>
            </a:r>
          </a:p>
          <a:p>
            <a:r>
              <a:rPr lang="en-US" dirty="0"/>
              <a:t>Average </a:t>
            </a:r>
            <a:r>
              <a:rPr lang="en-US" dirty="0" err="1"/>
              <a:t>Mtg</a:t>
            </a:r>
            <a:r>
              <a:rPr lang="en-US" dirty="0"/>
              <a:t> Fee Paid:						$517.13</a:t>
            </a:r>
          </a:p>
          <a:p>
            <a:endParaRPr lang="en-US" dirty="0" smtClean="0"/>
          </a:p>
          <a:p>
            <a:r>
              <a:rPr lang="en-US" dirty="0" smtClean="0"/>
              <a:t>Average </a:t>
            </a:r>
            <a:r>
              <a:rPr lang="en-US" dirty="0"/>
              <a:t>Surplus/deficit</a:t>
            </a:r>
            <a:r>
              <a:rPr lang="en-US" dirty="0" smtClean="0"/>
              <a:t>:                          </a:t>
            </a:r>
            <a:r>
              <a:rPr lang="en-US" dirty="0" smtClean="0">
                <a:solidFill>
                  <a:srgbClr val="FF0000"/>
                </a:solidFill>
              </a:rPr>
              <a:t>-$30,180</a:t>
            </a:r>
          </a:p>
          <a:p>
            <a:r>
              <a:rPr lang="en-US" dirty="0" smtClean="0"/>
              <a:t>Sum “Net Meeting Surplus/Deficit: </a:t>
            </a:r>
            <a:r>
              <a:rPr lang="en-US" dirty="0" smtClean="0">
                <a:solidFill>
                  <a:srgbClr val="FF0000"/>
                </a:solidFill>
              </a:rPr>
              <a:t>-$331,979.48</a:t>
            </a:r>
          </a:p>
          <a:p>
            <a:endParaRPr lang="en-US" dirty="0" smtClean="0">
              <a:solidFill>
                <a:srgbClr val="FF0000"/>
              </a:solidFill>
            </a:endParaRPr>
          </a:p>
          <a:p>
            <a:r>
              <a:rPr lang="en-US" dirty="0" smtClean="0">
                <a:solidFill>
                  <a:schemeClr val="accent1">
                    <a:lumMod val="50000"/>
                  </a:schemeClr>
                </a:solidFill>
              </a:rPr>
              <a:t>See document: </a:t>
            </a:r>
            <a:r>
              <a:rPr lang="en-US" dirty="0" smtClean="0">
                <a:solidFill>
                  <a:schemeClr val="accent1">
                    <a:lumMod val="50000"/>
                  </a:schemeClr>
                </a:solidFill>
                <a:hlinkClick r:id="rId3"/>
              </a:rPr>
              <a:t>802-EC-15/24r0</a:t>
            </a:r>
            <a:endParaRPr lang="en-US" dirty="0" smtClean="0">
              <a:solidFill>
                <a:schemeClr val="accent1">
                  <a:lumMod val="50000"/>
                </a:schemeClr>
              </a:solidFill>
            </a:endParaRPr>
          </a:p>
          <a:p>
            <a:endParaRPr lang="en-US" dirty="0" smtClean="0">
              <a:solidFill>
                <a:srgbClr val="FF0000"/>
              </a:solidFill>
            </a:endParaRPr>
          </a:p>
          <a:p>
            <a:endParaRPr lang="en-US" dirty="0"/>
          </a:p>
          <a:p>
            <a:endParaRPr lang="en-US" dirty="0"/>
          </a:p>
        </p:txBody>
      </p:sp>
      <p:sp>
        <p:nvSpPr>
          <p:cNvPr id="4" name="Date Placeholder 3"/>
          <p:cNvSpPr>
            <a:spLocks noGrp="1"/>
          </p:cNvSpPr>
          <p:nvPr>
            <p:ph type="dt" idx="10"/>
          </p:nvPr>
        </p:nvSpPr>
        <p:spPr/>
        <p:txBody>
          <a:bodyPr/>
          <a:lstStyle/>
          <a:p>
            <a:pPr>
              <a:defRPr/>
            </a:pPr>
            <a:r>
              <a:rPr lang="en-US" dirty="0"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dirty="0" smtClean="0"/>
              <a:t>Jon Rosdahl, CSR</a:t>
            </a: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14</a:t>
            </a:fld>
            <a:endParaRPr lang="en-GB" dirty="0"/>
          </a:p>
        </p:txBody>
      </p:sp>
    </p:spTree>
    <p:extLst>
      <p:ext uri="{BB962C8B-B14F-4D97-AF65-F5344CB8AC3E}">
        <p14:creationId xmlns:p14="http://schemas.microsoft.com/office/powerpoint/2010/main" val="3686349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smtClean="0"/>
              <a:t>*F8.06 </a:t>
            </a:r>
            <a:r>
              <a:rPr lang="en-US" sz="2800" dirty="0"/>
              <a:t>– Announcement of 802 EC Interim </a:t>
            </a:r>
            <a:r>
              <a:rPr lang="en-US" sz="2800" dirty="0" err="1"/>
              <a:t>Telecon</a:t>
            </a:r>
            <a:r>
              <a:rPr lang="en-US" sz="2800" dirty="0"/>
              <a:t> </a:t>
            </a:r>
            <a:r>
              <a:rPr lang="en-US" sz="2800" dirty="0" smtClean="0"/>
              <a:t>(Tuesday 2 June 2015, </a:t>
            </a:r>
            <a:r>
              <a:rPr lang="en-US" sz="2800" dirty="0"/>
              <a:t>1-3pm ET)</a:t>
            </a:r>
          </a:p>
        </p:txBody>
      </p:sp>
      <p:sp>
        <p:nvSpPr>
          <p:cNvPr id="3" name="Content Placeholder 2"/>
          <p:cNvSpPr>
            <a:spLocks noGrp="1"/>
          </p:cNvSpPr>
          <p:nvPr>
            <p:ph idx="1"/>
          </p:nvPr>
        </p:nvSpPr>
        <p:spPr>
          <a:xfrm>
            <a:off x="685800" y="1752600"/>
            <a:ext cx="7696200" cy="4648200"/>
          </a:xfrm>
        </p:spPr>
        <p:txBody>
          <a:bodyPr/>
          <a:lstStyle/>
          <a:p>
            <a:r>
              <a:rPr lang="en-US" dirty="0" smtClean="0"/>
              <a:t>Agenda for Interim EC meeting </a:t>
            </a:r>
          </a:p>
          <a:p>
            <a:r>
              <a:rPr lang="en-US" dirty="0" smtClean="0"/>
              <a:t>	– Tuesday 2 June 2015 1-3PM ET</a:t>
            </a:r>
          </a:p>
          <a:p>
            <a:r>
              <a:rPr lang="en-US" dirty="0" smtClean="0"/>
              <a:t>Initial Proposed Draft Agenda</a:t>
            </a:r>
          </a:p>
          <a:p>
            <a:pPr lvl="1"/>
            <a:r>
              <a:rPr lang="en-US" sz="1800" dirty="0" smtClean="0"/>
              <a:t>–  1. Welcome/Intro/Approve Agenda           		</a:t>
            </a:r>
            <a:r>
              <a:rPr lang="en-US" sz="1800" dirty="0"/>
              <a:t> </a:t>
            </a:r>
            <a:r>
              <a:rPr lang="en-US" sz="1800" dirty="0" smtClean="0"/>
              <a:t>    - Nikolich 	5 min </a:t>
            </a:r>
          </a:p>
          <a:p>
            <a:pPr lvl="1"/>
            <a:r>
              <a:rPr lang="en-US" sz="1800" dirty="0" smtClean="0"/>
              <a:t>–  2. Report: March EC Action Item Summary             - </a:t>
            </a:r>
            <a:r>
              <a:rPr lang="en-US" sz="1800" dirty="0" err="1" smtClean="0"/>
              <a:t>D’Ambrosia</a:t>
            </a:r>
            <a:r>
              <a:rPr lang="en-US" sz="1800" dirty="0" smtClean="0"/>
              <a:t>	</a:t>
            </a:r>
            <a:r>
              <a:rPr lang="en-US" sz="1800" dirty="0" smtClean="0"/>
              <a:t>10 </a:t>
            </a:r>
            <a:r>
              <a:rPr lang="en-US" sz="1800" dirty="0" smtClean="0"/>
              <a:t>min</a:t>
            </a:r>
          </a:p>
          <a:p>
            <a:pPr lvl="1"/>
            <a:r>
              <a:rPr lang="en-US" sz="1800" dirty="0" smtClean="0"/>
              <a:t>–  3. Report: July 2015 Waikoloa Plenary Status  	     - Rosdahl 	3 min</a:t>
            </a:r>
          </a:p>
          <a:p>
            <a:pPr lvl="1"/>
            <a:r>
              <a:rPr lang="en-US" sz="1800" dirty="0" smtClean="0"/>
              <a:t>-- 4. Report: Mar 2015 Berlin Plenary Session Status	    - Rosdahl	3 min</a:t>
            </a:r>
          </a:p>
          <a:p>
            <a:pPr lvl="1"/>
            <a:r>
              <a:rPr lang="en-US" sz="1800" dirty="0" smtClean="0"/>
              <a:t>-- 5. Report on 2018 Future Venue options	             -Rosdahl/</a:t>
            </a:r>
            <a:r>
              <a:rPr lang="en-US" sz="1800" dirty="0" err="1" smtClean="0"/>
              <a:t>Heile</a:t>
            </a:r>
            <a:r>
              <a:rPr lang="en-US" sz="1800" dirty="0" smtClean="0"/>
              <a:t>	5 </a:t>
            </a:r>
            <a:r>
              <a:rPr lang="en-US" sz="1800" dirty="0" smtClean="0"/>
              <a:t>min</a:t>
            </a:r>
          </a:p>
          <a:p>
            <a:pPr lvl="1"/>
            <a:r>
              <a:rPr lang="en-US" sz="1800" dirty="0" smtClean="0"/>
              <a:t>-- 6. Report on</a:t>
            </a:r>
            <a:endParaRPr lang="en-US" sz="1800" dirty="0" smtClean="0"/>
          </a:p>
          <a:p>
            <a:r>
              <a:rPr lang="en-US" sz="2000" dirty="0" smtClean="0"/>
              <a:t>	Per Chairs Guideline – Confirm during the Closing EC Plenary.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a:p>
        </p:txBody>
      </p:sp>
      <p:sp>
        <p:nvSpPr>
          <p:cNvPr id="6" name="Date Placeholder 5"/>
          <p:cNvSpPr>
            <a:spLocks noGrp="1"/>
          </p:cNvSpPr>
          <p:nvPr>
            <p:ph type="dt" idx="4294967295"/>
          </p:nvPr>
        </p:nvSpPr>
        <p:spPr>
          <a:xfrm>
            <a:off x="696914" y="333375"/>
            <a:ext cx="1874823" cy="273051"/>
          </a:xfrm>
          <a:prstGeom prst="rect">
            <a:avLst/>
          </a:prstGeom>
        </p:spPr>
        <p:txBody>
          <a:bodyPr/>
          <a:lstStyle/>
          <a:p>
            <a:r>
              <a:rPr lang="en-US" smtClean="0"/>
              <a:t>July 2013</a:t>
            </a:r>
            <a:endParaRPr lang="en-GB"/>
          </a:p>
        </p:txBody>
      </p:sp>
    </p:spTree>
    <p:extLst>
      <p:ext uri="{BB962C8B-B14F-4D97-AF65-F5344CB8AC3E}">
        <p14:creationId xmlns:p14="http://schemas.microsoft.com/office/powerpoint/2010/main" val="2013718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96200" cy="762000"/>
          </a:xfrm>
        </p:spPr>
        <p:txBody>
          <a:bodyPr/>
          <a:lstStyle/>
          <a:p>
            <a:r>
              <a:rPr lang="en-US" sz="2800" dirty="0" smtClean="0"/>
              <a:t>*F8.07 </a:t>
            </a:r>
            <a:r>
              <a:rPr lang="en-US" sz="2800" dirty="0"/>
              <a:t>– Call for Tutorials for </a:t>
            </a:r>
            <a:r>
              <a:rPr lang="en-US" sz="2800" dirty="0" smtClean="0"/>
              <a:t>July 2015 Plenary</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dirty="0"/>
          </a:p>
        </p:txBody>
      </p:sp>
      <p:sp>
        <p:nvSpPr>
          <p:cNvPr id="7" name="Content Placeholder 6"/>
          <p:cNvSpPr>
            <a:spLocks noGrp="1"/>
          </p:cNvSpPr>
          <p:nvPr>
            <p:ph idx="1"/>
          </p:nvPr>
        </p:nvSpPr>
        <p:spPr>
          <a:xfrm>
            <a:off x="685800" y="1524000"/>
            <a:ext cx="7924800" cy="4851400"/>
          </a:xfrm>
        </p:spPr>
        <p:txBody>
          <a:bodyPr/>
          <a:lstStyle/>
          <a:p>
            <a:r>
              <a:rPr lang="en-US" dirty="0"/>
              <a:t>Tutorials to be held Monday, </a:t>
            </a:r>
            <a:r>
              <a:rPr lang="en-US" dirty="0" smtClean="0"/>
              <a:t>July 13, 2015</a:t>
            </a:r>
            <a:endParaRPr lang="en-US" dirty="0"/>
          </a:p>
          <a:p>
            <a:r>
              <a:rPr lang="en-US" dirty="0" smtClean="0"/>
              <a:t>Tutorial </a:t>
            </a:r>
            <a:r>
              <a:rPr lang="en-US" dirty="0"/>
              <a:t>Request form: </a:t>
            </a:r>
            <a:r>
              <a:rPr lang="en-US" dirty="0">
                <a:hlinkClick r:id="rId3"/>
              </a:rPr>
              <a:t>http://www.ieee802.org/802_tutorials/802_Tutorial_Request_Form.doc</a:t>
            </a:r>
            <a:endParaRPr lang="en-US" dirty="0"/>
          </a:p>
          <a:p>
            <a:r>
              <a:rPr lang="en-US" dirty="0"/>
              <a:t> </a:t>
            </a:r>
            <a:r>
              <a:rPr lang="en-US" dirty="0" smtClean="0"/>
              <a:t>As </a:t>
            </a:r>
            <a:r>
              <a:rPr lang="en-US" dirty="0"/>
              <a:t>a reminder please refer to Chair's Guidelines section 2.5 Tutorials for the logistics for participating in sponsoring/presenting a Tutorial.</a:t>
            </a:r>
          </a:p>
          <a:p>
            <a:endParaRPr lang="en-US" dirty="0"/>
          </a:p>
          <a:p>
            <a:r>
              <a:rPr lang="en-US" dirty="0"/>
              <a:t>All requests for Tutorials must be made by </a:t>
            </a:r>
            <a:r>
              <a:rPr lang="en-US" dirty="0" smtClean="0"/>
              <a:t>29 May 2015.</a:t>
            </a:r>
            <a:endParaRPr lang="en-US" dirty="0"/>
          </a:p>
          <a:p>
            <a:endParaRPr lang="en-US" dirty="0"/>
          </a:p>
        </p:txBody>
      </p:sp>
    </p:spTree>
    <p:extLst>
      <p:ext uri="{BB962C8B-B14F-4D97-AF65-F5344CB8AC3E}">
        <p14:creationId xmlns:p14="http://schemas.microsoft.com/office/powerpoint/2010/main" val="729568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dirty="0"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dirty="0"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dirty="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685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447801"/>
            <a:ext cx="8382000" cy="5027612"/>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March 2015 Agenda Items for Executive Secretary:</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Monday: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5.142  </a:t>
            </a:r>
            <a:r>
              <a:rPr lang="en-US" sz="2000" dirty="0">
                <a:latin typeface="Arial" panose="020B0604020202020204" pitchFamily="34" charset="0"/>
                <a:ea typeface="Arial Unicode MS" pitchFamily="34" charset="-128"/>
                <a:cs typeface="Arial" panose="020B0604020202020204" pitchFamily="34" charset="0"/>
              </a:rPr>
              <a:t>II Future </a:t>
            </a:r>
            <a:r>
              <a:rPr lang="en-US" sz="2000" dirty="0" smtClean="0">
                <a:latin typeface="Arial" panose="020B0604020202020204" pitchFamily="34" charset="0"/>
                <a:ea typeface="Arial Unicode MS" pitchFamily="34" charset="-128"/>
                <a:cs typeface="Arial" panose="020B0604020202020204" pitchFamily="34" charset="0"/>
              </a:rPr>
              <a:t>venues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Friday: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F4.01 – MI: Request for July 2015 Commemorative Badge-holder.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F4.05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Motion Site Visit #1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F4.06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Motion Site Visit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F4.07</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MI </a:t>
            </a:r>
            <a:r>
              <a:rPr lang="en-GB" sz="2000" dirty="0" smtClean="0">
                <a:latin typeface="Arial" panose="020B0604020202020204" pitchFamily="34" charset="0"/>
                <a:cs typeface="Arial" panose="020B0604020202020204" pitchFamily="34" charset="0"/>
              </a:rPr>
              <a:t>802 </a:t>
            </a:r>
            <a:r>
              <a:rPr lang="en-GB" sz="2000" dirty="0">
                <a:latin typeface="Arial" panose="020B0604020202020204" pitchFamily="34" charset="0"/>
                <a:cs typeface="Arial" panose="020B0604020202020204" pitchFamily="34" charset="0"/>
              </a:rPr>
              <a:t>Hosted Interim 2016 January Atlanta Meeting Fee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*F8.044 – II: </a:t>
            </a:r>
            <a:r>
              <a:rPr lang="en-US" sz="2000" dirty="0" smtClean="0">
                <a:latin typeface="Arial" panose="020B0604020202020204" pitchFamily="34" charset="0"/>
                <a:cs typeface="Arial" panose="020B0604020202020204" pitchFamily="34" charset="0"/>
              </a:rPr>
              <a:t>Executive </a:t>
            </a:r>
            <a:r>
              <a:rPr lang="en-US" sz="2000" dirty="0">
                <a:latin typeface="Arial" panose="020B0604020202020204" pitchFamily="34" charset="0"/>
                <a:cs typeface="Arial" panose="020B0604020202020204" pitchFamily="34" charset="0"/>
              </a:rPr>
              <a:t>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F8.047 – II: Historical Financial Data</a:t>
            </a:r>
            <a:endParaRPr lang="en-GB" sz="2000" dirty="0">
              <a:latin typeface="Arial" panose="020B0604020202020204" pitchFamily="34" charset="0"/>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*F8.06 – II: Announcement of 802 EC Interim </a:t>
            </a:r>
            <a:r>
              <a:rPr lang="en-US" sz="2000" dirty="0" err="1">
                <a:latin typeface="Arial" panose="020B0604020202020204" pitchFamily="34" charset="0"/>
                <a:cs typeface="Arial" panose="020B0604020202020204" pitchFamily="34" charset="0"/>
              </a:rPr>
              <a:t>Telecon</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*F8.07 –II: Call for Tutorials for July 2015 Plenary</a:t>
            </a:r>
            <a:r>
              <a:rPr lang="en-GB" dirty="0" smtClean="0"/>
              <a:t>	</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5.142 II Future Venues</a:t>
            </a:r>
            <a:endParaRPr lang="en-US" dirty="0"/>
          </a:p>
        </p:txBody>
      </p:sp>
      <p:sp>
        <p:nvSpPr>
          <p:cNvPr id="3" name="Content Placeholder 2"/>
          <p:cNvSpPr>
            <a:spLocks noGrp="1"/>
          </p:cNvSpPr>
          <p:nvPr>
            <p:ph idx="1"/>
          </p:nvPr>
        </p:nvSpPr>
        <p:spPr>
          <a:xfrm>
            <a:off x="381000" y="1371600"/>
            <a:ext cx="8229600" cy="5029200"/>
          </a:xfrm>
        </p:spPr>
        <p:txBody>
          <a:bodyPr/>
          <a:lstStyle/>
          <a:p>
            <a:pPr>
              <a:buFont typeface="Arial" panose="020B0604020202020204" pitchFamily="34" charset="0"/>
              <a:buChar char="•"/>
            </a:pPr>
            <a:r>
              <a:rPr lang="en-US" dirty="0" smtClean="0"/>
              <a:t>Future Venue Information:</a:t>
            </a:r>
          </a:p>
          <a:p>
            <a:pPr lvl="1">
              <a:buFont typeface="Arial" panose="020B0604020202020204" pitchFamily="34" charset="0"/>
              <a:buChar char="•"/>
            </a:pPr>
            <a:r>
              <a:rPr lang="en-US" sz="2400" b="1" dirty="0" smtClean="0">
                <a:solidFill>
                  <a:srgbClr val="FF0000"/>
                </a:solidFill>
              </a:rPr>
              <a:t>802 EC-12/40r10: </a:t>
            </a:r>
            <a:r>
              <a:rPr lang="en-US" sz="2400" b="1" dirty="0" smtClean="0">
                <a:solidFill>
                  <a:srgbClr val="FF0000"/>
                </a:solidFill>
                <a:hlinkClick r:id="rId2" tooltip="Link to 802 EC-12/40r10"/>
              </a:rPr>
              <a:t>ec-12-0040-10-00EC-802-plenary-future-venue-contract-status.xlsx</a:t>
            </a:r>
            <a:endParaRPr lang="en-US" sz="2400" b="1" dirty="0" smtClean="0">
              <a:solidFill>
                <a:srgbClr val="FF0000"/>
              </a:solidFill>
            </a:endParaRPr>
          </a:p>
          <a:p>
            <a:pPr>
              <a:buFont typeface="Arial" panose="020B0604020202020204" pitchFamily="34" charset="0"/>
              <a:buChar char="•"/>
            </a:pPr>
            <a:r>
              <a:rPr lang="en-US" dirty="0" smtClean="0"/>
              <a:t>Working on openings:</a:t>
            </a:r>
          </a:p>
          <a:p>
            <a:pPr lvl="1">
              <a:buFont typeface="Arial" panose="020B0604020202020204" pitchFamily="34" charset="0"/>
              <a:buChar char="•"/>
            </a:pPr>
            <a:r>
              <a:rPr lang="en-US" sz="2400" dirty="0" smtClean="0"/>
              <a:t>	</a:t>
            </a:r>
            <a:r>
              <a:rPr lang="en-US" dirty="0" smtClean="0"/>
              <a:t>2018 – March - November</a:t>
            </a:r>
          </a:p>
          <a:p>
            <a:pPr lvl="1">
              <a:buFont typeface="Arial" panose="020B0604020202020204" pitchFamily="34" charset="0"/>
              <a:buChar char="•"/>
            </a:pPr>
            <a:r>
              <a:rPr lang="en-US" dirty="0" smtClean="0"/>
              <a:t>	2019 – March – July</a:t>
            </a:r>
          </a:p>
          <a:p>
            <a:pPr>
              <a:buFont typeface="Arial" panose="020B0604020202020204" pitchFamily="34" charset="0"/>
              <a:buChar char="•"/>
            </a:pPr>
            <a:r>
              <a:rPr lang="en-US" dirty="0" smtClean="0"/>
              <a:t>Site Visit Report:</a:t>
            </a:r>
          </a:p>
          <a:p>
            <a:pPr lvl="1">
              <a:buFont typeface="Arial" panose="020B0604020202020204" pitchFamily="34" charset="0"/>
              <a:buChar char="•"/>
            </a:pPr>
            <a:r>
              <a:rPr lang="en-US" sz="2400" dirty="0" smtClean="0"/>
              <a:t>	</a:t>
            </a:r>
            <a:r>
              <a:rPr lang="en-US" dirty="0" smtClean="0"/>
              <a:t>Vienna – Looks promising – working on final Bid –July 2019</a:t>
            </a:r>
          </a:p>
          <a:p>
            <a:pPr>
              <a:buFont typeface="Arial" panose="020B0604020202020204" pitchFamily="34" charset="0"/>
              <a:buChar char="•"/>
            </a:pPr>
            <a:r>
              <a:rPr lang="en-US" dirty="0" smtClean="0"/>
              <a:t>802 Interim - 2016 Atlanta</a:t>
            </a:r>
          </a:p>
          <a:p>
            <a:pPr lvl="1">
              <a:buFont typeface="Arial" panose="020B0604020202020204" pitchFamily="34" charset="0"/>
              <a:buChar char="•"/>
            </a:pPr>
            <a:r>
              <a:rPr lang="en-US" sz="2400" dirty="0" smtClean="0"/>
              <a:t>	</a:t>
            </a:r>
            <a:r>
              <a:rPr lang="en-US" b="1" dirty="0" smtClean="0"/>
              <a:t>802 EC Workshop – January 23, 2016</a:t>
            </a:r>
          </a:p>
          <a:p>
            <a:pPr lvl="1">
              <a:buFont typeface="Arial" panose="020B0604020202020204" pitchFamily="34" charset="0"/>
              <a:buChar char="•"/>
            </a:pPr>
            <a:r>
              <a:rPr lang="en-US" b="1" dirty="0" smtClean="0"/>
              <a:t>	Note potential cost of non attendance by All WGs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1983354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for Friday – Site Visit #1</a:t>
            </a:r>
            <a:endParaRPr lang="en-US" dirty="0"/>
          </a:p>
        </p:txBody>
      </p:sp>
      <p:sp>
        <p:nvSpPr>
          <p:cNvPr id="3" name="Content Placeholder 2"/>
          <p:cNvSpPr>
            <a:spLocks noGrp="1"/>
          </p:cNvSpPr>
          <p:nvPr>
            <p:ph idx="1"/>
          </p:nvPr>
        </p:nvSpPr>
        <p:spPr>
          <a:xfrm>
            <a:off x="685800" y="1600200"/>
            <a:ext cx="7770813" cy="4800600"/>
          </a:xfrm>
        </p:spPr>
        <p:txBody>
          <a:bodyPr/>
          <a:lstStyle/>
          <a:p>
            <a:r>
              <a:rPr lang="en-US" dirty="0" smtClean="0"/>
              <a:t>Whereas, Bob </a:t>
            </a:r>
            <a:r>
              <a:rPr lang="en-US" dirty="0" err="1" smtClean="0"/>
              <a:t>Heile</a:t>
            </a:r>
            <a:r>
              <a:rPr lang="en-US" dirty="0" smtClean="0"/>
              <a:t> and Rick </a:t>
            </a:r>
            <a:r>
              <a:rPr lang="en-US" dirty="0" err="1" smtClean="0"/>
              <a:t>Alfvin</a:t>
            </a:r>
            <a:r>
              <a:rPr lang="en-US" dirty="0" smtClean="0"/>
              <a:t> are going to visit </a:t>
            </a:r>
            <a:r>
              <a:rPr lang="en-US" dirty="0" err="1" smtClean="0"/>
              <a:t>Centara</a:t>
            </a:r>
            <a:r>
              <a:rPr lang="en-US" dirty="0" smtClean="0"/>
              <a:t> Convention Center in Thailand, Bangkok for a Wireless </a:t>
            </a:r>
            <a:r>
              <a:rPr lang="en-US" dirty="0" err="1" smtClean="0"/>
              <a:t>interirm</a:t>
            </a:r>
            <a:r>
              <a:rPr lang="en-US" dirty="0" smtClean="0"/>
              <a:t> site visit, and </a:t>
            </a:r>
          </a:p>
          <a:p>
            <a:r>
              <a:rPr lang="en-US" dirty="0" smtClean="0"/>
              <a:t>Whereas a potential 2018 Venue is at the Ritz/Marriott in K-L, and/or </a:t>
            </a:r>
            <a:r>
              <a:rPr lang="en-US" dirty="0" err="1" smtClean="0"/>
              <a:t>SunTec</a:t>
            </a:r>
            <a:r>
              <a:rPr lang="en-US" dirty="0" smtClean="0"/>
              <a:t> in Singapore and very close proximity;</a:t>
            </a:r>
          </a:p>
          <a:p>
            <a:r>
              <a:rPr lang="en-US" dirty="0" smtClean="0"/>
              <a:t>Move to approve a Site visit for Bob </a:t>
            </a:r>
            <a:r>
              <a:rPr lang="en-US" dirty="0" err="1" smtClean="0"/>
              <a:t>Heile</a:t>
            </a:r>
            <a:r>
              <a:rPr lang="en-US" dirty="0" smtClean="0"/>
              <a:t> and Rick </a:t>
            </a:r>
            <a:r>
              <a:rPr lang="en-US" dirty="0" err="1" smtClean="0"/>
              <a:t>Alfvin</a:t>
            </a:r>
            <a:r>
              <a:rPr lang="en-US" dirty="0" smtClean="0"/>
              <a:t> to visit K-L and Singapore for the purpose of a Site Inspection, with the cost to not exceed an additional $2000.</a:t>
            </a:r>
          </a:p>
          <a:p>
            <a:r>
              <a:rPr lang="en-US" dirty="0" smtClean="0"/>
              <a:t>Moved: Jon Rosdahl</a:t>
            </a:r>
          </a:p>
          <a:p>
            <a:r>
              <a:rPr lang="en-US" dirty="0" smtClean="0"/>
              <a:t>2</a:t>
            </a:r>
            <a:r>
              <a:rPr lang="en-US" baseline="30000" dirty="0" smtClean="0"/>
              <a:t>nd</a:t>
            </a:r>
            <a:r>
              <a:rPr lang="en-US" dirty="0" smtClean="0"/>
              <a:t>: James </a:t>
            </a:r>
            <a:r>
              <a:rPr lang="en-US" dirty="0" err="1" smtClean="0"/>
              <a:t>Gilb</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1317349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Venue Targets for 2018/2020</a:t>
            </a:r>
            <a:endParaRPr lang="en-US" dirty="0"/>
          </a:p>
        </p:txBody>
      </p:sp>
      <p:sp>
        <p:nvSpPr>
          <p:cNvPr id="3" name="Content Placeholder 2"/>
          <p:cNvSpPr>
            <a:spLocks noGrp="1"/>
          </p:cNvSpPr>
          <p:nvPr>
            <p:ph idx="1"/>
          </p:nvPr>
        </p:nvSpPr>
        <p:spPr>
          <a:xfrm>
            <a:off x="685800" y="1447800"/>
            <a:ext cx="7770813" cy="4953000"/>
          </a:xfrm>
        </p:spPr>
        <p:txBody>
          <a:bodyPr/>
          <a:lstStyle/>
          <a:p>
            <a:pPr>
              <a:buFont typeface="Arial" panose="020B0604020202020204" pitchFamily="34" charset="0"/>
              <a:buChar char="•"/>
            </a:pPr>
            <a:r>
              <a:rPr lang="en-US" dirty="0"/>
              <a:t>Working on openings:</a:t>
            </a:r>
          </a:p>
          <a:p>
            <a:pPr lvl="1">
              <a:buFont typeface="Arial" panose="020B0604020202020204" pitchFamily="34" charset="0"/>
              <a:buChar char="•"/>
            </a:pPr>
            <a:r>
              <a:rPr lang="en-US" sz="2400" dirty="0"/>
              <a:t>	2018 – March </a:t>
            </a:r>
            <a:r>
              <a:rPr lang="en-US" sz="2400" dirty="0" smtClean="0"/>
              <a:t>– November</a:t>
            </a:r>
          </a:p>
          <a:p>
            <a:pPr lvl="2">
              <a:buFont typeface="Arial" panose="020B0604020202020204" pitchFamily="34" charset="0"/>
              <a:buChar char="•"/>
            </a:pPr>
            <a:r>
              <a:rPr lang="en-US" sz="2400" dirty="0" smtClean="0"/>
              <a:t>Ritz-Marriott </a:t>
            </a:r>
            <a:r>
              <a:rPr lang="en-US" sz="2400" dirty="0"/>
              <a:t> </a:t>
            </a:r>
            <a:r>
              <a:rPr lang="en-US" sz="2400" dirty="0" smtClean="0"/>
              <a:t>in K-L</a:t>
            </a:r>
          </a:p>
          <a:p>
            <a:pPr lvl="2">
              <a:buFont typeface="Arial" panose="020B0604020202020204" pitchFamily="34" charset="0"/>
              <a:buChar char="•"/>
            </a:pPr>
            <a:r>
              <a:rPr lang="en-US" sz="2400" dirty="0" err="1" smtClean="0"/>
              <a:t>Suntec</a:t>
            </a:r>
            <a:r>
              <a:rPr lang="en-US" sz="2400" dirty="0" smtClean="0"/>
              <a:t> in Singapore</a:t>
            </a:r>
            <a:endParaRPr lang="en-US" sz="2400" dirty="0"/>
          </a:p>
          <a:p>
            <a:pPr lvl="1">
              <a:buFont typeface="Arial" panose="020B0604020202020204" pitchFamily="34" charset="0"/>
              <a:buChar char="•"/>
            </a:pPr>
            <a:r>
              <a:rPr lang="en-US" sz="2400" dirty="0"/>
              <a:t>	2019 – March – </a:t>
            </a:r>
            <a:r>
              <a:rPr lang="en-US" sz="2400" dirty="0" smtClean="0"/>
              <a:t>July</a:t>
            </a:r>
          </a:p>
          <a:p>
            <a:pPr lvl="2">
              <a:buFont typeface="Arial" panose="020B0604020202020204" pitchFamily="34" charset="0"/>
              <a:buChar char="•"/>
            </a:pPr>
            <a:r>
              <a:rPr lang="en-US" sz="2400" dirty="0" smtClean="0"/>
              <a:t>St</a:t>
            </a:r>
            <a:r>
              <a:rPr lang="en-US" sz="2400" dirty="0"/>
              <a:t>. John’s NFLD </a:t>
            </a:r>
            <a:r>
              <a:rPr lang="en-US" sz="2400" dirty="0" smtClean="0"/>
              <a:t>–July 2019</a:t>
            </a:r>
          </a:p>
          <a:p>
            <a:pPr lvl="2">
              <a:buFont typeface="Arial" panose="020B0604020202020204" pitchFamily="34" charset="0"/>
              <a:buChar char="•"/>
            </a:pPr>
            <a:r>
              <a:rPr lang="en-US" sz="2400" dirty="0" smtClean="0"/>
              <a:t>ITU – Geneva – July 2019</a:t>
            </a:r>
          </a:p>
          <a:p>
            <a:pPr marL="914400" lvl="2" indent="0"/>
            <a:endParaRPr lang="en-US" sz="2400" dirty="0" smtClean="0"/>
          </a:p>
          <a:p>
            <a:pPr>
              <a:buFont typeface="Arial" panose="020B0604020202020204" pitchFamily="34" charset="0"/>
              <a:buChar char="•"/>
            </a:pPr>
            <a:r>
              <a:rPr lang="en-US" dirty="0" smtClean="0"/>
              <a:t>Other possibilities:</a:t>
            </a:r>
          </a:p>
          <a:p>
            <a:pPr lvl="1">
              <a:buFont typeface="Arial" panose="020B0604020202020204" pitchFamily="34" charset="0"/>
              <a:buChar char="•"/>
            </a:pPr>
            <a:r>
              <a:rPr lang="en-US" sz="2400" dirty="0"/>
              <a:t>Grand Hyatt </a:t>
            </a:r>
            <a:r>
              <a:rPr lang="en-US" sz="2400" dirty="0" smtClean="0"/>
              <a:t>Incheon, South Korea as a venue </a:t>
            </a:r>
            <a:r>
              <a:rPr lang="en-US" sz="2400" dirty="0"/>
              <a:t>for </a:t>
            </a:r>
            <a:r>
              <a:rPr lang="en-US" sz="2400" dirty="0" smtClean="0"/>
              <a:t>2018 </a:t>
            </a:r>
            <a:r>
              <a:rPr lang="en-US" sz="2400" dirty="0"/>
              <a:t>or 2020.</a:t>
            </a:r>
          </a:p>
          <a:p>
            <a:endParaRPr lang="en-US" sz="32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2481258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Plenary Agenda Items</a:t>
            </a:r>
            <a:endParaRPr lang="en-US" dirty="0"/>
          </a:p>
        </p:txBody>
      </p:sp>
      <p:sp>
        <p:nvSpPr>
          <p:cNvPr id="7" name="Content Placeholder 6"/>
          <p:cNvSpPr>
            <a:spLocks noGrp="1"/>
          </p:cNvSpPr>
          <p:nvPr>
            <p:ph idx="1"/>
          </p:nvPr>
        </p:nvSpPr>
        <p:spPr>
          <a:xfrm>
            <a:off x="685800" y="1676400"/>
            <a:ext cx="7772400" cy="47244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F4.01 – MI: Request for July 2015 Commemorative Badge-holder.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F4.05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Motion Site Visit #1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F4.06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Motion Site Visit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F4.07</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MI 802 Hosted Interim 2016 January Atlanta Meeting Fee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*F8.044 –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F8.047 – II: Historical Financial Data</a:t>
            </a:r>
            <a:endParaRPr lang="en-GB" sz="2000" dirty="0">
              <a:latin typeface="Arial" panose="020B0604020202020204" pitchFamily="34" charset="0"/>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*F8.06 – II: Announcement of 802 EC Interim </a:t>
            </a:r>
            <a:r>
              <a:rPr lang="en-US" sz="2000" dirty="0" err="1">
                <a:latin typeface="Arial" panose="020B0604020202020204" pitchFamily="34" charset="0"/>
                <a:cs typeface="Arial" panose="020B0604020202020204" pitchFamily="34" charset="0"/>
              </a:rPr>
              <a:t>Telecon</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*F8.07 –II: Call for Tutorials for July 2015 Plenary</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257608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F4.01 Request for July 2015 Commemorative Badge-holders</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Whereas IEEE 802.11 is celebrating the 25</a:t>
            </a:r>
            <a:r>
              <a:rPr lang="en-US" baseline="30000" dirty="0" smtClean="0"/>
              <a:t>th</a:t>
            </a:r>
            <a:r>
              <a:rPr lang="en-US" dirty="0" smtClean="0"/>
              <a:t> Anniversary during the July 2015 Plenary</a:t>
            </a:r>
          </a:p>
          <a:p>
            <a:r>
              <a:rPr lang="en-US" dirty="0" smtClean="0"/>
              <a:t>Move to authorize the purchase of a commemorative badge-holder for attendees at the July Plenary, </a:t>
            </a:r>
          </a:p>
          <a:p>
            <a:r>
              <a:rPr lang="en-US" dirty="0"/>
              <a:t> </a:t>
            </a:r>
            <a:r>
              <a:rPr lang="en-US" dirty="0" smtClean="0"/>
              <a:t>    </a:t>
            </a:r>
            <a:r>
              <a:rPr lang="en-US" dirty="0" err="1" smtClean="0"/>
              <a:t>upto</a:t>
            </a:r>
            <a:r>
              <a:rPr lang="en-US" dirty="0" smtClean="0"/>
              <a:t> 800 </a:t>
            </a:r>
            <a:r>
              <a:rPr lang="en-US" dirty="0" smtClean="0"/>
              <a:t>items at a cost not to exceed a cost of $4 each </a:t>
            </a:r>
            <a:r>
              <a:rPr lang="en-US" dirty="0" smtClean="0"/>
              <a:t>($3200.00).</a:t>
            </a:r>
            <a:endParaRPr lang="en-US" dirty="0" smtClean="0"/>
          </a:p>
          <a:p>
            <a:endParaRPr lang="en-US" dirty="0"/>
          </a:p>
          <a:p>
            <a:r>
              <a:rPr lang="en-US" dirty="0" smtClean="0"/>
              <a:t>Move: Jon Rosdahl</a:t>
            </a:r>
          </a:p>
          <a:p>
            <a:r>
              <a:rPr lang="en-US" dirty="0" smtClean="0"/>
              <a:t>2</a:t>
            </a:r>
            <a:r>
              <a:rPr lang="en-US" baseline="30000" dirty="0" smtClean="0"/>
              <a:t>nd</a:t>
            </a:r>
            <a:r>
              <a:rPr lang="en-US" dirty="0" smtClean="0"/>
              <a:t>: Adrian </a:t>
            </a:r>
            <a:r>
              <a:rPr lang="en-US" dirty="0" smtClean="0"/>
              <a:t>Stephens</a:t>
            </a:r>
          </a:p>
          <a:p>
            <a:endParaRPr lang="en-US" sz="1000"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Tree>
    <p:extLst>
      <p:ext uri="{BB962C8B-B14F-4D97-AF65-F5344CB8AC3E}">
        <p14:creationId xmlns:p14="http://schemas.microsoft.com/office/powerpoint/2010/main" val="1273520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F4.05 - MI : Motion Site Visit #1</a:t>
            </a:r>
            <a:endParaRPr lang="en-US" dirty="0"/>
          </a:p>
        </p:txBody>
      </p:sp>
      <p:sp>
        <p:nvSpPr>
          <p:cNvPr id="3" name="Content Placeholder 2"/>
          <p:cNvSpPr>
            <a:spLocks noGrp="1"/>
          </p:cNvSpPr>
          <p:nvPr>
            <p:ph idx="1"/>
          </p:nvPr>
        </p:nvSpPr>
        <p:spPr>
          <a:xfrm>
            <a:off x="685800" y="1447800"/>
            <a:ext cx="7770813" cy="4953000"/>
          </a:xfrm>
        </p:spPr>
        <p:txBody>
          <a:bodyPr/>
          <a:lstStyle/>
          <a:p>
            <a:r>
              <a:rPr lang="en-US" dirty="0"/>
              <a:t>Whereas, Bob </a:t>
            </a:r>
            <a:r>
              <a:rPr lang="en-US" dirty="0" err="1"/>
              <a:t>Heile</a:t>
            </a:r>
            <a:r>
              <a:rPr lang="en-US" dirty="0"/>
              <a:t> and Rick </a:t>
            </a:r>
            <a:r>
              <a:rPr lang="en-US" dirty="0" err="1"/>
              <a:t>Alfvin</a:t>
            </a:r>
            <a:r>
              <a:rPr lang="en-US" dirty="0"/>
              <a:t> are going to visit </a:t>
            </a:r>
            <a:r>
              <a:rPr lang="en-US" dirty="0" err="1"/>
              <a:t>Centara</a:t>
            </a:r>
            <a:r>
              <a:rPr lang="en-US" dirty="0"/>
              <a:t> Convention Center in Thailand, Bangkok for a Wireless </a:t>
            </a:r>
            <a:r>
              <a:rPr lang="en-US" dirty="0" err="1"/>
              <a:t>interirm</a:t>
            </a:r>
            <a:r>
              <a:rPr lang="en-US" dirty="0"/>
              <a:t> site visit, and </a:t>
            </a:r>
          </a:p>
          <a:p>
            <a:r>
              <a:rPr lang="en-US" dirty="0"/>
              <a:t>Whereas a potential 2018 Venue is at the Ritz/Marriott in K-L, and/or </a:t>
            </a:r>
            <a:r>
              <a:rPr lang="en-US" dirty="0" err="1"/>
              <a:t>SunTec</a:t>
            </a:r>
            <a:r>
              <a:rPr lang="en-US" dirty="0"/>
              <a:t> in Singapore and very close proximity;</a:t>
            </a:r>
          </a:p>
          <a:p>
            <a:r>
              <a:rPr lang="en-US" dirty="0"/>
              <a:t>Move to approve a Site visit for Bob </a:t>
            </a:r>
            <a:r>
              <a:rPr lang="en-US" dirty="0" err="1"/>
              <a:t>Heile</a:t>
            </a:r>
            <a:r>
              <a:rPr lang="en-US" dirty="0"/>
              <a:t> and Rick </a:t>
            </a:r>
            <a:r>
              <a:rPr lang="en-US" dirty="0" err="1"/>
              <a:t>Alfvin</a:t>
            </a:r>
            <a:r>
              <a:rPr lang="en-US" dirty="0"/>
              <a:t> to visit K-L and Singapore for the purpose of a Site Inspection, with the cost to not exceed an additional $2000.</a:t>
            </a:r>
          </a:p>
          <a:p>
            <a:r>
              <a:rPr lang="en-US" dirty="0"/>
              <a:t>Moved: Jon Rosdahl</a:t>
            </a:r>
          </a:p>
          <a:p>
            <a:r>
              <a:rPr lang="en-US" dirty="0"/>
              <a:t>2</a:t>
            </a:r>
            <a:r>
              <a:rPr lang="en-US" baseline="30000" dirty="0"/>
              <a:t>nd</a:t>
            </a:r>
            <a:r>
              <a:rPr lang="en-US" dirty="0"/>
              <a:t>: James </a:t>
            </a:r>
            <a:r>
              <a:rPr lang="en-US" dirty="0" err="1"/>
              <a:t>Gilb</a:t>
            </a:r>
            <a:endParaRPr lang="en-US" dirty="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Tree>
    <p:extLst>
      <p:ext uri="{BB962C8B-B14F-4D97-AF65-F5344CB8AC3E}">
        <p14:creationId xmlns:p14="http://schemas.microsoft.com/office/powerpoint/2010/main" val="1417127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0813" cy="762000"/>
          </a:xfrm>
        </p:spPr>
        <p:txBody>
          <a:bodyPr/>
          <a:lstStyle/>
          <a:p>
            <a:pPr rtl="0" eaLnBrk="1" fontAlgn="base" hangingPunct="1"/>
            <a:r>
              <a:rPr lang="en-GB" sz="3200" b="1" dirty="0" smtClean="0">
                <a:solidFill>
                  <a:srgbClr val="000000"/>
                </a:solidFill>
                <a:effectLst/>
                <a:latin typeface="+mj-lt"/>
                <a:ea typeface="+mj-ea"/>
                <a:cs typeface="MS Gothic"/>
              </a:rPr>
              <a:t>Motion Site Visit #2</a:t>
            </a:r>
            <a:endParaRPr lang="en-US" dirty="0"/>
          </a:p>
        </p:txBody>
      </p:sp>
      <p:sp>
        <p:nvSpPr>
          <p:cNvPr id="3" name="Content Placeholder 2"/>
          <p:cNvSpPr>
            <a:spLocks noGrp="1"/>
          </p:cNvSpPr>
          <p:nvPr>
            <p:ph idx="1"/>
          </p:nvPr>
        </p:nvSpPr>
        <p:spPr>
          <a:xfrm>
            <a:off x="685800" y="1371600"/>
            <a:ext cx="7770813" cy="4875213"/>
          </a:xfrm>
        </p:spPr>
        <p:txBody>
          <a:bodyPr/>
          <a:lstStyle/>
          <a:p>
            <a:r>
              <a:rPr lang="en-US" dirty="0" smtClean="0"/>
              <a:t>Whereas Jon Rosdahl and Rick </a:t>
            </a:r>
            <a:r>
              <a:rPr lang="en-US" dirty="0" err="1" smtClean="0"/>
              <a:t>Alfin</a:t>
            </a:r>
            <a:r>
              <a:rPr lang="en-US" dirty="0" smtClean="0"/>
              <a:t> are going to be in Thailand, Bangkok in September for 802 Wireless Interim,</a:t>
            </a:r>
          </a:p>
          <a:p>
            <a:r>
              <a:rPr lang="en-US" dirty="0" smtClean="0"/>
              <a:t>Whereas the 2016 March Plenary is at the Venetian Macao, Macao, China</a:t>
            </a:r>
          </a:p>
          <a:p>
            <a:r>
              <a:rPr lang="en-US" dirty="0" smtClean="0"/>
              <a:t>Move to approve a Site visit for Jon Rosdahl, Rick </a:t>
            </a:r>
            <a:r>
              <a:rPr lang="en-US" dirty="0" err="1" smtClean="0"/>
              <a:t>Alfin</a:t>
            </a:r>
            <a:r>
              <a:rPr lang="en-US" dirty="0" smtClean="0"/>
              <a:t> and Dawn </a:t>
            </a:r>
            <a:r>
              <a:rPr lang="en-US" dirty="0" err="1" smtClean="0"/>
              <a:t>Slykhouse</a:t>
            </a:r>
            <a:r>
              <a:rPr lang="en-US" dirty="0" smtClean="0"/>
              <a:t> to visit the Venetian Macao in Macao, China to conduct a site visit and meeting preparation meetings with the cost not to exceed an additional $5000.00</a:t>
            </a:r>
          </a:p>
          <a:p>
            <a:r>
              <a:rPr lang="en-US" dirty="0" smtClean="0"/>
              <a:t>Moved: Adrian Stephens</a:t>
            </a:r>
          </a:p>
          <a:p>
            <a:r>
              <a:rPr lang="en-US" dirty="0" smtClean="0"/>
              <a:t>2</a:t>
            </a:r>
            <a:r>
              <a:rPr lang="en-US" baseline="30000" dirty="0" smtClean="0"/>
              <a:t>nd</a:t>
            </a:r>
            <a:r>
              <a:rPr lang="en-US" dirty="0" smtClean="0"/>
              <a:t>: </a:t>
            </a:r>
            <a:r>
              <a:rPr lang="en-US" dirty="0" smtClean="0"/>
              <a:t>David Law</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Tree>
    <p:extLst>
      <p:ext uri="{BB962C8B-B14F-4D97-AF65-F5344CB8AC3E}">
        <p14:creationId xmlns:p14="http://schemas.microsoft.com/office/powerpoint/2010/main" val="689869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1-15-0226-00-0000-Treasurers-Report-March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14164</TotalTime>
  <Words>1139</Words>
  <Application>Microsoft Office PowerPoint</Application>
  <PresentationFormat>On-screen Show (4:3)</PresentationFormat>
  <Paragraphs>263</Paragraphs>
  <Slides>16</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11-15-0226-00-0000-Treasurers-Report-March 2015</vt:lpstr>
      <vt:lpstr>Document</vt:lpstr>
      <vt:lpstr>Executive Secretary Agenda items  March 2015 Plenary</vt:lpstr>
      <vt:lpstr>Abstract</vt:lpstr>
      <vt:lpstr>5.142 II Future Venues</vt:lpstr>
      <vt:lpstr>Motion for Friday – Site Visit #1</vt:lpstr>
      <vt:lpstr>Venue Targets for 2018/2020</vt:lpstr>
      <vt:lpstr>Closing Plenary Agenda Items</vt:lpstr>
      <vt:lpstr>F4.01 Request for July 2015 Commemorative Badge-holders</vt:lpstr>
      <vt:lpstr>F4.05 - MI : Motion Site Visit #1</vt:lpstr>
      <vt:lpstr>Motion Site Visit #2</vt:lpstr>
      <vt:lpstr> Atlanta, GA- January 2015</vt:lpstr>
      <vt:lpstr> Atlanta, GA- January 2016</vt:lpstr>
      <vt:lpstr>802 Hosted Interim 2016 January Atlanta Meeting Fee</vt:lpstr>
      <vt:lpstr> *F8.044 Executive secretary report LMSC 802 – P&amp;P list of major duties:</vt:lpstr>
      <vt:lpstr>F8.047 Historical Financial Data</vt:lpstr>
      <vt:lpstr>*F8.06 – Announcement of 802 EC Interim Telecon (Tuesday 2 June 2015, 1-3pm ET)</vt:lpstr>
      <vt:lpstr>*F8.07 – Call for Tutorials for July 2015 Plenary</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 March 2015 Plenary</dc:title>
  <dc:creator>Jon Rosdahl</dc:creator>
  <cp:keywords>March 2015</cp:keywords>
  <dc:description>Jon Rosdahl (CSR)</dc:description>
  <cp:lastModifiedBy>Jon Rosdahl</cp:lastModifiedBy>
  <cp:revision>54</cp:revision>
  <cp:lastPrinted>1601-01-01T00:00:00Z</cp:lastPrinted>
  <dcterms:created xsi:type="dcterms:W3CDTF">2015-01-31T01:59:59Z</dcterms:created>
  <dcterms:modified xsi:type="dcterms:W3CDTF">2015-03-16T13:01:14Z</dcterms:modified>
</cp:coreProperties>
</file>