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68" r:id="rId4"/>
    <p:sldId id="269" r:id="rId5"/>
    <p:sldId id="270" r:id="rId6"/>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84" autoAdjust="0"/>
    <p:restoredTop sz="69155" autoAdjust="0"/>
  </p:normalViewPr>
  <p:slideViewPr>
    <p:cSldViewPr>
      <p:cViewPr varScale="1">
        <p:scale>
          <a:sx n="45" d="100"/>
          <a:sy n="45" d="100"/>
        </p:scale>
        <p:origin x="-726" y="-90"/>
      </p:cViewPr>
      <p:guideLst>
        <p:guide orient="horz" pos="2160"/>
        <p:guide pos="2880"/>
      </p:guideLst>
    </p:cSldViewPr>
  </p:slideViewPr>
  <p:outlineViewPr>
    <p:cViewPr varScale="1">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 EC-15/00018r0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 EC-15/00018r0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EC-15/00018r0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EC-15/00018r0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This is to update you guys on the Sept 2015 Interim planning/management and the November 2018 Asian Plenary planning and also to get a funding request on the screen for consideration in Berlin. On paper at least, we are good to go for Sept 2015 but our whole interface team at the </a:t>
            </a:r>
            <a:r>
              <a:rPr lang="en-US" dirty="0" err="1" smtClean="0"/>
              <a:t>Centara</a:t>
            </a:r>
            <a:r>
              <a:rPr lang="en-US" dirty="0" smtClean="0"/>
              <a:t> has changed (and not very smoothly I might add as I indicated in Atlanta) and as a consequence, I would feel more comfortable meeting them directly and working through any remaining issues face to face, including finalizing our financial subsidy with the Thailand </a:t>
            </a:r>
            <a:r>
              <a:rPr lang="en-US" dirty="0" err="1" smtClean="0"/>
              <a:t>Conv</a:t>
            </a:r>
            <a:r>
              <a:rPr lang="en-US" dirty="0" smtClean="0"/>
              <a:t> and Expo Bureau.. Since we have got the Network site visit set up for the end of April and my plan is to join Rick on that.</a:t>
            </a:r>
            <a:br>
              <a:rPr lang="en-US" dirty="0" smtClean="0"/>
            </a:br>
            <a:r>
              <a:rPr lang="en-US" dirty="0" smtClean="0"/>
              <a:t/>
            </a:r>
            <a:br>
              <a:rPr lang="en-US" dirty="0" smtClean="0"/>
            </a:br>
            <a:r>
              <a:rPr lang="en-US" dirty="0" smtClean="0"/>
              <a:t>While there, we have an opportunity to do a few more things at a very low incremental cost.  One is a stop in K-L to meet with the Ritz/Marriott and check out the meeting space for the November 2018 Plenary post the Ritz renovation which impacted the meeting space on that side of the property. At the same time Rick can do a kind of go/no go check on the network infrastructure and we can meet with the Malaysian CEB on funding.</a:t>
            </a:r>
            <a:br>
              <a:rPr lang="en-US" dirty="0" smtClean="0"/>
            </a:br>
            <a:r>
              <a:rPr lang="en-US" dirty="0" smtClean="0"/>
              <a:t/>
            </a:r>
            <a:br>
              <a:rPr lang="en-US" dirty="0" smtClean="0"/>
            </a:br>
            <a:r>
              <a:rPr lang="en-US" dirty="0" smtClean="0"/>
              <a:t>Lastly, we have scheduled a one day stop in Singapore to visit </a:t>
            </a:r>
            <a:r>
              <a:rPr lang="en-US" dirty="0" err="1" smtClean="0"/>
              <a:t>Suntec</a:t>
            </a:r>
            <a:r>
              <a:rPr lang="en-US" dirty="0" smtClean="0"/>
              <a:t> to verify (or dismiss) the no go network issues I heard from Ray at IETF. The physical meeting space at </a:t>
            </a:r>
            <a:r>
              <a:rPr lang="en-US" dirty="0" err="1" smtClean="0"/>
              <a:t>Suntec</a:t>
            </a:r>
            <a:r>
              <a:rPr lang="en-US" dirty="0" smtClean="0"/>
              <a:t> for a Plenary is excellent and I hate to throw it away based on second hand (although very credible) information regarding their ability to support our network </a:t>
            </a:r>
            <a:r>
              <a:rPr lang="en-US" dirty="0" err="1" smtClean="0"/>
              <a:t>needs.This</a:t>
            </a:r>
            <a:r>
              <a:rPr lang="en-US" dirty="0" smtClean="0"/>
              <a:t> seems like a good way to get that done without a big investment.</a:t>
            </a:r>
            <a:br>
              <a:rPr lang="en-US" dirty="0" smtClean="0"/>
            </a:br>
            <a:r>
              <a:rPr lang="en-US" dirty="0" smtClean="0"/>
              <a:t/>
            </a:r>
            <a:br>
              <a:rPr lang="en-US" dirty="0" smtClean="0"/>
            </a:br>
            <a:r>
              <a:rPr lang="en-US" dirty="0" smtClean="0"/>
              <a:t>What this translates to in terms of budget for me is about $1400 in airfare ($1k to get there and $400 inter-city) and probably $250 in non </a:t>
            </a:r>
            <a:r>
              <a:rPr lang="en-US" dirty="0" err="1" smtClean="0"/>
              <a:t>comp'ed</a:t>
            </a:r>
            <a:r>
              <a:rPr lang="en-US" dirty="0" smtClean="0"/>
              <a:t> hotel and another $300 in misc. Given that both Interim and Plenary activities are involved, I would propose dividing this between the two treasuries so roughly $1000 each.  Rick has agreed to do the Plenary related Network assessments at no charge from a </a:t>
            </a:r>
            <a:r>
              <a:rPr lang="en-US" dirty="0" err="1" smtClean="0"/>
              <a:t>Verilan</a:t>
            </a:r>
            <a:r>
              <a:rPr lang="en-US" dirty="0" smtClean="0"/>
              <a:t> service perspective.  These are not replacements for detailed site visits a few months out from the Nov 2018 meeting but basically go/no go assessments of the infrastructure today to see if it practical to go the next step with one or both of these venues assuming the rest of the factors look good.. The incremental expense cost for Rick is ~$400 in inter-city airfare and $250 in non-</a:t>
            </a:r>
            <a:r>
              <a:rPr lang="en-US" dirty="0" err="1" smtClean="0"/>
              <a:t>comp'ed</a:t>
            </a:r>
            <a:r>
              <a:rPr lang="en-US" dirty="0" smtClean="0"/>
              <a:t> hotel or ~$650 total which I propose be covered by the 802 Treasury.  The remainder of Rick's expenses and service fees are already contracted in the Sept 2015 meeting budget/plan  as part of the usual plan with </a:t>
            </a:r>
            <a:r>
              <a:rPr lang="en-US" dirty="0" err="1" smtClean="0"/>
              <a:t>Verilan</a:t>
            </a:r>
            <a:r>
              <a:rPr lang="en-US" dirty="0" smtClean="0"/>
              <a:t> based on the 802 contract and will come out of the 802W Treasury as a Sept 2015 meeting line item.</a:t>
            </a:r>
            <a:br>
              <a:rPr lang="en-US" dirty="0" smtClean="0"/>
            </a:br>
            <a:r>
              <a:rPr lang="en-US" dirty="0" smtClean="0"/>
              <a:t/>
            </a:r>
            <a:br>
              <a:rPr lang="en-US" dirty="0" smtClean="0"/>
            </a:br>
            <a:r>
              <a:rPr lang="en-US" dirty="0" smtClean="0"/>
              <a:t>So bottom line I will be requesting a total of a not to exceed $1500 from the 802W treasury and $2000 from the 802 Treasury to cover these items where the expectation is that the actuals are $1000 and $1600 respectively.</a:t>
            </a:r>
            <a:endParaRPr lang="en-US" dirty="0"/>
          </a:p>
        </p:txBody>
      </p:sp>
      <p:sp>
        <p:nvSpPr>
          <p:cNvPr id="4" name="Header Placeholder 3"/>
          <p:cNvSpPr>
            <a:spLocks noGrp="1"/>
          </p:cNvSpPr>
          <p:nvPr>
            <p:ph type="hdr" idx="10"/>
          </p:nvPr>
        </p:nvSpPr>
        <p:spPr/>
        <p:txBody>
          <a:bodyPr/>
          <a:lstStyle/>
          <a:p>
            <a:pPr>
              <a:defRPr/>
            </a:pPr>
            <a:r>
              <a:rPr lang="en-US" smtClean="0"/>
              <a:t>doc.: IEEE 802 EC-15/00018r0</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3036458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GB" sz="1800" b="1" baseline="0" dirty="0" smtClean="0">
                <a:solidFill>
                  <a:schemeClr val="tx1"/>
                </a:solidFill>
                <a:latin typeface="Times New Roman" pitchFamily="16" charset="0"/>
                <a:ea typeface="MS Gothic" charset="-128"/>
                <a:cs typeface="Arial Unicode MS" charset="0"/>
              </a:rPr>
              <a:t> EC</a:t>
            </a:r>
            <a:r>
              <a:rPr lang="en-US" sz="1800" b="1" dirty="0" smtClean="0">
                <a:solidFill>
                  <a:schemeClr val="tx1"/>
                </a:solidFill>
                <a:effectLst/>
              </a:rPr>
              <a:t>-15-0018r0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ec/dcn/12/ec-12-0040-10-00EC-802-plenary-future-venue-contract-statu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Executive Secretary Agenda items </a:t>
            </a:r>
            <a:r>
              <a:rPr lang="en-US" dirty="0" smtClean="0"/>
              <a:t/>
            </a:r>
            <a:br>
              <a:rPr lang="en-US" dirty="0" smtClean="0"/>
            </a:br>
            <a:r>
              <a:rPr lang="en-US" dirty="0" smtClean="0"/>
              <a:t>March 2015 Plenary</a:t>
            </a:r>
            <a:endParaRPr lang="en-GB" dirty="0" smtClean="0"/>
          </a:p>
        </p:txBody>
      </p:sp>
      <p:sp>
        <p:nvSpPr>
          <p:cNvPr id="1033" name="Rectangle 2"/>
          <p:cNvSpPr>
            <a:spLocks noGrp="1" noChangeArrowheads="1"/>
          </p:cNvSpPr>
          <p:nvPr>
            <p:ph type="body" idx="1"/>
          </p:nvPr>
        </p:nvSpPr>
        <p:spPr>
          <a:xfrm>
            <a:off x="723106" y="1700893"/>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2015-03-08</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530332203"/>
              </p:ext>
            </p:extLst>
          </p:nvPr>
        </p:nvGraphicFramePr>
        <p:xfrm>
          <a:off x="512763" y="2293938"/>
          <a:ext cx="7635875" cy="2727325"/>
        </p:xfrm>
        <a:graphic>
          <a:graphicData uri="http://schemas.openxmlformats.org/presentationml/2006/ole">
            <mc:AlternateContent xmlns:mc="http://schemas.openxmlformats.org/markup-compatibility/2006">
              <mc:Choice xmlns:v="urn:schemas-microsoft-com:vml" Requires="v">
                <p:oleObj spid="_x0000_s1129" name="Document" r:id="rId4" imgW="8245941" imgH="2955511" progId="Word.Document.8">
                  <p:embed/>
                </p:oleObj>
              </mc:Choice>
              <mc:Fallback>
                <p:oleObj name="Document" r:id="rId4" imgW="8245941" imgH="2955511" progId="Word.Document.8">
                  <p:embed/>
                  <p:pic>
                    <p:nvPicPr>
                      <p:cNvPr id="0" name="Picture 46"/>
                      <p:cNvPicPr>
                        <a:picLocks noChangeAspect="1" noChangeArrowheads="1"/>
                      </p:cNvPicPr>
                      <p:nvPr/>
                    </p:nvPicPr>
                    <p:blipFill>
                      <a:blip r:embed="rId5"/>
                      <a:srcRect/>
                      <a:stretch>
                        <a:fillRect/>
                      </a:stretch>
                    </p:blipFill>
                    <p:spPr bwMode="auto">
                      <a:xfrm>
                        <a:off x="512763" y="2293938"/>
                        <a:ext cx="7635875" cy="2727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p>
        </p:txBody>
      </p:sp>
      <p:sp>
        <p:nvSpPr>
          <p:cNvPr id="4105" name="Rectangle 2"/>
          <p:cNvSpPr>
            <a:spLocks noGrp="1" noChangeArrowheads="1"/>
          </p:cNvSpPr>
          <p:nvPr>
            <p:ph type="body" idx="1"/>
          </p:nvPr>
        </p:nvSpPr>
        <p:spPr>
          <a:xfrm>
            <a:off x="457200" y="1981200"/>
            <a:ext cx="83058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Agenda Items for Executive Secretary</a:t>
            </a:r>
            <a:r>
              <a:rPr lang="en-US" dirty="0" smtClean="0">
                <a:latin typeface="Times New Roman" pitchFamily="18" charset="0"/>
                <a:ea typeface="Arial Unicode MS" pitchFamily="34" charset="-128"/>
                <a:cs typeface="Arial Unicode MS" pitchFamily="34" charset="-128"/>
              </a:rPr>
              <a:t>:</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Monday: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latin typeface="Times New Roman" pitchFamily="18" charset="0"/>
                <a:ea typeface="Arial Unicode MS" pitchFamily="34" charset="-128"/>
                <a:cs typeface="Arial Unicode MS" pitchFamily="34" charset="-128"/>
              </a:rPr>
              <a:t> </a:t>
            </a:r>
            <a:r>
              <a:rPr lang="en-US" dirty="0" smtClean="0">
                <a:latin typeface="Times New Roman" pitchFamily="18" charset="0"/>
                <a:ea typeface="Arial Unicode MS" pitchFamily="34" charset="-128"/>
                <a:cs typeface="Arial Unicode MS" pitchFamily="34" charset="-128"/>
              </a:rPr>
              <a:t>     5.142  </a:t>
            </a:r>
            <a:r>
              <a:rPr lang="en-US" dirty="0">
                <a:latin typeface="Times New Roman" pitchFamily="18" charset="0"/>
                <a:ea typeface="Arial Unicode MS" pitchFamily="34" charset="-128"/>
                <a:cs typeface="Arial Unicode MS" pitchFamily="34" charset="-128"/>
              </a:rPr>
              <a:t>II Future </a:t>
            </a:r>
            <a:r>
              <a:rPr lang="en-US" dirty="0" smtClean="0">
                <a:latin typeface="Times New Roman" pitchFamily="18" charset="0"/>
                <a:ea typeface="Arial Unicode MS" pitchFamily="34" charset="-128"/>
                <a:cs typeface="Arial Unicode MS" pitchFamily="34" charset="-128"/>
              </a:rPr>
              <a:t>venues</a:t>
            </a:r>
            <a:endParaRPr lang="en-GB" dirty="0" smtClean="0"/>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GB" sz="3200" b="1" dirty="0" smtClean="0">
                <a:solidFill>
                  <a:srgbClr val="000000"/>
                </a:solidFill>
                <a:effectLst/>
                <a:latin typeface="+mj-lt"/>
                <a:ea typeface="+mj-ea"/>
                <a:cs typeface="MS Gothic"/>
              </a:rPr>
              <a:t>5.142 II Future Venues</a:t>
            </a:r>
            <a:endParaRPr lang="en-US" dirty="0"/>
          </a:p>
        </p:txBody>
      </p:sp>
      <p:sp>
        <p:nvSpPr>
          <p:cNvPr id="3" name="Content Placeholder 2"/>
          <p:cNvSpPr>
            <a:spLocks noGrp="1"/>
          </p:cNvSpPr>
          <p:nvPr>
            <p:ph idx="1"/>
          </p:nvPr>
        </p:nvSpPr>
        <p:spPr>
          <a:xfrm>
            <a:off x="381000" y="1371600"/>
            <a:ext cx="8229600" cy="5029200"/>
          </a:xfrm>
        </p:spPr>
        <p:txBody>
          <a:bodyPr/>
          <a:lstStyle/>
          <a:p>
            <a:pPr>
              <a:buFont typeface="Arial" panose="020B0604020202020204" pitchFamily="34" charset="0"/>
              <a:buChar char="•"/>
            </a:pPr>
            <a:r>
              <a:rPr lang="en-US" dirty="0" smtClean="0"/>
              <a:t>Future Venue Information:</a:t>
            </a:r>
          </a:p>
          <a:p>
            <a:pPr lvl="1">
              <a:buFont typeface="Arial" panose="020B0604020202020204" pitchFamily="34" charset="0"/>
              <a:buChar char="•"/>
            </a:pPr>
            <a:r>
              <a:rPr lang="en-US" sz="2400" b="1" dirty="0" smtClean="0">
                <a:solidFill>
                  <a:srgbClr val="FF0000"/>
                </a:solidFill>
              </a:rPr>
              <a:t>802 EC-12/40r10: </a:t>
            </a:r>
            <a:r>
              <a:rPr lang="en-US" sz="2400" b="1" dirty="0" smtClean="0">
                <a:solidFill>
                  <a:srgbClr val="FF0000"/>
                </a:solidFill>
                <a:hlinkClick r:id="rId2" tooltip="Link to 802 EC-12/40r10"/>
              </a:rPr>
              <a:t>ec-12-0040-10-00EC-802-plenary-future-venue-contract-status.xlsx</a:t>
            </a:r>
            <a:endParaRPr lang="en-US" sz="2400" b="1" dirty="0" smtClean="0">
              <a:solidFill>
                <a:srgbClr val="FF0000"/>
              </a:solidFill>
            </a:endParaRPr>
          </a:p>
          <a:p>
            <a:pPr>
              <a:buFont typeface="Arial" panose="020B0604020202020204" pitchFamily="34" charset="0"/>
              <a:buChar char="•"/>
            </a:pPr>
            <a:r>
              <a:rPr lang="en-US" dirty="0" smtClean="0"/>
              <a:t>Working on openings:</a:t>
            </a:r>
          </a:p>
          <a:p>
            <a:pPr lvl="1">
              <a:buFont typeface="Arial" panose="020B0604020202020204" pitchFamily="34" charset="0"/>
              <a:buChar char="•"/>
            </a:pPr>
            <a:r>
              <a:rPr lang="en-US" sz="2400" dirty="0" smtClean="0"/>
              <a:t>	</a:t>
            </a:r>
            <a:r>
              <a:rPr lang="en-US" dirty="0" smtClean="0"/>
              <a:t>2018 – March - November</a:t>
            </a:r>
          </a:p>
          <a:p>
            <a:pPr lvl="1">
              <a:buFont typeface="Arial" panose="020B0604020202020204" pitchFamily="34" charset="0"/>
              <a:buChar char="•"/>
            </a:pPr>
            <a:r>
              <a:rPr lang="en-US" dirty="0" smtClean="0"/>
              <a:t>	2019 – March – July</a:t>
            </a:r>
          </a:p>
          <a:p>
            <a:pPr>
              <a:buFont typeface="Arial" panose="020B0604020202020204" pitchFamily="34" charset="0"/>
              <a:buChar char="•"/>
            </a:pPr>
            <a:r>
              <a:rPr lang="en-US" dirty="0" smtClean="0"/>
              <a:t>Site Visit Report:</a:t>
            </a:r>
          </a:p>
          <a:p>
            <a:pPr lvl="1">
              <a:buFont typeface="Arial" panose="020B0604020202020204" pitchFamily="34" charset="0"/>
              <a:buChar char="•"/>
            </a:pPr>
            <a:r>
              <a:rPr lang="en-US" sz="2400" dirty="0" smtClean="0"/>
              <a:t>	</a:t>
            </a:r>
            <a:r>
              <a:rPr lang="en-US" dirty="0" smtClean="0"/>
              <a:t>Vienna – Looks promising – working on final Bid –July 2019</a:t>
            </a:r>
          </a:p>
          <a:p>
            <a:pPr>
              <a:buFont typeface="Arial" panose="020B0604020202020204" pitchFamily="34" charset="0"/>
              <a:buChar char="•"/>
            </a:pPr>
            <a:r>
              <a:rPr lang="en-US" dirty="0" smtClean="0"/>
              <a:t>802 Interim - 2016 Atlanta</a:t>
            </a:r>
          </a:p>
          <a:p>
            <a:pPr lvl="1">
              <a:buFont typeface="Arial" panose="020B0604020202020204" pitchFamily="34" charset="0"/>
              <a:buChar char="•"/>
            </a:pPr>
            <a:r>
              <a:rPr lang="en-US" sz="2400" dirty="0" smtClean="0"/>
              <a:t>	</a:t>
            </a:r>
            <a:r>
              <a:rPr lang="en-US" b="1" dirty="0" smtClean="0"/>
              <a:t>802 EC Workshop – January 23, 2016</a:t>
            </a:r>
          </a:p>
          <a:p>
            <a:pPr lvl="1">
              <a:buFont typeface="Arial" panose="020B0604020202020204" pitchFamily="34" charset="0"/>
              <a:buChar char="•"/>
            </a:pPr>
            <a:r>
              <a:rPr lang="en-US" b="1" dirty="0" smtClean="0"/>
              <a:t>	Note potential cost of non attendance by All WGs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Tree>
    <p:extLst>
      <p:ext uri="{BB962C8B-B14F-4D97-AF65-F5344CB8AC3E}">
        <p14:creationId xmlns:p14="http://schemas.microsoft.com/office/powerpoint/2010/main" val="1983354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for Friday – Site Visit #1</a:t>
            </a:r>
            <a:endParaRPr lang="en-US" dirty="0"/>
          </a:p>
        </p:txBody>
      </p:sp>
      <p:sp>
        <p:nvSpPr>
          <p:cNvPr id="3" name="Content Placeholder 2"/>
          <p:cNvSpPr>
            <a:spLocks noGrp="1"/>
          </p:cNvSpPr>
          <p:nvPr>
            <p:ph idx="1"/>
          </p:nvPr>
        </p:nvSpPr>
        <p:spPr>
          <a:xfrm>
            <a:off x="685800" y="1600200"/>
            <a:ext cx="7770813" cy="4800600"/>
          </a:xfrm>
        </p:spPr>
        <p:txBody>
          <a:bodyPr/>
          <a:lstStyle/>
          <a:p>
            <a:r>
              <a:rPr lang="en-US" dirty="0" smtClean="0"/>
              <a:t>Whereas, Bob </a:t>
            </a:r>
            <a:r>
              <a:rPr lang="en-US" dirty="0" err="1" smtClean="0"/>
              <a:t>Heile</a:t>
            </a:r>
            <a:r>
              <a:rPr lang="en-US" dirty="0" smtClean="0"/>
              <a:t> and Rick </a:t>
            </a:r>
            <a:r>
              <a:rPr lang="en-US" dirty="0" err="1" smtClean="0"/>
              <a:t>Alfvin</a:t>
            </a:r>
            <a:r>
              <a:rPr lang="en-US" dirty="0" smtClean="0"/>
              <a:t> are going to visit </a:t>
            </a:r>
            <a:r>
              <a:rPr lang="en-US" dirty="0" err="1" smtClean="0"/>
              <a:t>Centara</a:t>
            </a:r>
            <a:r>
              <a:rPr lang="en-US" dirty="0" smtClean="0"/>
              <a:t> Convention Center in Thailand, Bangkok for a Wireless </a:t>
            </a:r>
            <a:r>
              <a:rPr lang="en-US" dirty="0" err="1" smtClean="0"/>
              <a:t>interirm</a:t>
            </a:r>
            <a:r>
              <a:rPr lang="en-US" dirty="0" smtClean="0"/>
              <a:t> site visit, and </a:t>
            </a:r>
          </a:p>
          <a:p>
            <a:r>
              <a:rPr lang="en-US" dirty="0" smtClean="0"/>
              <a:t>Whereas a potential 2018 Venue is at the Ritz/Marriott in K-L, and/or </a:t>
            </a:r>
            <a:r>
              <a:rPr lang="en-US" dirty="0" err="1" smtClean="0"/>
              <a:t>SunTec</a:t>
            </a:r>
            <a:r>
              <a:rPr lang="en-US" dirty="0" smtClean="0"/>
              <a:t> in Singapore and very close proximity;</a:t>
            </a:r>
          </a:p>
          <a:p>
            <a:r>
              <a:rPr lang="en-US" dirty="0" smtClean="0"/>
              <a:t>Move to approve a Site visit for Bob </a:t>
            </a:r>
            <a:r>
              <a:rPr lang="en-US" dirty="0" err="1" smtClean="0"/>
              <a:t>Heile</a:t>
            </a:r>
            <a:r>
              <a:rPr lang="en-US" dirty="0" smtClean="0"/>
              <a:t> and Rick </a:t>
            </a:r>
            <a:r>
              <a:rPr lang="en-US" dirty="0" err="1" smtClean="0"/>
              <a:t>Alfvin</a:t>
            </a:r>
            <a:r>
              <a:rPr lang="en-US" dirty="0" smtClean="0"/>
              <a:t> to visit K-L and Singapore for the purpose of a Site Inspection, with the cost to not exceed an additional $2000.</a:t>
            </a:r>
          </a:p>
          <a:p>
            <a:r>
              <a:rPr lang="en-US" dirty="0" smtClean="0"/>
              <a:t>Moved: Jon Rosdahl</a:t>
            </a:r>
          </a:p>
          <a:p>
            <a:r>
              <a:rPr lang="en-US" dirty="0" smtClean="0"/>
              <a:t>2</a:t>
            </a:r>
            <a:r>
              <a:rPr lang="en-US" baseline="30000" dirty="0" smtClean="0"/>
              <a:t>nd</a:t>
            </a:r>
            <a:r>
              <a:rPr lang="en-US" dirty="0"/>
              <a:t>:</a:t>
            </a:r>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Tree>
    <p:extLst>
      <p:ext uri="{BB962C8B-B14F-4D97-AF65-F5344CB8AC3E}">
        <p14:creationId xmlns:p14="http://schemas.microsoft.com/office/powerpoint/2010/main" val="1317349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smtClean="0"/>
              <a:t>Venue Targets for 2018/2020</a:t>
            </a:r>
            <a:endParaRPr lang="en-US" dirty="0"/>
          </a:p>
        </p:txBody>
      </p:sp>
      <p:sp>
        <p:nvSpPr>
          <p:cNvPr id="3" name="Content Placeholder 2"/>
          <p:cNvSpPr>
            <a:spLocks noGrp="1"/>
          </p:cNvSpPr>
          <p:nvPr>
            <p:ph idx="1"/>
          </p:nvPr>
        </p:nvSpPr>
        <p:spPr>
          <a:xfrm>
            <a:off x="685800" y="1447800"/>
            <a:ext cx="7770813" cy="4953000"/>
          </a:xfrm>
        </p:spPr>
        <p:txBody>
          <a:bodyPr/>
          <a:lstStyle/>
          <a:p>
            <a:pPr>
              <a:buFont typeface="Arial" panose="020B0604020202020204" pitchFamily="34" charset="0"/>
              <a:buChar char="•"/>
            </a:pPr>
            <a:r>
              <a:rPr lang="en-US" dirty="0"/>
              <a:t>Working on openings:</a:t>
            </a:r>
          </a:p>
          <a:p>
            <a:pPr lvl="1">
              <a:buFont typeface="Arial" panose="020B0604020202020204" pitchFamily="34" charset="0"/>
              <a:buChar char="•"/>
            </a:pPr>
            <a:r>
              <a:rPr lang="en-US" sz="2400" dirty="0"/>
              <a:t>	2018 – March </a:t>
            </a:r>
            <a:r>
              <a:rPr lang="en-US" sz="2400" dirty="0" smtClean="0"/>
              <a:t>– November</a:t>
            </a:r>
          </a:p>
          <a:p>
            <a:pPr lvl="2">
              <a:buFont typeface="Arial" panose="020B0604020202020204" pitchFamily="34" charset="0"/>
              <a:buChar char="•"/>
            </a:pPr>
            <a:r>
              <a:rPr lang="en-US" sz="2400" dirty="0" smtClean="0"/>
              <a:t>Ritz-Marriott </a:t>
            </a:r>
            <a:r>
              <a:rPr lang="en-US" sz="2400" dirty="0"/>
              <a:t> </a:t>
            </a:r>
            <a:r>
              <a:rPr lang="en-US" sz="2400" dirty="0" smtClean="0"/>
              <a:t>in K-L</a:t>
            </a:r>
          </a:p>
          <a:p>
            <a:pPr lvl="2">
              <a:buFont typeface="Arial" panose="020B0604020202020204" pitchFamily="34" charset="0"/>
              <a:buChar char="•"/>
            </a:pPr>
            <a:r>
              <a:rPr lang="en-US" sz="2400" dirty="0" err="1" smtClean="0"/>
              <a:t>Suntec</a:t>
            </a:r>
            <a:r>
              <a:rPr lang="en-US" sz="2400" dirty="0" smtClean="0"/>
              <a:t> in Singapore</a:t>
            </a:r>
            <a:endParaRPr lang="en-US" sz="2400" dirty="0"/>
          </a:p>
          <a:p>
            <a:pPr lvl="1">
              <a:buFont typeface="Arial" panose="020B0604020202020204" pitchFamily="34" charset="0"/>
              <a:buChar char="•"/>
            </a:pPr>
            <a:r>
              <a:rPr lang="en-US" sz="2400" dirty="0"/>
              <a:t>	2019 – March – </a:t>
            </a:r>
            <a:r>
              <a:rPr lang="en-US" sz="2400" dirty="0" smtClean="0"/>
              <a:t>July</a:t>
            </a:r>
          </a:p>
          <a:p>
            <a:pPr lvl="2">
              <a:buFont typeface="Arial" panose="020B0604020202020204" pitchFamily="34" charset="0"/>
              <a:buChar char="•"/>
            </a:pPr>
            <a:r>
              <a:rPr lang="en-US" sz="2400" dirty="0" smtClean="0"/>
              <a:t>St</a:t>
            </a:r>
            <a:r>
              <a:rPr lang="en-US" sz="2400" dirty="0"/>
              <a:t>. John’s NFLD </a:t>
            </a:r>
            <a:r>
              <a:rPr lang="en-US" sz="2400" dirty="0" smtClean="0"/>
              <a:t>–July 2019</a:t>
            </a:r>
          </a:p>
          <a:p>
            <a:pPr lvl="2">
              <a:buFont typeface="Arial" panose="020B0604020202020204" pitchFamily="34" charset="0"/>
              <a:buChar char="•"/>
            </a:pPr>
            <a:r>
              <a:rPr lang="en-US" sz="2400" dirty="0" smtClean="0"/>
              <a:t>ITU – Geneva – July 2019</a:t>
            </a:r>
          </a:p>
          <a:p>
            <a:pPr marL="914400" lvl="2" indent="0"/>
            <a:endParaRPr lang="en-US" sz="2400" dirty="0" smtClean="0"/>
          </a:p>
          <a:p>
            <a:pPr>
              <a:buFont typeface="Arial" panose="020B0604020202020204" pitchFamily="34" charset="0"/>
              <a:buChar char="•"/>
            </a:pPr>
            <a:r>
              <a:rPr lang="en-US" dirty="0" smtClean="0"/>
              <a:t>Other possibilities:</a:t>
            </a:r>
          </a:p>
          <a:p>
            <a:pPr lvl="1">
              <a:buFont typeface="Arial" panose="020B0604020202020204" pitchFamily="34" charset="0"/>
              <a:buChar char="•"/>
            </a:pPr>
            <a:r>
              <a:rPr lang="en-US" sz="2400" dirty="0"/>
              <a:t>Grand Hyatt </a:t>
            </a:r>
            <a:r>
              <a:rPr lang="en-US" sz="2400" dirty="0" smtClean="0"/>
              <a:t>Incheon, South Korea as a venue </a:t>
            </a:r>
            <a:r>
              <a:rPr lang="en-US" sz="2400" dirty="0"/>
              <a:t>for </a:t>
            </a:r>
            <a:r>
              <a:rPr lang="en-US" sz="2400" dirty="0" smtClean="0"/>
              <a:t>2018 </a:t>
            </a:r>
            <a:r>
              <a:rPr lang="en-US" sz="2400" dirty="0"/>
              <a:t>or 2020.</a:t>
            </a:r>
            <a:endParaRPr lang="en-US" sz="2400" dirty="0"/>
          </a:p>
          <a:p>
            <a:endParaRPr lang="en-US" sz="32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March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Tree>
    <p:extLst>
      <p:ext uri="{BB962C8B-B14F-4D97-AF65-F5344CB8AC3E}">
        <p14:creationId xmlns:p14="http://schemas.microsoft.com/office/powerpoint/2010/main" val="2481258352"/>
      </p:ext>
    </p:extLst>
  </p:cSld>
  <p:clrMapOvr>
    <a:masterClrMapping/>
  </p:clrMapOvr>
</p:sld>
</file>

<file path=ppt/theme/theme1.xml><?xml version="1.0" encoding="utf-8"?>
<a:theme xmlns:a="http://schemas.openxmlformats.org/drawingml/2006/main" name="11-15-0226-00-0000-Treasurers-Report-March 2015">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11-15-0226-00-0000-Treasurers-Report-March 2015</Template>
  <TotalTime>8758</TotalTime>
  <Words>367</Words>
  <Application>Microsoft Office PowerPoint</Application>
  <PresentationFormat>On-screen Show (4:3)</PresentationFormat>
  <Paragraphs>67</Paragraphs>
  <Slides>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11-15-0226-00-0000-Treasurers-Report-March 2015</vt:lpstr>
      <vt:lpstr>Document</vt:lpstr>
      <vt:lpstr>Executive Secretary Agenda items  March 2015 Plenary</vt:lpstr>
      <vt:lpstr>Abstract</vt:lpstr>
      <vt:lpstr>5.142 II Future Venues</vt:lpstr>
      <vt:lpstr>Motion for Friday – Site Visit #1</vt:lpstr>
      <vt:lpstr>Venue Targets for 2018/2020</vt:lpstr>
    </vt:vector>
  </TitlesOfParts>
  <Manager>Benjamin A. Rolfe</Manager>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 March 2015 Plenary</dc:title>
  <dc:creator>Jon Rosdahl</dc:creator>
  <cp:keywords>March 2015</cp:keywords>
  <dc:description>Jon Rosdahl (CSR)</dc:description>
  <cp:lastModifiedBy>Jon Rosdahl</cp:lastModifiedBy>
  <cp:revision>29</cp:revision>
  <cp:lastPrinted>1601-01-01T00:00:00Z</cp:lastPrinted>
  <dcterms:created xsi:type="dcterms:W3CDTF">2015-01-31T01:59:59Z</dcterms:created>
  <dcterms:modified xsi:type="dcterms:W3CDTF">2015-03-09T00:06:37Z</dcterms:modified>
</cp:coreProperties>
</file>