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6" r:id="rId5"/>
    <p:sldId id="263" r:id="rId6"/>
    <p:sldId id="259" r:id="rId7"/>
    <p:sldId id="260" r:id="rId8"/>
    <p:sldId id="264" r:id="rId9"/>
    <p:sldId id="261" r:id="rId10"/>
    <p:sldId id="262" r:id="rId11"/>
    <p:sldId id="267" r:id="rId12"/>
    <p:sldId id="265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58" autoAdjust="0"/>
    <p:restoredTop sz="93103" autoAdjust="0"/>
  </p:normalViewPr>
  <p:slideViewPr>
    <p:cSldViewPr>
      <p:cViewPr varScale="1">
        <p:scale>
          <a:sx n="61" d="100"/>
          <a:sy n="61" d="100"/>
        </p:scale>
        <p:origin x="-246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296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 EC-15/0006r1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 EC-15/0006r1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EC-15/0006r1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 EC-15/0006r1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67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None = 5 staff and 2 that did not indicate a primary</a:t>
            </a:r>
            <a:r>
              <a:rPr lang="en-US" baseline="0" dirty="0" smtClean="0"/>
              <a:t> group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Contract F&amp;B Min = 50k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3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</a:t>
            </a:r>
            <a:r>
              <a:rPr lang="en-US" baseline="0" dirty="0" smtClean="0"/>
              <a:t> Addendum has room nights at 2950 </a:t>
            </a:r>
            <a:r>
              <a:rPr lang="en-US" baseline="0" dirty="0" smtClean="0">
                <a:sym typeface="Wingdings" panose="05000000000000000000" pitchFamily="2" charset="2"/>
              </a:rPr>
              <a:t> $48,000 penalty if attendance matches 2015.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9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</a:t>
            </a:r>
            <a:r>
              <a:rPr lang="en-GB" sz="1800" b="1" baseline="0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EC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-15-0006r1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07-00-00EC-Survey%20Results-%20January%20201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40-10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</a:t>
            </a:r>
            <a:r>
              <a:rPr lang="en-GB" sz="120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Rosdahl</a:t>
            </a: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Executive Secretary Agenda items February </a:t>
            </a:r>
            <a:r>
              <a:rPr lang="en-US" dirty="0" err="1"/>
              <a:t>Telecon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70089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2015-02-03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332203"/>
              </p:ext>
            </p:extLst>
          </p:nvPr>
        </p:nvGraphicFramePr>
        <p:xfrm>
          <a:off x="512763" y="2293938"/>
          <a:ext cx="7635875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Document" r:id="rId4" imgW="8245941" imgH="2955511" progId="Word.Document.8">
                  <p:embed/>
                </p:oleObj>
              </mc:Choice>
              <mc:Fallback>
                <p:oleObj name="Document" r:id="rId4" imgW="8245941" imgH="2955511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93938"/>
                        <a:ext cx="7635875" cy="272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7.00 DT Status of Berlin Plenary – Registration/Venue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Registration: 445</a:t>
            </a:r>
          </a:p>
          <a:p>
            <a:r>
              <a:rPr lang="en-US" dirty="0" smtClean="0"/>
              <a:t>Room allocation and meeting schedule</a:t>
            </a:r>
          </a:p>
          <a:p>
            <a:pPr lvl="1"/>
            <a:r>
              <a:rPr lang="en-US" dirty="0" smtClean="0"/>
              <a:t>Thanks to the WG that submitted timely request</a:t>
            </a:r>
          </a:p>
          <a:p>
            <a:pPr lvl="1"/>
            <a:r>
              <a:rPr lang="en-US" dirty="0" smtClean="0"/>
              <a:t>Late Change requests holding schedule up for all</a:t>
            </a:r>
          </a:p>
          <a:p>
            <a:pPr lvl="1"/>
            <a:r>
              <a:rPr lang="en-US" dirty="0" smtClean="0"/>
              <a:t>Targeting end of week for draft</a:t>
            </a:r>
          </a:p>
          <a:p>
            <a:r>
              <a:rPr lang="en-US" dirty="0" smtClean="0"/>
              <a:t>Hotel Reservation Pickup report</a:t>
            </a:r>
          </a:p>
          <a:p>
            <a:pPr lvl="1"/>
            <a:r>
              <a:rPr lang="en-US" dirty="0" smtClean="0"/>
              <a:t>Wash block option: 3030 nights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Pickup: 3346</a:t>
            </a:r>
          </a:p>
          <a:p>
            <a:pPr lvl="1"/>
            <a:r>
              <a:rPr lang="en-US" dirty="0" smtClean="0"/>
              <a:t>Hotel </a:t>
            </a:r>
            <a:r>
              <a:rPr lang="en-US" dirty="0"/>
              <a:t>still </a:t>
            </a:r>
            <a:r>
              <a:rPr lang="en-US" dirty="0" smtClean="0"/>
              <a:t>allowing hotel reservation at Group Rate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4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IEEE 802 Plenary Session - March 8-14, 2015</a:t>
            </a:r>
            <a:br>
              <a:rPr lang="en-US" sz="2400" dirty="0"/>
            </a:br>
            <a:r>
              <a:rPr lang="en-US" sz="2400" dirty="0"/>
              <a:t>Registration Report by Working Group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66572"/>
              </p:ext>
            </p:extLst>
          </p:nvPr>
        </p:nvGraphicFramePr>
        <p:xfrm>
          <a:off x="2590800" y="1981200"/>
          <a:ext cx="3581400" cy="4114800"/>
        </p:xfrm>
        <a:graphic>
          <a:graphicData uri="http://schemas.openxmlformats.org/drawingml/2006/table">
            <a:tbl>
              <a:tblPr/>
              <a:tblGrid>
                <a:gridCol w="1828800"/>
                <a:gridCol w="1752600"/>
              </a:tblGrid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Number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201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802.3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156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43 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38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07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none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38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802.19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4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Privacy EC SG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smtClean="0">
                          <a:effectLst/>
                        </a:rPr>
                        <a:t>0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6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document: 802 EC-15/7r0: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mentor.ieee.org/802-ec/dcn/15/ec-15-0007-00-00EC-Survey Results- </a:t>
            </a:r>
            <a:r>
              <a:rPr lang="en-US" dirty="0">
                <a:hlinkClick r:id="rId2"/>
              </a:rPr>
              <a:t>January </a:t>
            </a:r>
            <a:r>
              <a:rPr lang="en-US" dirty="0" smtClean="0">
                <a:hlinkClick r:id="rId2"/>
              </a:rPr>
              <a:t>2015.pdf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  <a:noFill/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Agenda Items for Executive Secretary:</a:t>
            </a: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2.10  II January 2015 Post Mortem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3.00 II Report on Status of Venue Contracts – Macao 2016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4.0 II Status of Future Venues in General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5.0 II Network Provider RFP </a:t>
            </a:r>
            <a:r>
              <a:rPr lang="en-GB" dirty="0" err="1" smtClean="0"/>
              <a:t>Adhoc</a:t>
            </a:r>
            <a:r>
              <a:rPr lang="en-GB" dirty="0" smtClean="0"/>
              <a:t> Status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7.00 DT Status of Berlin Plenary – Registration/Venue etc.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2.10  II January 2015 Post Mortem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Swisscom Hospitality </a:t>
            </a:r>
            <a:r>
              <a:rPr lang="en-US" b="1" dirty="0" smtClean="0"/>
              <a:t>Services</a:t>
            </a:r>
            <a:r>
              <a:rPr lang="en-US" dirty="0" smtClean="0"/>
              <a:t> </a:t>
            </a:r>
            <a:r>
              <a:rPr lang="en-US" dirty="0" smtClean="0"/>
              <a:t>was network provider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 hours of down time during the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Root causes of failures continue to be under investigation,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definitive findings at this time, final analysis </a:t>
            </a:r>
            <a:r>
              <a:rPr lang="en-US" dirty="0" smtClean="0"/>
              <a:t>at March EC </a:t>
            </a:r>
            <a:r>
              <a:rPr lang="en-US" dirty="0" err="1" smtClean="0"/>
              <a:t>mtg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Attendance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665 0f planned 700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Budget (as of Jan 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665 attendees at about $467 each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Actual Income: $433,990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Actual cost:       $310,800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Net surplus estimated to be transferred to 802: $123,190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Final Financial charges not included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45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400" dirty="0"/>
              <a:t>IEEE 802 Interim Session - January 11-16, 2015</a:t>
            </a:r>
            <a:br>
              <a:rPr lang="en-US" sz="2400" dirty="0"/>
            </a:br>
            <a:r>
              <a:rPr lang="en-US" sz="2400" dirty="0"/>
              <a:t>Registration Report by Working Group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621093"/>
              </p:ext>
            </p:extLst>
          </p:nvPr>
        </p:nvGraphicFramePr>
        <p:xfrm>
          <a:off x="2438400" y="1676400"/>
          <a:ext cx="4419600" cy="4648197"/>
        </p:xfrm>
        <a:graphic>
          <a:graphicData uri="http://schemas.openxmlformats.org/drawingml/2006/table">
            <a:tbl>
              <a:tblPr/>
              <a:tblGrid>
                <a:gridCol w="2209800"/>
                <a:gridCol w="2209800"/>
              </a:tblGrid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802.3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287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278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62 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10 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45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1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802.19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5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none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7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802.18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802.21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4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92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 smtClean="0">
                          <a:effectLst/>
                        </a:rPr>
                        <a:t>Privacy EC SG</a:t>
                      </a: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3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 Atlanta, GA- January 2015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89D7BFD-E160-402F-BBC8-B5B701941DD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218730"/>
            <a:ext cx="8229600" cy="418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Registration Income:                	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$</a:t>
            </a:r>
            <a:r>
              <a:rPr lang="en-US" sz="1600" dirty="0" smtClean="0">
                <a:solidFill>
                  <a:schemeClr val="tx1"/>
                </a:solidFill>
              </a:rPr>
              <a:t>392,500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	$379,150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	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              $378,150.00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Hotel Credits	$50000	   $50,000	                       $55,839.56       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700	   664             	                             665          </a:t>
            </a:r>
            <a:endParaRPr lang="en-US" sz="16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$251,875	$304,057	              $310,799.99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</a:rPr>
              <a:t>51,000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    $50,000                      $54,999.48       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Financial Fees	$20,625	    $19,968 	                     $19,907.50                   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$85,000	    $75,000	                      $81,373.75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Meeting Planner	$78,000 	    $73,000	                      $79,337.20    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Services	$12,000	    $12,200	                      $    0          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Social	$        0	    $        0	                       $    0       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Shipping 	$</a:t>
            </a:r>
            <a:r>
              <a:rPr lang="en-US" sz="1400" dirty="0" smtClean="0">
                <a:solidFill>
                  <a:schemeClr val="tx1"/>
                </a:solidFill>
              </a:rPr>
              <a:t>     750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	    $  1,000	                      $  1,511.30       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Misc	$  4,500	    $  5,000	                      $  3,170.72                    </a:t>
            </a:r>
          </a:p>
          <a:p>
            <a:pPr lvl="1" algn="r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--   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Foreign Venue Set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Aside	$	    $ 67,900	                     $70,500.00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--  Get 802 Attendee fee	$     0	     $   0	                           $  0</a:t>
            </a:r>
          </a:p>
          <a:p>
            <a:pPr marL="285750" indent="-285750" defTabSz="914400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Surplus/(Deficit)	$190,625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	 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$125,093            $123,189.61              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Average cost per attendee $458			$467.37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675184" y="1295400"/>
            <a:ext cx="1622474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Proposed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Budget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Oct 2014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2" name="Footer Placeholder 1"/>
          <p:cNvSpPr txBox="1">
            <a:spLocks noGrp="1"/>
          </p:cNvSpPr>
          <p:nvPr/>
        </p:nvSpPr>
        <p:spPr bwMode="auto">
          <a:xfrm>
            <a:off x="6067097" y="6500867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500688" y="1266092"/>
            <a:ext cx="1662112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Estimated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Budget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Jan 10,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2015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210097" y="1468360"/>
            <a:ext cx="1662112" cy="6155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defTabSz="914400" eaLnBrk="0" hangingPunct="0">
              <a:spcBef>
                <a:spcPts val="0"/>
              </a:spcBef>
            </a:pP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Actual</a:t>
            </a:r>
            <a:endParaRPr lang="en-US" sz="1800" b="1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ctr" defTabSz="914400" eaLnBrk="0" hangingPunct="0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Jan. 30,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2015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3.00 II Report on Status of Venue Contracts – Macao 2016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Contract executed – Sept 3, 2014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Initial Deposit paid Oct 20, 2014 from Singapore cash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payment due:  Dec 31, 2015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		HKD/MOP 250,000 – about  US$31,000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533399"/>
          </a:xfrm>
        </p:spPr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4.0 II Status of Future Venues in General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Future Venue Information: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 EC-12/40r10: </a:t>
            </a:r>
            <a:r>
              <a:rPr lang="en-US" dirty="0" smtClean="0">
                <a:hlinkClick r:id="rId2" tooltip="Link to 802 EC-12/40r10"/>
              </a:rPr>
              <a:t>ec-12-0040-10-00EC-802-plenary-future-venue-contract-status.xlsx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Working on openings: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2018 – March - November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2019 </a:t>
            </a:r>
            <a:r>
              <a:rPr lang="en-US" sz="2400" dirty="0"/>
              <a:t>– </a:t>
            </a:r>
            <a:r>
              <a:rPr lang="en-US" sz="2400" dirty="0" smtClean="0"/>
              <a:t>March – July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Site Visit Report: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Vienna – Looks promising – working on final Bid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Brussels – Was not feasible – have informed decline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802 Interim - 2016 Atlanta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802 EC Workshop – January 23, 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  <a:r>
              <a:rPr lang="en-US" sz="2400" dirty="0" smtClean="0"/>
              <a:t>Note potential cost of non attendance by All WGs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7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 Interim - 2016 Atlanta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Review 802 </a:t>
            </a:r>
            <a:r>
              <a:rPr lang="en-US" dirty="0"/>
              <a:t>Interim Session 2015 Atlanta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Total Room </a:t>
            </a:r>
            <a:r>
              <a:rPr lang="en-US" dirty="0"/>
              <a:t>nights = 2518</a:t>
            </a:r>
          </a:p>
          <a:p>
            <a:pPr lvl="1"/>
            <a:r>
              <a:rPr lang="en-US" dirty="0"/>
              <a:t>	802.3 attendees ~287*3 = </a:t>
            </a:r>
            <a:r>
              <a:rPr lang="en-US" dirty="0" smtClean="0"/>
              <a:t>861 min estimate of </a:t>
            </a:r>
            <a:r>
              <a:rPr lang="en-US" dirty="0" err="1" smtClean="0"/>
              <a:t>rm</a:t>
            </a:r>
            <a:r>
              <a:rPr lang="en-US" dirty="0" smtClean="0"/>
              <a:t> nights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2016 Attrition costs if attendance similar to 2015:</a:t>
            </a:r>
          </a:p>
          <a:p>
            <a:pPr lvl="1"/>
            <a:r>
              <a:rPr lang="en-US" dirty="0"/>
              <a:t>	</a:t>
            </a:r>
            <a:r>
              <a:rPr lang="en-US" sz="2400" dirty="0" smtClean="0"/>
              <a:t>2016 Contracted Room nights: </a:t>
            </a:r>
            <a:endParaRPr lang="en-US" dirty="0"/>
          </a:p>
          <a:p>
            <a:pPr lvl="2"/>
            <a:r>
              <a:rPr lang="en-US" sz="2000" dirty="0" smtClean="0"/>
              <a:t>Original Contract: 4000 room nights</a:t>
            </a:r>
          </a:p>
          <a:p>
            <a:pPr lvl="2"/>
            <a:r>
              <a:rPr lang="en-US" sz="2000" dirty="0" smtClean="0"/>
              <a:t>Contract allows reduction of  30% = 2800 room nights</a:t>
            </a:r>
          </a:p>
          <a:p>
            <a:pPr lvl="2"/>
            <a:r>
              <a:rPr lang="en-US" sz="2000" dirty="0" smtClean="0"/>
              <a:t>Fees </a:t>
            </a:r>
            <a:r>
              <a:rPr lang="en-US" sz="2000" dirty="0"/>
              <a:t>start below 70%  of 1960 room nights</a:t>
            </a:r>
          </a:p>
          <a:p>
            <a:pPr lvl="1"/>
            <a:r>
              <a:rPr lang="en-US" sz="2400" b="1" dirty="0" smtClean="0"/>
              <a:t>Possible Penalty</a:t>
            </a:r>
            <a:r>
              <a:rPr lang="en-US" sz="2400" b="1" dirty="0"/>
              <a:t>= </a:t>
            </a:r>
            <a:r>
              <a:rPr lang="en-US" sz="2400" b="1" dirty="0" smtClean="0"/>
              <a:t>(1960-1657</a:t>
            </a:r>
            <a:r>
              <a:rPr lang="en-US" sz="2400" b="1" dirty="0"/>
              <a:t>) *.75*$159 = </a:t>
            </a:r>
            <a:r>
              <a:rPr lang="en-US" sz="2400" b="1" dirty="0" smtClean="0">
                <a:solidFill>
                  <a:srgbClr val="FF0000"/>
                </a:solidFill>
              </a:rPr>
              <a:t>$36,132.75</a:t>
            </a:r>
          </a:p>
          <a:p>
            <a:r>
              <a:rPr lang="en-US" dirty="0"/>
              <a:t>	</a:t>
            </a:r>
            <a:r>
              <a:rPr lang="en-US" dirty="0" smtClean="0"/>
              <a:t>  Actual Penalty would most likely be higher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61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5.0 II Network Provider RFP </a:t>
            </a:r>
            <a:r>
              <a:rPr lang="en-GB" sz="3200" b="1" dirty="0" err="1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Adhoc</a:t>
            </a:r>
            <a:r>
              <a:rPr lang="en-GB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MS Gothic"/>
              </a:rPr>
              <a:t> Status</a:t>
            </a:r>
            <a:endParaRPr lang="en-US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Contract E</a:t>
            </a:r>
            <a:r>
              <a:rPr lang="en-US" dirty="0" smtClean="0"/>
              <a:t>xtension </a:t>
            </a:r>
            <a:r>
              <a:rPr lang="en-US" dirty="0" smtClean="0"/>
              <a:t>has </a:t>
            </a:r>
            <a:r>
              <a:rPr lang="en-US" dirty="0" smtClean="0"/>
              <a:t>been accepted by </a:t>
            </a:r>
            <a:r>
              <a:rPr lang="en-US" dirty="0" err="1" smtClean="0"/>
              <a:t>Verilan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6 Meetings – 2 year equivalent</a:t>
            </a:r>
          </a:p>
          <a:p>
            <a:pPr lvl="1"/>
            <a:r>
              <a:rPr lang="en-US" dirty="0" smtClean="0"/>
              <a:t>Through end of 2016</a:t>
            </a:r>
          </a:p>
          <a:p>
            <a:r>
              <a:rPr lang="en-US" dirty="0" smtClean="0"/>
              <a:t>RFP and other Network assessment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RFP being created (Jon)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Network Assessment options proposal due March (James)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February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7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5-0226-00-0000-Treasurers-Report-March 20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11-15-0226-00-0000-Treasurers-Report-March 2015</Template>
  <TotalTime>8684</TotalTime>
  <Words>652</Words>
  <Application>Microsoft Office PowerPoint</Application>
  <PresentationFormat>On-screen Show (4:3)</PresentationFormat>
  <Paragraphs>221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11-15-0226-00-0000-Treasurers-Report-March 2015</vt:lpstr>
      <vt:lpstr>Document</vt:lpstr>
      <vt:lpstr>Executive Secretary Agenda items February Telecon</vt:lpstr>
      <vt:lpstr>Abstract</vt:lpstr>
      <vt:lpstr>2.10  II January 2015 Post Mortem</vt:lpstr>
      <vt:lpstr>IEEE 802 Interim Session - January 11-16, 2015 Registration Report by Working Group </vt:lpstr>
      <vt:lpstr> Atlanta, GA- January 2015</vt:lpstr>
      <vt:lpstr>3.00 II Report on Status of Venue Contracts – Macao 2016</vt:lpstr>
      <vt:lpstr>4.0 II Status of Future Venues in General</vt:lpstr>
      <vt:lpstr>802 Interim - 2016 Atlanta </vt:lpstr>
      <vt:lpstr>5.0 II Network Provider RFP Adhoc Status</vt:lpstr>
      <vt:lpstr>7.00 DT Status of Berlin Plenary – Registration/Venue etc.</vt:lpstr>
      <vt:lpstr>IEEE 802 Plenary Session - March 8-14, 2015 Registration Report by Working Group</vt:lpstr>
      <vt:lpstr>Survey Results</vt:lpstr>
    </vt:vector>
  </TitlesOfParts>
  <Manager>Benjamin A. Rolfe</Manager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February Telecon</dc:title>
  <dc:creator>Jon Rosdahl</dc:creator>
  <cp:keywords>February 2015</cp:keywords>
  <dc:description>Jon Rosdahl (CSR)</dc:description>
  <cp:lastModifiedBy>Jon Rosdahl</cp:lastModifiedBy>
  <cp:revision>24</cp:revision>
  <cp:lastPrinted>1601-01-01T00:00:00Z</cp:lastPrinted>
  <dcterms:created xsi:type="dcterms:W3CDTF">2015-01-31T01:59:59Z</dcterms:created>
  <dcterms:modified xsi:type="dcterms:W3CDTF">2015-03-08T22:52:14Z</dcterms:modified>
</cp:coreProperties>
</file>