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66" r:id="rId5"/>
    <p:sldId id="263" r:id="rId6"/>
    <p:sldId id="259" r:id="rId7"/>
    <p:sldId id="260" r:id="rId8"/>
    <p:sldId id="264" r:id="rId9"/>
    <p:sldId id="261" r:id="rId10"/>
    <p:sldId id="262" r:id="rId11"/>
    <p:sldId id="267" r:id="rId12"/>
    <p:sldId id="265" r:id="rId13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58" autoAdjust="0"/>
    <p:restoredTop sz="93103" autoAdjust="0"/>
  </p:normalViewPr>
  <p:slideViewPr>
    <p:cSldViewPr>
      <p:cViewPr varScale="1">
        <p:scale>
          <a:sx n="75" d="100"/>
          <a:sy n="75" d="100"/>
        </p:scale>
        <p:origin x="-168" y="-90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1296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4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 EC-15/0006r0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Jon Rosdahl, CSR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52A79202-D6FC-4004-9EAC-173BEA303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728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24300" y="96838"/>
            <a:ext cx="2355850" cy="20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doc.: IEEE 802 EC-15/0006r0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92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Jon Rosdahl, CSR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6296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 EC-15/0006r0</a:t>
            </a:r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US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FBC82004-48DB-4335-A6FA-CC0E0A6D2627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588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 EC-15/0006r0</a:t>
            </a:r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US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7623955C-B8EB-4273-9F21-97EF06D4D15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7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1271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881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 EC-15/0006r0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A478400-C302-40FF-A836-EC3AD3B263C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467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None = 5 staff and 2 that did not indicate a primary</a:t>
            </a:r>
            <a:r>
              <a:rPr lang="en-US" baseline="0" dirty="0" smtClean="0"/>
              <a:t> group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 EC-15/0006r0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A478400-C302-40FF-A836-EC3AD3B263C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365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Contract F&amp;B Min = 50k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A478400-C302-40FF-A836-EC3AD3B263C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83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Current</a:t>
            </a:r>
            <a:r>
              <a:rPr lang="en-US" baseline="0" dirty="0" smtClean="0"/>
              <a:t> Addendum has room nights at 2950 </a:t>
            </a:r>
            <a:r>
              <a:rPr lang="en-US" baseline="0" dirty="0" smtClean="0">
                <a:sym typeface="Wingdings" panose="05000000000000000000" pitchFamily="2" charset="2"/>
              </a:rPr>
              <a:t> $48,000 penalty if attendance matches 2015.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 EC-15/0006r0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A478400-C302-40FF-A836-EC3AD3B263C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98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B89D2F3-3A0B-4B22-AD26-703531DFDA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6969283-78ED-4F71-B854-48055E18A2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FC89608-6A20-477C-A981-705C17D7D0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96D0F4C-4EDF-4701-BCA4-6112044C65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B5ED4C8-2B62-4991-947A-61F0AFF81A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6AC922A-D50D-4784-BDB0-95BF1D6809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2CCFC3D-D547-4F7B-B83F-14FDE279E9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53EBAA78-AC7B-4AAE-80E5-F5D910A6B4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3581400" y="357188"/>
            <a:ext cx="48720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lang="en-GB" sz="1800" b="1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</a:t>
            </a:r>
            <a:r>
              <a:rPr lang="en-GB" sz="1800" b="1" baseline="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 EC</a:t>
            </a:r>
            <a:r>
              <a:rPr lang="en-US" sz="1800" b="1" dirty="0" smtClean="0">
                <a:solidFill>
                  <a:schemeClr val="tx1"/>
                </a:solidFill>
                <a:effectLst/>
              </a:rPr>
              <a:t>-15-0006r0</a:t>
            </a:r>
            <a:endParaRPr lang="en-GB" sz="1800" b="1" dirty="0" smtClean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9" r:id="rId5"/>
    <p:sldLayoutId id="2147483705" r:id="rId6"/>
    <p:sldLayoutId id="2147483706" r:id="rId7"/>
    <p:sldLayoutId id="2147483707" r:id="rId8"/>
    <p:sldLayoutId id="2147483708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5/ec-15-0007-00-00EC-Survey%20Results-%20January%202015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2/ec-12-0040-10-00EC-802-plenary-future-venue-contract-status.xls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DA834F39-FECA-4254-A927-AA26D4F544F5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0" name="Footer Placeholder 4"/>
          <p:cNvSpPr txBox="1">
            <a:spLocks noGrp="1"/>
          </p:cNvSpPr>
          <p:nvPr/>
        </p:nvSpPr>
        <p:spPr bwMode="auto">
          <a:xfrm>
            <a:off x="5500688" y="6475413"/>
            <a:ext cx="304165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Jon </a:t>
            </a:r>
            <a:r>
              <a:rPr lang="en-GB" sz="1200" dirty="0" err="1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Rosdahl</a:t>
            </a:r>
            <a:r>
              <a:rPr lang="en-GB" sz="12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, CSR</a:t>
            </a:r>
          </a:p>
        </p:txBody>
      </p:sp>
      <p:sp>
        <p:nvSpPr>
          <p:cNvPr id="103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F2ACD4E4-215F-4F98-8233-1E85A981F83D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Executive Secretary Agenda items February </a:t>
            </a:r>
            <a:r>
              <a:rPr lang="en-US" dirty="0" err="1"/>
              <a:t>Telecon</a:t>
            </a:r>
            <a:endParaRPr lang="en-GB" dirty="0" smtClean="0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3106" y="1700893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2015-02-03</a:t>
            </a:r>
            <a:endParaRPr lang="en-GB" sz="2000" b="0" dirty="0" smtClean="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0332203"/>
              </p:ext>
            </p:extLst>
          </p:nvPr>
        </p:nvGraphicFramePr>
        <p:xfrm>
          <a:off x="512763" y="2293938"/>
          <a:ext cx="7635875" cy="272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name="Document" r:id="rId4" imgW="8245941" imgH="2955511" progId="Word.Document.8">
                  <p:embed/>
                </p:oleObj>
              </mc:Choice>
              <mc:Fallback>
                <p:oleObj name="Document" r:id="rId4" imgW="8245941" imgH="2955511" progId="Word.Document.8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93938"/>
                        <a:ext cx="7635875" cy="2727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7.00 DT Status of Berlin Plenary – Registration/Venue etc.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Registration: 445</a:t>
            </a:r>
          </a:p>
          <a:p>
            <a:r>
              <a:rPr lang="en-US" dirty="0" smtClean="0"/>
              <a:t>Room allocation and meeting schedule</a:t>
            </a:r>
          </a:p>
          <a:p>
            <a:pPr lvl="1"/>
            <a:r>
              <a:rPr lang="en-US" dirty="0" smtClean="0"/>
              <a:t>Thanks to the WG that submitted timely request</a:t>
            </a:r>
          </a:p>
          <a:p>
            <a:pPr lvl="1"/>
            <a:r>
              <a:rPr lang="en-US" dirty="0" smtClean="0"/>
              <a:t>Late Change requests holding schedule up for all</a:t>
            </a:r>
          </a:p>
          <a:p>
            <a:pPr lvl="1"/>
            <a:r>
              <a:rPr lang="en-US" dirty="0" smtClean="0"/>
              <a:t>Targeting end of week for draft</a:t>
            </a:r>
          </a:p>
          <a:p>
            <a:r>
              <a:rPr lang="en-US" dirty="0" smtClean="0"/>
              <a:t>Hotel Reservation Pickup report</a:t>
            </a:r>
          </a:p>
          <a:p>
            <a:pPr lvl="1"/>
            <a:r>
              <a:rPr lang="en-US" dirty="0" smtClean="0"/>
              <a:t>Wash block option: 3030 nights</a:t>
            </a:r>
          </a:p>
          <a:p>
            <a:pPr lvl="1"/>
            <a:r>
              <a:rPr lang="en-US" dirty="0" smtClean="0"/>
              <a:t>Current </a:t>
            </a:r>
            <a:r>
              <a:rPr lang="en-US" dirty="0"/>
              <a:t>Pickup: 3346</a:t>
            </a:r>
          </a:p>
          <a:p>
            <a:pPr lvl="1"/>
            <a:r>
              <a:rPr lang="en-US" dirty="0" smtClean="0"/>
              <a:t>Hotel </a:t>
            </a:r>
            <a:r>
              <a:rPr lang="en-US" dirty="0"/>
              <a:t>still </a:t>
            </a:r>
            <a:r>
              <a:rPr lang="en-US" dirty="0" smtClean="0"/>
              <a:t>allowing hotel reservation at Group Rate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442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IEEE 802 Plenary Session - March 8-14, 2015</a:t>
            </a:r>
            <a:br>
              <a:rPr lang="en-US" sz="2400" dirty="0"/>
            </a:br>
            <a:r>
              <a:rPr lang="en-US" sz="2400" dirty="0"/>
              <a:t>Registration Report by Working Group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566572"/>
              </p:ext>
            </p:extLst>
          </p:nvPr>
        </p:nvGraphicFramePr>
        <p:xfrm>
          <a:off x="2590800" y="1981200"/>
          <a:ext cx="3581400" cy="4114800"/>
        </p:xfrm>
        <a:graphic>
          <a:graphicData uri="http://schemas.openxmlformats.org/drawingml/2006/table">
            <a:tbl>
              <a:tblPr/>
              <a:tblGrid>
                <a:gridCol w="1828800"/>
                <a:gridCol w="1752600"/>
              </a:tblGrid>
              <a:tr h="38100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Number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802.11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201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802.3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156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802.15 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43 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802.1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38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07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none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8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0389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802.19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6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802.22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802.21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802.xx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2 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802.18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1</a:t>
                      </a:r>
                      <a:r>
                        <a:rPr lang="en-US" sz="2000" baseline="0" dirty="0" smtClean="0">
                          <a:effectLst/>
                        </a:rPr>
                        <a:t> 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802.24 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1</a:t>
                      </a:r>
                      <a:r>
                        <a:rPr lang="en-US" sz="2000" baseline="0" dirty="0" smtClean="0">
                          <a:effectLst/>
                        </a:rPr>
                        <a:t> 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Privacy EC SG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0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686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document: 802 EC-15/7r0: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mentor.ieee.org/802-ec/dcn/15/ec-15-0007-00-00EC-Survey Results- </a:t>
            </a:r>
            <a:r>
              <a:rPr lang="en-US" dirty="0">
                <a:hlinkClick r:id="rId2"/>
              </a:rPr>
              <a:t>January </a:t>
            </a:r>
            <a:r>
              <a:rPr lang="en-US" dirty="0" smtClean="0">
                <a:hlinkClick r:id="rId2"/>
              </a:rPr>
              <a:t>2015.pdf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575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182CB204-8F88-4025-B305-BD26943A6CBF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2" name="Footer Placeholder 4"/>
          <p:cNvSpPr txBox="1">
            <a:spLocks noGrp="1"/>
          </p:cNvSpPr>
          <p:nvPr/>
        </p:nvSpPr>
        <p:spPr bwMode="auto">
          <a:xfrm>
            <a:off x="5500688" y="6475413"/>
            <a:ext cx="304165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4103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96A3BDA0-F89D-4392-A8A5-DD14A7AEC5DC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</a:t>
            </a:r>
          </a:p>
        </p:txBody>
      </p:sp>
      <p:sp>
        <p:nvSpPr>
          <p:cNvPr id="410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05800" cy="4114800"/>
          </a:xfrm>
          <a:noFill/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Agenda Items for Executive Secretary:</a:t>
            </a:r>
            <a:endParaRPr lang="en-GB" dirty="0" smtClean="0"/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2.10  II January 2015 Post Mortem</a:t>
            </a:r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3.00 II Report on Status of Venue Contracts – Macao 2016</a:t>
            </a:r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4.0 II Status of Future Venues in General</a:t>
            </a:r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5.0 II Network Provider RFP </a:t>
            </a:r>
            <a:r>
              <a:rPr lang="en-GB" dirty="0" err="1" smtClean="0"/>
              <a:t>Adhoc</a:t>
            </a:r>
            <a:r>
              <a:rPr lang="en-GB" dirty="0" smtClean="0"/>
              <a:t> Status</a:t>
            </a:r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7.00 DT Status of Berlin Plenary – Registration/Venue etc.</a:t>
            </a:r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pPr rtl="0" eaLnBrk="1" fontAlgn="base" hangingPunct="1"/>
            <a:r>
              <a:rPr lang="en-GB" sz="3200" b="1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2.10  II January 2015 Post Mortem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502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Network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Swisscomm</a:t>
            </a:r>
            <a:r>
              <a:rPr lang="en-US" dirty="0" smtClean="0"/>
              <a:t> was network provider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 hours of down time during the week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Root causes of failures continue to be under investigation,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</a:t>
            </a:r>
            <a:r>
              <a:rPr lang="en-US" dirty="0"/>
              <a:t>definitive findings at this time, final analysis </a:t>
            </a:r>
            <a:r>
              <a:rPr lang="en-US" dirty="0" smtClean="0"/>
              <a:t>at March EC </a:t>
            </a:r>
            <a:r>
              <a:rPr lang="en-US" dirty="0" err="1" smtClean="0"/>
              <a:t>mtg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Attendance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665 0f planned 700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Budget (as of Jan 30)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665 attendees at about $467 each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Actual Income: $433,990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Actual cost:       $310,800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Net surplus estimated to be transferred to 802: $123,190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Final Financial charges not included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545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sz="2400" dirty="0"/>
              <a:t>IEEE 802 Interim Session - January 11-16, 2015</a:t>
            </a:r>
            <a:br>
              <a:rPr lang="en-US" sz="2400" dirty="0"/>
            </a:br>
            <a:r>
              <a:rPr lang="en-US" sz="2400" dirty="0"/>
              <a:t>Registration Report by Working Group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6621093"/>
              </p:ext>
            </p:extLst>
          </p:nvPr>
        </p:nvGraphicFramePr>
        <p:xfrm>
          <a:off x="2438400" y="1676400"/>
          <a:ext cx="4419600" cy="4648197"/>
        </p:xfrm>
        <a:graphic>
          <a:graphicData uri="http://schemas.openxmlformats.org/drawingml/2006/table">
            <a:tbl>
              <a:tblPr/>
              <a:tblGrid>
                <a:gridCol w="2209800"/>
                <a:gridCol w="2209800"/>
              </a:tblGrid>
              <a:tr h="393101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Number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101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802.3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287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101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802.11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278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101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802.15 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62 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101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802.xx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10 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101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802.1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45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101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802.19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5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2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none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7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2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802.18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4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2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802.21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4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2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802.24 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2 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2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Privacy EC SG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2 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32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 smtClean="0"/>
              <a:t> Atlanta, GA- January 2015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189D7BFD-E160-402F-BBC8-B5B701941DD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81000" y="2218730"/>
            <a:ext cx="8229600" cy="4182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r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Registration Income:                	</a:t>
            </a:r>
            <a:r>
              <a:rPr lang="en-US" sz="1600" dirty="0" smtClean="0">
                <a:solidFill>
                  <a:schemeClr val="tx1"/>
                </a:solidFill>
                <a:ea typeface="MS PGothic" pitchFamily="34" charset="-128"/>
              </a:rPr>
              <a:t>$</a:t>
            </a:r>
            <a:r>
              <a:rPr lang="en-US" sz="1600" dirty="0" smtClean="0">
                <a:solidFill>
                  <a:schemeClr val="tx1"/>
                </a:solidFill>
              </a:rPr>
              <a:t>392,500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	$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379,150</a:t>
            </a: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	</a:t>
            </a: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              $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378,150.00</a:t>
            </a:r>
            <a:endParaRPr lang="en-US" sz="1600" b="1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lvl="1" algn="r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Hotel Credits	$50000	   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50,000	                       $55,839.56                   </a:t>
            </a:r>
            <a:endParaRPr lang="en-US" sz="1400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lvl="1" algn="r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Registrations	700	 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 664             	                             665          </a:t>
            </a:r>
            <a:endParaRPr lang="en-US" sz="1600" b="1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algn="r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Meeting Expense Estimate:      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	$251,875	$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304,057	              $310,799.99            </a:t>
            </a:r>
            <a:endParaRPr lang="en-US" sz="1600" b="1" dirty="0" smtClean="0">
              <a:solidFill>
                <a:srgbClr val="FF0000"/>
              </a:solidFill>
              <a:ea typeface="MS PGothic" pitchFamily="34" charset="-128"/>
            </a:endParaRPr>
          </a:p>
          <a:p>
            <a:pPr lvl="1" algn="r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AV	$</a:t>
            </a:r>
            <a:r>
              <a:rPr lang="en-US" sz="1400" dirty="0" smtClean="0">
                <a:solidFill>
                  <a:schemeClr val="tx1"/>
                </a:solidFill>
              </a:rPr>
              <a:t>51,000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	    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50,000                      $54,999.48                   </a:t>
            </a:r>
            <a:endParaRPr lang="en-US" sz="1400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lvl="1" algn="r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Financial Fees	$20,625	    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19,968 	                     $19,907.50                   </a:t>
            </a:r>
            <a:endParaRPr lang="en-US" sz="1400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Food &amp; Beverage	$85,000	    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75,000	                      $81,373.75</a:t>
            </a:r>
            <a:endParaRPr lang="en-US" sz="1400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Meeting Planner	$78,000 	    $73,000	              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       $79,337.20    </a:t>
            </a:r>
            <a:endParaRPr lang="en-US" sz="1400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Network Services	$12,000	    $12,200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                      $    0          </a:t>
            </a:r>
            <a:endParaRPr lang="en-US" sz="1400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Social	$        0	    $        0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                       $    0                   </a:t>
            </a:r>
            <a:endParaRPr lang="en-US" sz="1400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lvl="1" algn="r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Shipping 	$</a:t>
            </a:r>
            <a:r>
              <a:rPr lang="en-US" sz="1400" dirty="0" smtClean="0">
                <a:solidFill>
                  <a:schemeClr val="tx1"/>
                </a:solidFill>
              </a:rPr>
              <a:t>     750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	    $  1,000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                      $  1,511.30                   </a:t>
            </a:r>
            <a:endParaRPr lang="en-US" sz="1400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lvl="1" algn="r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Misc	$  4,500	    $  5,000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                      $  3,170.72                    </a:t>
            </a:r>
            <a:endParaRPr lang="en-US" sz="1400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lvl="1" algn="r" defTabSz="914400" eaLnBrk="0" hangingPunct="0">
              <a:lnSpc>
                <a:spcPct val="90000"/>
              </a:lnSpc>
              <a:spcBef>
                <a:spcPct val="20000"/>
              </a:spcBef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--   </a:t>
            </a: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Foreign Venue Set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Aside	$	    $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67,900	                     $70,500.00</a:t>
            </a:r>
            <a:endParaRPr lang="en-US" sz="1400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--  Get 802 Attendee fee	$     0	   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 $   0	                           $  0</a:t>
            </a:r>
          </a:p>
          <a:p>
            <a:pPr marL="285750" indent="-285750" defTabSz="914400" eaLnBrk="0" hangingPunct="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Surplus/(Deficit)	$190,625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	   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$125,093            $123,189.61              </a:t>
            </a: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endParaRPr lang="en-US" sz="1600" b="1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Average cost per attendee $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458			$467.37</a:t>
            </a:r>
            <a:endParaRPr lang="en-US" sz="16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675184" y="1295400"/>
            <a:ext cx="1622474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defTabSz="914400" eaLnBrk="0" hangingPunct="0">
              <a:spcBef>
                <a:spcPts val="0"/>
              </a:spcBef>
            </a:pP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Proposed </a:t>
            </a:r>
          </a:p>
          <a:p>
            <a:pPr algn="ctr" defTabSz="914400" eaLnBrk="0" hangingPunct="0">
              <a:spcBef>
                <a:spcPts val="0"/>
              </a:spcBef>
            </a:pP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Budget </a:t>
            </a:r>
          </a:p>
          <a:p>
            <a:pPr algn="ctr" defTabSz="914400" eaLnBrk="0" hangingPunct="0">
              <a:spcBef>
                <a:spcPts val="0"/>
              </a:spcBef>
            </a:pP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Oct 2014</a:t>
            </a:r>
            <a:endParaRPr lang="en-US" sz="18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2" name="Footer Placeholder 1"/>
          <p:cNvSpPr txBox="1">
            <a:spLocks noGrp="1"/>
          </p:cNvSpPr>
          <p:nvPr/>
        </p:nvSpPr>
        <p:spPr bwMode="auto">
          <a:xfrm>
            <a:off x="6067097" y="6500867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500688" y="1266092"/>
            <a:ext cx="1662112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defTabSz="914400" eaLnBrk="0" hangingPunct="0">
              <a:spcBef>
                <a:spcPts val="0"/>
              </a:spcBef>
            </a:pP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Estimated</a:t>
            </a: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</a:p>
          <a:p>
            <a:pPr algn="ctr" defTabSz="914400" eaLnBrk="0" hangingPunct="0">
              <a:spcBef>
                <a:spcPts val="0"/>
              </a:spcBef>
            </a:pP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Budget</a:t>
            </a: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</a:p>
          <a:p>
            <a:pPr algn="ctr" defTabSz="914400" eaLnBrk="0" hangingPunct="0">
              <a:spcBef>
                <a:spcPts val="0"/>
              </a:spcBef>
            </a:pP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Jan 10,</a:t>
            </a: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2015</a:t>
            </a:r>
            <a:endParaRPr lang="en-US" sz="18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3" name="Footer Placeholder 4"/>
          <p:cNvSpPr txBox="1">
            <a:spLocks noGrp="1"/>
          </p:cNvSpPr>
          <p:nvPr/>
        </p:nvSpPr>
        <p:spPr bwMode="auto">
          <a:xfrm>
            <a:off x="5500688" y="6475413"/>
            <a:ext cx="304165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7210097" y="1468360"/>
            <a:ext cx="1662112" cy="61555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defTabSz="914400" eaLnBrk="0" hangingPunct="0">
              <a:spcBef>
                <a:spcPts val="0"/>
              </a:spcBef>
            </a:pP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Actual</a:t>
            </a:r>
            <a:endParaRPr lang="en-US" sz="1800" b="1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algn="ctr" defTabSz="914400" eaLnBrk="0" hangingPunct="0">
              <a:spcBef>
                <a:spcPts val="0"/>
              </a:spcBef>
            </a:pP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Jan. 30,</a:t>
            </a: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2015</a:t>
            </a:r>
            <a:endParaRPr lang="en-US" sz="18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8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GB" sz="3200" b="1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3.00 II Report on Status of Venue Contracts – Macao 2016</a:t>
            </a:r>
            <a:endParaRPr lang="en-US" dirty="0" smtClean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Contract executed – Sept 3, 2014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Initial Deposit paid Oct 20, 2014 from Singapore cash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payment due:  Dec 31, 2015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		HKD/MOP 250,000 – about  US$31,000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95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620000" cy="533399"/>
          </a:xfrm>
        </p:spPr>
        <p:txBody>
          <a:bodyPr/>
          <a:lstStyle/>
          <a:p>
            <a:pPr rtl="0" eaLnBrk="1" fontAlgn="base" hangingPunct="1"/>
            <a:r>
              <a:rPr lang="en-GB" sz="3200" b="1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4.0 II Status of Future Venues in General</a:t>
            </a:r>
            <a:endParaRPr lang="en-US" dirty="0" smtClean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Future Venue Information: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 EC-12/40r10: </a:t>
            </a:r>
            <a:r>
              <a:rPr lang="en-US" dirty="0" smtClean="0">
                <a:hlinkClick r:id="rId2" tooltip="Link to 802 EC-12/40r10"/>
              </a:rPr>
              <a:t>ec-12-0040-10-00EC-802-plenary-future-venue-contract-status.xlsx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Working on openings: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	</a:t>
            </a:r>
            <a:r>
              <a:rPr lang="en-US" sz="2400" dirty="0" smtClean="0"/>
              <a:t>2018 – March - November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	</a:t>
            </a:r>
            <a:r>
              <a:rPr lang="en-US" sz="2400" dirty="0" smtClean="0"/>
              <a:t>2019 </a:t>
            </a:r>
            <a:r>
              <a:rPr lang="en-US" sz="2400" dirty="0"/>
              <a:t>– </a:t>
            </a:r>
            <a:r>
              <a:rPr lang="en-US" sz="2400" dirty="0" smtClean="0"/>
              <a:t>March – July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Site Visit Report: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	</a:t>
            </a:r>
            <a:r>
              <a:rPr lang="en-US" sz="2400" dirty="0" smtClean="0"/>
              <a:t>Vienna – Looks promising – working on final Bid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	</a:t>
            </a:r>
            <a:r>
              <a:rPr lang="en-US" sz="2400" dirty="0" smtClean="0"/>
              <a:t>Brussels – Was not feasible – have informed decline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802 Interim - 2016 Atlanta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	</a:t>
            </a:r>
            <a:r>
              <a:rPr lang="en-US" sz="2400" dirty="0" smtClean="0"/>
              <a:t>802 EC Workshop – January 23, 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	</a:t>
            </a:r>
            <a:r>
              <a:rPr lang="en-US" sz="2400" dirty="0" smtClean="0"/>
              <a:t>Note potential cost of non attendance by All WGs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70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smtClean="0"/>
              <a:t>802 Interim - 2016 Atlanta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0772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Review 802 </a:t>
            </a:r>
            <a:r>
              <a:rPr lang="en-US" dirty="0"/>
              <a:t>Interim Session 2015 Atlanta</a:t>
            </a:r>
          </a:p>
          <a:p>
            <a:pPr lvl="1"/>
            <a:r>
              <a:rPr lang="en-US" dirty="0"/>
              <a:t>	</a:t>
            </a:r>
            <a:r>
              <a:rPr lang="en-US" dirty="0" smtClean="0"/>
              <a:t>Total Room </a:t>
            </a:r>
            <a:r>
              <a:rPr lang="en-US" dirty="0"/>
              <a:t>nights = 2518</a:t>
            </a:r>
          </a:p>
          <a:p>
            <a:pPr lvl="1"/>
            <a:r>
              <a:rPr lang="en-US" dirty="0"/>
              <a:t>	802.3 attendees ~287*3 = </a:t>
            </a:r>
            <a:r>
              <a:rPr lang="en-US" dirty="0" smtClean="0"/>
              <a:t>861 min estimate of </a:t>
            </a:r>
            <a:r>
              <a:rPr lang="en-US" dirty="0" err="1" smtClean="0"/>
              <a:t>rm</a:t>
            </a:r>
            <a:r>
              <a:rPr lang="en-US" dirty="0" smtClean="0"/>
              <a:t> nights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Possible 2016 Attrition costs if attendance similar to 2015:</a:t>
            </a:r>
          </a:p>
          <a:p>
            <a:pPr lvl="1"/>
            <a:r>
              <a:rPr lang="en-US" dirty="0"/>
              <a:t>	</a:t>
            </a:r>
            <a:r>
              <a:rPr lang="en-US" sz="2400" dirty="0" smtClean="0"/>
              <a:t>2016 Contracted Room nights: </a:t>
            </a:r>
            <a:endParaRPr lang="en-US" dirty="0"/>
          </a:p>
          <a:p>
            <a:pPr lvl="2"/>
            <a:r>
              <a:rPr lang="en-US" sz="2000" dirty="0" smtClean="0"/>
              <a:t>Original Contract: 4000 room nights</a:t>
            </a:r>
          </a:p>
          <a:p>
            <a:pPr lvl="2"/>
            <a:r>
              <a:rPr lang="en-US" sz="2000" dirty="0" smtClean="0"/>
              <a:t>Contract allows reduction of  30% = 2800 room nights</a:t>
            </a:r>
          </a:p>
          <a:p>
            <a:pPr lvl="2"/>
            <a:r>
              <a:rPr lang="en-US" sz="2000" dirty="0" smtClean="0"/>
              <a:t>Fees </a:t>
            </a:r>
            <a:r>
              <a:rPr lang="en-US" sz="2000" dirty="0"/>
              <a:t>start below 70%  of 1960 room nights</a:t>
            </a:r>
          </a:p>
          <a:p>
            <a:pPr lvl="1"/>
            <a:r>
              <a:rPr lang="en-US" sz="2400" b="1" dirty="0" smtClean="0"/>
              <a:t>Possible Penalty</a:t>
            </a:r>
            <a:r>
              <a:rPr lang="en-US" sz="2400" b="1" dirty="0"/>
              <a:t>= </a:t>
            </a:r>
            <a:r>
              <a:rPr lang="en-US" sz="2400" b="1" dirty="0" smtClean="0"/>
              <a:t>(1960-1657</a:t>
            </a:r>
            <a:r>
              <a:rPr lang="en-US" sz="2400" b="1" dirty="0"/>
              <a:t>) *.75*$159 = </a:t>
            </a:r>
            <a:r>
              <a:rPr lang="en-US" sz="2400" b="1" dirty="0" smtClean="0">
                <a:solidFill>
                  <a:srgbClr val="FF0000"/>
                </a:solidFill>
              </a:rPr>
              <a:t>$36,132.75</a:t>
            </a:r>
          </a:p>
          <a:p>
            <a:r>
              <a:rPr lang="en-US" dirty="0"/>
              <a:t>	</a:t>
            </a:r>
            <a:r>
              <a:rPr lang="en-US" dirty="0" smtClean="0"/>
              <a:t>  Actual Penalty would most likely be higher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61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GB" sz="3200" b="1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5.0 II Network Provider RFP </a:t>
            </a:r>
            <a:r>
              <a:rPr lang="en-GB" sz="3200" b="1" dirty="0" err="1" smtClean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Adhoc</a:t>
            </a:r>
            <a:r>
              <a:rPr lang="en-GB" sz="3200" b="1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 Status</a:t>
            </a:r>
            <a:endParaRPr lang="en-US" dirty="0" smtClean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Extension of </a:t>
            </a:r>
            <a:r>
              <a:rPr lang="en-US" dirty="0" err="1" smtClean="0"/>
              <a:t>Verlian</a:t>
            </a:r>
            <a:r>
              <a:rPr lang="en-US" dirty="0" smtClean="0"/>
              <a:t> contract has been accepted by </a:t>
            </a:r>
            <a:r>
              <a:rPr lang="en-US" dirty="0" err="1" smtClean="0"/>
              <a:t>Verilan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6 Meetings – 2 year equivalent</a:t>
            </a:r>
          </a:p>
          <a:p>
            <a:pPr lvl="1"/>
            <a:r>
              <a:rPr lang="en-US" dirty="0" smtClean="0"/>
              <a:t>Through end of 2016</a:t>
            </a:r>
          </a:p>
          <a:p>
            <a:r>
              <a:rPr lang="en-US" dirty="0" smtClean="0"/>
              <a:t>RFP and other Network assessment</a:t>
            </a:r>
          </a:p>
          <a:p>
            <a:pPr lvl="1"/>
            <a:r>
              <a:rPr lang="en-US" dirty="0"/>
              <a:t>	</a:t>
            </a:r>
            <a:r>
              <a:rPr lang="en-US" dirty="0" smtClean="0"/>
              <a:t>RFP being created (Jon)</a:t>
            </a:r>
          </a:p>
          <a:p>
            <a:pPr lvl="1"/>
            <a:r>
              <a:rPr lang="en-US" dirty="0"/>
              <a:t>	</a:t>
            </a:r>
            <a:r>
              <a:rPr lang="en-US" dirty="0" smtClean="0"/>
              <a:t>Network Assessment options proposal due March (James)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7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-15-0226-00-0000-Treasurers-Report-March 2015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11-15-0226-00-0000-Treasurers-Report-March 2015</Template>
  <TotalTime>5210</TotalTime>
  <Words>650</Words>
  <Application>Microsoft Office PowerPoint</Application>
  <PresentationFormat>On-screen Show (4:3)</PresentationFormat>
  <Paragraphs>221</Paragraphs>
  <Slides>12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11-15-0226-00-0000-Treasurers-Report-March 2015</vt:lpstr>
      <vt:lpstr>Microsoft Word 97 - 2003 Document</vt:lpstr>
      <vt:lpstr>Executive Secretary Agenda items February Telecon</vt:lpstr>
      <vt:lpstr>Abstract</vt:lpstr>
      <vt:lpstr>2.10  II January 2015 Post Mortem</vt:lpstr>
      <vt:lpstr>IEEE 802 Interim Session - January 11-16, 2015 Registration Report by Working Group </vt:lpstr>
      <vt:lpstr> Atlanta, GA- January 2015</vt:lpstr>
      <vt:lpstr>3.00 II Report on Status of Venue Contracts – Macao 2016</vt:lpstr>
      <vt:lpstr>4.0 II Status of Future Venues in General</vt:lpstr>
      <vt:lpstr>802 Interim - 2016 Atlanta </vt:lpstr>
      <vt:lpstr>5.0 II Network Provider RFP Adhoc Status</vt:lpstr>
      <vt:lpstr>7.00 DT Status of Berlin Plenary – Registration/Venue etc.</vt:lpstr>
      <vt:lpstr>IEEE 802 Plenary Session - March 8-14, 2015 Registration Report by Working Group</vt:lpstr>
      <vt:lpstr>Survey Results</vt:lpstr>
    </vt:vector>
  </TitlesOfParts>
  <Manager>Benjamin A. Rolfe</Manager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Agenda items February Telecon</dc:title>
  <dc:creator>Jon Rosdahl</dc:creator>
  <cp:keywords>February 2015</cp:keywords>
  <dc:description>Jon Rosdahl (CSR)</dc:description>
  <cp:lastModifiedBy>Jon Rosdahl</cp:lastModifiedBy>
  <cp:revision>20</cp:revision>
  <cp:lastPrinted>1601-01-01T00:00:00Z</cp:lastPrinted>
  <dcterms:created xsi:type="dcterms:W3CDTF">2015-01-31T01:59:59Z</dcterms:created>
  <dcterms:modified xsi:type="dcterms:W3CDTF">2015-02-03T16:50:15Z</dcterms:modified>
</cp:coreProperties>
</file>