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68" r:id="rId4"/>
    <p:sldId id="269" r:id="rId5"/>
    <p:sldId id="265" r:id="rId6"/>
    <p:sldId id="267" r:id="rId7"/>
    <p:sldId id="270" r:id="rId8"/>
    <p:sldId id="273" r:id="rId9"/>
    <p:sldId id="285" r:id="rId10"/>
    <p:sldId id="284" r:id="rId11"/>
    <p:sldId id="282" r:id="rId12"/>
    <p:sldId id="272" r:id="rId13"/>
    <p:sldId id="274" r:id="rId14"/>
    <p:sldId id="279" r:id="rId15"/>
    <p:sldId id="275" r:id="rId16"/>
    <p:sldId id="281" r:id="rId17"/>
    <p:sldId id="286" r:id="rId18"/>
    <p:sldId id="287" r:id="rId19"/>
    <p:sldId id="278" r:id="rId20"/>
    <p:sldId id="277" r:id="rId21"/>
    <p:sldId id="276" r:id="rId22"/>
    <p:sldId id="264" r:id="rId23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4" autoAdjust="0"/>
    <p:restoredTop sz="88645" autoAdjust="0"/>
  </p:normalViewPr>
  <p:slideViewPr>
    <p:cSldViewPr>
      <p:cViewPr varScale="1">
        <p:scale>
          <a:sx n="58" d="100"/>
          <a:sy n="58" d="100"/>
        </p:scale>
        <p:origin x="-78" y="-390"/>
      </p:cViewPr>
      <p:guideLst>
        <p:guide orient="horz" pos="1620"/>
        <p:guide pos="2880"/>
      </p:guideLst>
    </p:cSldViewPr>
  </p:slideViewPr>
  <p:outlineViewPr>
    <p:cViewPr varScale="1">
      <p:scale>
        <a:sx n="33" d="100"/>
        <a:sy n="33" d="100"/>
      </p:scale>
      <p:origin x="0" y="114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802-EC-14/0080r3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802-EC-14/0080r3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802-EC-14/0080r3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802-EC-14/0080r3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802-EC-14/0080r3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486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52757" indent="-28952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5808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21323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8455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4779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1102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7426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3749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21FF1509-9317-4B55-826B-41EA329E2F63}" type="slidenum">
              <a:rPr lang="zh-CN" altLang="en-US" smtClean="0"/>
              <a:pPr eaLnBrk="1" hangingPunct="1">
                <a:defRPr/>
              </a:pPr>
              <a:t>13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52757" indent="-28952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5808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21323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8455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4779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1102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7426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3749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21FF1509-9317-4B55-826B-41EA329E2F63}" type="slidenum">
              <a:rPr lang="zh-CN" altLang="en-US" smtClean="0"/>
              <a:pPr eaLnBrk="1" hangingPunct="1">
                <a:defRPr/>
              </a:pPr>
              <a:t>15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802-EC-14/0080r3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08413" cy="30849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802-EC-14/0080r4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reservation@estrel.co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802_tutorials/802_Tutorial_Request_Form.doc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8-00EC-802-plenary-future-venue-contract-status.xls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4856560"/>
            <a:ext cx="3041644" cy="135731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ExSec</a:t>
            </a:r>
            <a:r>
              <a:rPr lang="en-US" dirty="0"/>
              <a:t> Agenda Items November 2014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1"/>
            <a:ext cx="7772400" cy="297656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2014-11-07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429729"/>
              </p:ext>
            </p:extLst>
          </p:nvPr>
        </p:nvGraphicFramePr>
        <p:xfrm>
          <a:off x="522288" y="1714500"/>
          <a:ext cx="8050212" cy="1849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4" imgW="8245941" imgH="2538755" progId="Word.Document.8">
                  <p:embed/>
                </p:oleObj>
              </mc:Choice>
              <mc:Fallback>
                <p:oleObj name="Document" r:id="rId4" imgW="8245941" imgH="25387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1714500"/>
                        <a:ext cx="8050212" cy="18490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454944"/>
            <a:ext cx="144780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514351"/>
            <a:ext cx="7770813" cy="437220"/>
          </a:xfrm>
        </p:spPr>
        <p:txBody>
          <a:bodyPr/>
          <a:lstStyle/>
          <a:p>
            <a:r>
              <a:rPr lang="en-US" sz="2400" dirty="0"/>
              <a:t>2015 March Plenary - March 8-13, </a:t>
            </a:r>
            <a:r>
              <a:rPr lang="en-US" sz="2400" dirty="0" smtClean="0"/>
              <a:t>2015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1550"/>
            <a:ext cx="8295456" cy="3852174"/>
          </a:xfrm>
        </p:spPr>
        <p:txBody>
          <a:bodyPr/>
          <a:lstStyle/>
          <a:p>
            <a:r>
              <a:rPr lang="en-US" sz="2000" b="0" dirty="0"/>
              <a:t>	</a:t>
            </a:r>
            <a:r>
              <a:rPr lang="en-US" sz="1800" b="0" dirty="0" err="1" smtClean="0"/>
              <a:t>Estrel</a:t>
            </a:r>
            <a:r>
              <a:rPr lang="en-US" sz="1800" b="0" dirty="0" smtClean="0"/>
              <a:t> Berlin Germany --Time to make Hotel Reservations</a:t>
            </a:r>
          </a:p>
          <a:p>
            <a:r>
              <a:rPr lang="en-US" sz="1800" b="0" dirty="0"/>
              <a:t>	</a:t>
            </a:r>
            <a:r>
              <a:rPr lang="en-US" sz="1800" b="0" dirty="0" smtClean="0"/>
              <a:t>  Meeting Registrations expected to open first week of December 2014.</a:t>
            </a:r>
          </a:p>
          <a:p>
            <a:r>
              <a:rPr lang="en-US" sz="1800" dirty="0" smtClean="0"/>
              <a:t>Hotel Reservation Deadline</a:t>
            </a:r>
            <a:r>
              <a:rPr lang="en-US" sz="1800" b="0" dirty="0" smtClean="0"/>
              <a:t>: </a:t>
            </a:r>
          </a:p>
          <a:p>
            <a:r>
              <a:rPr lang="en-US" sz="1800" dirty="0">
                <a:solidFill>
                  <a:srgbClr val="FF0000"/>
                </a:solidFill>
              </a:rPr>
              <a:t>IEEE 802 GROUP RATE DEADLINE*:  MONDAY, JANUARY 12, 2015 (Germany</a:t>
            </a:r>
            <a:r>
              <a:rPr lang="en-US" sz="1800" dirty="0" smtClean="0">
                <a:solidFill>
                  <a:srgbClr val="FF0000"/>
                </a:solidFill>
              </a:rPr>
              <a:t>*)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400" b="0" dirty="0"/>
          </a:p>
          <a:p>
            <a:r>
              <a:rPr lang="en-US" sz="1800" dirty="0" smtClean="0"/>
              <a:t>ESTREL HOTEL </a:t>
            </a:r>
            <a:r>
              <a:rPr lang="en-US" sz="1800" dirty="0"/>
              <a:t>CANCELLATION POLICY </a:t>
            </a:r>
          </a:p>
          <a:p>
            <a:r>
              <a:rPr lang="en-US" sz="1800" b="0" dirty="0"/>
              <a:t>* </a:t>
            </a:r>
            <a:r>
              <a:rPr lang="en-US" sz="1800" dirty="0"/>
              <a:t>Individual guest room reservations can be </a:t>
            </a:r>
            <a:r>
              <a:rPr lang="en-US" sz="1800" u="sng" dirty="0"/>
              <a:t>cancelled free of charge until 4 weeks prior to arrival date</a:t>
            </a:r>
            <a:r>
              <a:rPr lang="en-US" sz="1800" dirty="0"/>
              <a:t>. </a:t>
            </a:r>
          </a:p>
          <a:p>
            <a:r>
              <a:rPr lang="en-US" sz="1800" b="0" dirty="0"/>
              <a:t>* After this date, all cancellations or no shows, </a:t>
            </a:r>
            <a:r>
              <a:rPr lang="en-US" sz="1800" b="0" dirty="0">
                <a:solidFill>
                  <a:srgbClr val="FF0000"/>
                </a:solidFill>
              </a:rPr>
              <a:t>the </a:t>
            </a:r>
            <a:r>
              <a:rPr lang="en-US" sz="1800" b="0" dirty="0" err="1">
                <a:solidFill>
                  <a:srgbClr val="FF0000"/>
                </a:solidFill>
              </a:rPr>
              <a:t>Estrel</a:t>
            </a:r>
            <a:r>
              <a:rPr lang="en-US" sz="1800" b="0" dirty="0">
                <a:solidFill>
                  <a:srgbClr val="FF0000"/>
                </a:solidFill>
              </a:rPr>
              <a:t> will charge 80% of the room rate as cancellation charges.</a:t>
            </a:r>
          </a:p>
          <a:p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* Cancel Reservation by email: 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reservation@estrel.com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56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Motion to Approve 2015 Berlin Meeting Fee steps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276350"/>
            <a:ext cx="7772399" cy="3429000"/>
          </a:xfrm>
        </p:spPr>
        <p:txBody>
          <a:bodyPr/>
          <a:lstStyle/>
          <a:p>
            <a:r>
              <a:rPr lang="en-US" sz="2800" b="0" dirty="0" smtClean="0">
                <a:latin typeface="Calibri" panose="020F0502020204030204" pitchFamily="34" charset="0"/>
              </a:rPr>
              <a:t>Move </a:t>
            </a:r>
            <a:r>
              <a:rPr lang="en-US" sz="2800" b="0" dirty="0">
                <a:latin typeface="Calibri" panose="020F0502020204030204" pitchFamily="34" charset="0"/>
              </a:rPr>
              <a:t>to eliminate the Early registration step in the registration process for </a:t>
            </a:r>
            <a:r>
              <a:rPr lang="en-US" sz="2800" b="0" dirty="0" smtClean="0">
                <a:latin typeface="Calibri" panose="020F0502020204030204" pitchFamily="34" charset="0"/>
              </a:rPr>
              <a:t>2015 March Plenary in Berlin.</a:t>
            </a:r>
          </a:p>
          <a:p>
            <a:r>
              <a:rPr lang="en-US" sz="2800" b="0" dirty="0">
                <a:latin typeface="Calibri" panose="020F0502020204030204" pitchFamily="34" charset="0"/>
              </a:rPr>
              <a:t>	</a:t>
            </a:r>
          </a:p>
          <a:p>
            <a:r>
              <a:rPr lang="en-US" sz="2800" b="0" dirty="0">
                <a:latin typeface="Calibri" panose="020F0502020204030204" pitchFamily="34" charset="0"/>
              </a:rPr>
              <a:t>Moved: Jon Rosdahl     2</a:t>
            </a:r>
            <a:r>
              <a:rPr lang="en-US" sz="2800" b="0" baseline="30000" dirty="0">
                <a:latin typeface="Calibri" panose="020F0502020204030204" pitchFamily="34" charset="0"/>
              </a:rPr>
              <a:t>nd</a:t>
            </a:r>
            <a:r>
              <a:rPr lang="en-US" sz="2800" b="0" dirty="0">
                <a:latin typeface="Calibri" panose="020F0502020204030204" pitchFamily="34" charset="0"/>
              </a:rPr>
              <a:t>: Clint Chaplin</a:t>
            </a:r>
          </a:p>
          <a:p>
            <a:r>
              <a:rPr lang="en-US" sz="2800" b="0" dirty="0">
                <a:latin typeface="Calibri" panose="020F0502020204030204" pitchFamily="34" charset="0"/>
              </a:rPr>
              <a:t>Result</a:t>
            </a:r>
            <a:r>
              <a:rPr lang="en-US" sz="2800" b="0" dirty="0" smtClean="0">
                <a:latin typeface="Calibri" panose="020F0502020204030204" pitchFamily="34" charset="0"/>
              </a:rPr>
              <a:t>: 9 y 3 N 2 A – Motion Passes</a:t>
            </a:r>
            <a:endParaRPr lang="en-US" sz="2800" b="0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66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514350"/>
            <a:ext cx="7770813" cy="533400"/>
          </a:xfrm>
        </p:spPr>
        <p:txBody>
          <a:bodyPr/>
          <a:lstStyle/>
          <a:p>
            <a:r>
              <a:rPr lang="en-US" sz="2800" dirty="0" smtClean="0"/>
              <a:t>Future Venue Meeting discussion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47750"/>
            <a:ext cx="8305800" cy="3810000"/>
          </a:xfrm>
        </p:spPr>
        <p:txBody>
          <a:bodyPr/>
          <a:lstStyle/>
          <a:p>
            <a:r>
              <a:rPr lang="en-US" dirty="0" smtClean="0"/>
              <a:t>March 2017</a:t>
            </a:r>
          </a:p>
          <a:p>
            <a:r>
              <a:rPr lang="en-US" dirty="0"/>
              <a:t>	</a:t>
            </a:r>
            <a:r>
              <a:rPr lang="en-US" dirty="0" smtClean="0"/>
              <a:t>Looked at corporate contacts for any Hyatt, or Hilton</a:t>
            </a:r>
          </a:p>
          <a:p>
            <a:r>
              <a:rPr lang="en-US" dirty="0"/>
              <a:t> </a:t>
            </a:r>
            <a:r>
              <a:rPr lang="en-US" dirty="0" smtClean="0"/>
              <a:t>    Hyatt/Fairmont Vancouver – </a:t>
            </a:r>
            <a:r>
              <a:rPr lang="en-US" dirty="0" smtClean="0"/>
              <a:t>as a combo </a:t>
            </a:r>
            <a:r>
              <a:rPr lang="en-US" dirty="0" smtClean="0"/>
              <a:t>was </a:t>
            </a:r>
            <a:r>
              <a:rPr lang="en-US" dirty="0" smtClean="0"/>
              <a:t>also a possibility</a:t>
            </a:r>
          </a:p>
          <a:p>
            <a:r>
              <a:rPr lang="en-US" dirty="0" smtClean="0"/>
              <a:t>	Bids from </a:t>
            </a:r>
            <a:r>
              <a:rPr lang="en-US" dirty="0" smtClean="0"/>
              <a:t>Atlanta/Dallas/Orlando/Vancouver</a:t>
            </a:r>
          </a:p>
          <a:p>
            <a:endParaRPr lang="en-US" sz="100" dirty="0" smtClean="0"/>
          </a:p>
          <a:p>
            <a:r>
              <a:rPr lang="en-US" dirty="0" smtClean="0"/>
              <a:t>Nov </a:t>
            </a:r>
            <a:r>
              <a:rPr lang="en-US" dirty="0" smtClean="0"/>
              <a:t>2017</a:t>
            </a:r>
          </a:p>
          <a:p>
            <a:r>
              <a:rPr lang="en-US" dirty="0"/>
              <a:t>	</a:t>
            </a:r>
            <a:r>
              <a:rPr lang="en-US" dirty="0" smtClean="0"/>
              <a:t>Caribe Orlando, FL </a:t>
            </a:r>
            <a:r>
              <a:rPr lang="en-US" dirty="0" smtClean="0"/>
              <a:t>– Very good deal</a:t>
            </a:r>
          </a:p>
          <a:p>
            <a:r>
              <a:rPr lang="en-US" dirty="0"/>
              <a:t>	</a:t>
            </a:r>
            <a:r>
              <a:rPr lang="en-US" dirty="0" smtClean="0"/>
              <a:t>Atlanta/Dallas/New Orleans/Seattle – </a:t>
            </a:r>
            <a:r>
              <a:rPr lang="en-US" dirty="0" smtClean="0"/>
              <a:t> not </a:t>
            </a:r>
            <a:r>
              <a:rPr lang="en-US" dirty="0" smtClean="0"/>
              <a:t>available/too costly..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243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 bwMode="auto">
          <a:xfrm>
            <a:off x="457200" y="514350"/>
            <a:ext cx="8077200" cy="8001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altLang="zh-CN" sz="1800" dirty="0" smtClean="0">
                <a:solidFill>
                  <a:srgbClr val="0000FF"/>
                </a:solidFill>
                <a:latin typeface="Calibri" panose="020F0502020204030204" pitchFamily="34" charset="0"/>
                <a:ea typeface="ＭＳ Ｐゴシック" pitchFamily="34" charset="-128"/>
              </a:rPr>
              <a:t>March 12-17, 2017  - Vancouver, </a:t>
            </a:r>
            <a:r>
              <a:rPr lang="en-US" altLang="zh-CN" sz="1800" dirty="0" err="1" smtClean="0">
                <a:solidFill>
                  <a:srgbClr val="0000FF"/>
                </a:solidFill>
                <a:latin typeface="Calibri" panose="020F0502020204030204" pitchFamily="34" charset="0"/>
                <a:ea typeface="ＭＳ Ｐゴシック" pitchFamily="34" charset="-128"/>
              </a:rPr>
              <a:t>Bc</a:t>
            </a:r>
            <a:r>
              <a:rPr lang="en-US" altLang="zh-CN" sz="1800" dirty="0" smtClean="0">
                <a:solidFill>
                  <a:srgbClr val="0000FF"/>
                </a:solidFill>
                <a:latin typeface="Calibri" panose="020F0502020204030204" pitchFamily="34" charset="0"/>
                <a:ea typeface="ＭＳ Ｐゴシック" pitchFamily="34" charset="-128"/>
              </a:rPr>
              <a:t>, Canada</a:t>
            </a:r>
            <a:br>
              <a:rPr lang="en-US" altLang="zh-CN" sz="1800" dirty="0" smtClean="0">
                <a:solidFill>
                  <a:srgbClr val="0000FF"/>
                </a:solidFill>
                <a:latin typeface="Calibri" panose="020F0502020204030204" pitchFamily="34" charset="0"/>
                <a:ea typeface="ＭＳ Ｐゴシック" pitchFamily="34" charset="-128"/>
              </a:rPr>
            </a:br>
            <a:r>
              <a:rPr lang="en-US" altLang="zh-CN" sz="1800" dirty="0" smtClean="0">
                <a:solidFill>
                  <a:srgbClr val="0000FF"/>
                </a:solidFill>
                <a:latin typeface="Calibri" panose="020F0502020204030204" pitchFamily="34" charset="0"/>
                <a:ea typeface="ＭＳ Ｐゴシック" pitchFamily="34" charset="-128"/>
              </a:rPr>
              <a:t>Meeting Venue: Hyatt Regency Vancouver/ Fairmont Hotel Vancouver</a:t>
            </a:r>
            <a:br>
              <a:rPr lang="en-US" altLang="zh-CN" sz="1800" dirty="0" smtClean="0">
                <a:solidFill>
                  <a:srgbClr val="0000FF"/>
                </a:solidFill>
                <a:latin typeface="Calibri" panose="020F0502020204030204" pitchFamily="34" charset="0"/>
                <a:ea typeface="ＭＳ Ｐゴシック" pitchFamily="34" charset="-128"/>
              </a:rPr>
            </a:br>
            <a:r>
              <a:rPr lang="en-US" altLang="zh-CN" sz="1800" dirty="0" smtClean="0">
                <a:solidFill>
                  <a:srgbClr val="0000FF"/>
                </a:solidFill>
                <a:latin typeface="Calibri" panose="020F0502020204030204" pitchFamily="34" charset="0"/>
                <a:ea typeface="ＭＳ Ｐゴシック" pitchFamily="34" charset="-128"/>
              </a:rPr>
              <a:t>MEETING VENUE TYPE: 4-5-star Hotels</a:t>
            </a:r>
            <a:r>
              <a:rPr lang="en-US" altLang="zh-CN" sz="1800" dirty="0" smtClean="0">
                <a:solidFill>
                  <a:srgbClr val="0000FF"/>
                </a:solidFill>
                <a:ea typeface="ＭＳ Ｐゴシック" pitchFamily="34" charset="-128"/>
              </a:rPr>
              <a:t/>
            </a:r>
            <a:br>
              <a:rPr lang="en-US" altLang="zh-CN" sz="1800" dirty="0" smtClean="0">
                <a:solidFill>
                  <a:srgbClr val="0000FF"/>
                </a:solidFill>
                <a:ea typeface="ＭＳ Ｐゴシック" pitchFamily="34" charset="-128"/>
              </a:rPr>
            </a:br>
            <a:endParaRPr lang="en-US" altLang="zh-CN" sz="18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3315" name="Content Placeholder 4"/>
          <p:cNvSpPr>
            <a:spLocks noGrp="1"/>
          </p:cNvSpPr>
          <p:nvPr>
            <p:ph idx="1"/>
          </p:nvPr>
        </p:nvSpPr>
        <p:spPr bwMode="auto">
          <a:xfrm>
            <a:off x="685800" y="1352550"/>
            <a:ext cx="7848600" cy="3524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Number Of Meeting Rooms: 40 (Hyatt And Fairmont)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Estimated Function Space Cost: Complimentary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F&amp;B Minimum: $75,000++CAD Per Hotel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AV Available: Out-source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Network Available: Out-source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Guest Room Block Recommended: 500-600 – 50% Each Hotel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Recommended Hotel(s): Hyatt Regency Vancouver / Fairmont Hotel Vancouver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Estimated Room Rates: $195++ CAD/</a:t>
            </a:r>
            <a:r>
              <a:rPr lang="en-US" altLang="zh-CN" sz="1400" dirty="0" err="1" smtClean="0">
                <a:ea typeface="ＭＳ Ｐゴシック" pitchFamily="34" charset="-128"/>
              </a:rPr>
              <a:t>nt</a:t>
            </a:r>
            <a:r>
              <a:rPr lang="en-US" altLang="zh-CN" sz="1400" dirty="0" smtClean="0">
                <a:ea typeface="ＭＳ Ｐゴシック" pitchFamily="34" charset="-128"/>
              </a:rPr>
              <a:t>  Single  (est. $170++ US/</a:t>
            </a:r>
            <a:r>
              <a:rPr lang="en-US" altLang="zh-CN" sz="1400" dirty="0" err="1" smtClean="0">
                <a:ea typeface="ＭＳ Ｐゴシック" pitchFamily="34" charset="-128"/>
              </a:rPr>
              <a:t>nt</a:t>
            </a:r>
            <a:r>
              <a:rPr lang="en-US" altLang="zh-CN" sz="1400" dirty="0" smtClean="0">
                <a:ea typeface="ＭＳ Ｐゴシック" pitchFamily="34" charset="-128"/>
              </a:rPr>
              <a:t>)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Closest International Airport: Vancouver International Airport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Secondary Transportation Required: Taxi or Canada Line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Business Currency &amp; Estimated Exchange Rate: 1 CAD $$Dollar  = USD$1.14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Incentives (Government, Trade, Tourism etc.): not available.</a:t>
            </a:r>
          </a:p>
          <a:p>
            <a:pPr marL="0" indent="0"/>
            <a:r>
              <a:rPr lang="en-US" altLang="zh-CN" sz="1200" dirty="0" smtClean="0">
                <a:ea typeface="ＭＳ Ｐゴシック" pitchFamily="34" charset="-128"/>
              </a:rPr>
              <a:t>`</a:t>
            </a:r>
            <a:endParaRPr lang="en-US" altLang="zh-CN" sz="1200" dirty="0" smtClean="0">
              <a:ea typeface="ＭＳ Ｐゴシック" pitchFamily="34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27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</a:t>
            </a:r>
            <a:r>
              <a:rPr lang="en-US" dirty="0" smtClean="0"/>
              <a:t>Venue for 802 Plenary Session March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dirty="0">
                <a:solidFill>
                  <a:schemeClr val="tx1"/>
                </a:solidFill>
                <a:latin typeface="Calibri" panose="020F0502020204030204" pitchFamily="34" charset="0"/>
              </a:rPr>
              <a:t>Approve </a:t>
            </a:r>
            <a:r>
              <a:rPr lang="en-US" altLang="zh-CN" sz="2800" b="0" dirty="0" smtClean="0">
                <a:solidFill>
                  <a:schemeClr val="tx1"/>
                </a:solidFill>
                <a:latin typeface="Calibri" panose="020F0502020204030204" pitchFamily="34" charset="0"/>
                <a:ea typeface="ＭＳ Ｐゴシック" pitchFamily="34" charset="-128"/>
              </a:rPr>
              <a:t>Hyatt Regency Vancouver/ Fairmont Hotel Vancouver, Vancouver, BC, Canada, </a:t>
            </a:r>
            <a:r>
              <a:rPr lang="en-US" sz="28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as </a:t>
            </a:r>
            <a:r>
              <a:rPr lang="en-US" sz="28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the site </a:t>
            </a:r>
            <a:r>
              <a:rPr lang="en-US" sz="2800" b="0" dirty="0">
                <a:solidFill>
                  <a:schemeClr val="tx1"/>
                </a:solidFill>
                <a:latin typeface="Calibri" panose="020F0502020204030204" pitchFamily="34" charset="0"/>
              </a:rPr>
              <a:t>for the IEEE 802 Plenary Session </a:t>
            </a:r>
            <a:r>
              <a:rPr lang="en-US" sz="28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March 12-17, 2017.</a:t>
            </a:r>
            <a:endParaRPr lang="en-US" sz="2800" b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b="0" dirty="0">
                <a:latin typeface="Calibri" panose="020F0502020204030204" pitchFamily="34" charset="0"/>
              </a:rPr>
              <a:t>Moved: Jon Rosdahl     2</a:t>
            </a:r>
            <a:r>
              <a:rPr lang="en-US" sz="2800" b="0" baseline="30000" dirty="0">
                <a:latin typeface="Calibri" panose="020F0502020204030204" pitchFamily="34" charset="0"/>
              </a:rPr>
              <a:t>nd</a:t>
            </a:r>
            <a:r>
              <a:rPr lang="en-US" sz="2800" b="0" dirty="0">
                <a:latin typeface="Calibri" panose="020F0502020204030204" pitchFamily="34" charset="0"/>
              </a:rPr>
              <a:t>: </a:t>
            </a:r>
            <a:r>
              <a:rPr lang="en-US" sz="2800" b="0" dirty="0" smtClean="0">
                <a:latin typeface="Calibri" panose="020F0502020204030204" pitchFamily="34" charset="0"/>
              </a:rPr>
              <a:t>Clint Chaplin</a:t>
            </a:r>
            <a:endParaRPr lang="en-US" sz="2800" b="0" dirty="0">
              <a:latin typeface="Calibri" panose="020F0502020204030204" pitchFamily="34" charset="0"/>
            </a:endParaRPr>
          </a:p>
          <a:p>
            <a:r>
              <a:rPr lang="en-US" sz="2800" b="0" dirty="0">
                <a:latin typeface="Calibri" panose="020F0502020204030204" pitchFamily="34" charset="0"/>
              </a:rPr>
              <a:t>Result</a:t>
            </a:r>
            <a:r>
              <a:rPr lang="en-US" sz="2800" b="0" dirty="0" smtClean="0">
                <a:latin typeface="Calibri" panose="020F0502020204030204" pitchFamily="34" charset="0"/>
              </a:rPr>
              <a:t>: 14 y 0 n 0 a – Motion Passes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17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077200" cy="7429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November </a:t>
            </a:r>
            <a:r>
              <a:rPr lang="en-US" altLang="zh-CN" sz="1600" dirty="0">
                <a:solidFill>
                  <a:srgbClr val="0000FF"/>
                </a:solidFill>
                <a:ea typeface="ＭＳ Ｐゴシック" pitchFamily="34" charset="-128"/>
              </a:rPr>
              <a:t>5-10, 2017 - </a:t>
            </a: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Orlando, Florida</a:t>
            </a:r>
            <a:b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altLang="zh-CN" sz="1400" dirty="0" smtClean="0">
                <a:solidFill>
                  <a:srgbClr val="0000FF"/>
                </a:solidFill>
                <a:ea typeface="ＭＳ Ｐゴシック" pitchFamily="34" charset="-128"/>
              </a:rPr>
              <a:t>Meeting</a:t>
            </a: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 Venue: Caribe Hotel and Convention Center</a:t>
            </a:r>
            <a:r>
              <a:rPr lang="en-US" altLang="zh-CN" sz="1600" dirty="0">
                <a:solidFill>
                  <a:srgbClr val="0000FF"/>
                </a:solidFill>
                <a:ea typeface="ＭＳ Ｐゴシック" pitchFamily="34" charset="-128"/>
              </a:rPr>
              <a:t/>
            </a:r>
            <a:br>
              <a:rPr lang="en-US" altLang="zh-CN" sz="1600" dirty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Meeting Venue Type: </a:t>
            </a:r>
            <a:r>
              <a:rPr lang="en-US" altLang="zh-CN" sz="1600" dirty="0">
                <a:solidFill>
                  <a:srgbClr val="0000FF"/>
                </a:solidFill>
                <a:ea typeface="ＭＳ Ｐゴシック" pitchFamily="34" charset="-128"/>
              </a:rPr>
              <a:t>3-Star Hotel</a:t>
            </a:r>
            <a:br>
              <a:rPr lang="en-US" altLang="zh-CN" sz="1600" dirty="0">
                <a:solidFill>
                  <a:srgbClr val="0000FF"/>
                </a:solidFill>
                <a:ea typeface="ＭＳ Ｐゴシック" pitchFamily="34" charset="-128"/>
              </a:rPr>
            </a:br>
            <a:endParaRPr lang="en-US" altLang="zh-CN" sz="16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3315" name="Content Placeholder 4"/>
          <p:cNvSpPr>
            <a:spLocks noGrp="1"/>
          </p:cNvSpPr>
          <p:nvPr>
            <p:ph idx="1"/>
          </p:nvPr>
        </p:nvSpPr>
        <p:spPr bwMode="auto">
          <a:xfrm>
            <a:off x="762000" y="1200150"/>
            <a:ext cx="7696200" cy="3600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Number Of Meeting Rooms: 40 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Estimated Function Space Cost: complimentary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F&amp;B Minimum: none required , Food Trucks available for lunch services</a:t>
            </a:r>
          </a:p>
          <a:p>
            <a:pPr marL="0" indent="0"/>
            <a:r>
              <a:rPr lang="en-US" altLang="zh-CN" sz="1400" dirty="0">
                <a:ea typeface="ＭＳ Ｐゴシック" pitchFamily="34" charset="-128"/>
              </a:rPr>
              <a:t>AV </a:t>
            </a:r>
            <a:r>
              <a:rPr lang="en-US" altLang="zh-CN" sz="1400" dirty="0" smtClean="0">
                <a:solidFill>
                  <a:schemeClr val="tx1"/>
                </a:solidFill>
                <a:ea typeface="ＭＳ Ｐゴシック" pitchFamily="34" charset="-128"/>
              </a:rPr>
              <a:t>Availabl</a:t>
            </a:r>
            <a:r>
              <a:rPr lang="en-US" altLang="zh-CN" sz="1400" dirty="0">
                <a:ea typeface="ＭＳ Ｐゴシック" pitchFamily="34" charset="-128"/>
              </a:rPr>
              <a:t>e</a:t>
            </a:r>
            <a:r>
              <a:rPr lang="en-US" altLang="zh-CN" sz="1400" dirty="0" smtClean="0">
                <a:ea typeface="ＭＳ Ｐゴシック" pitchFamily="34" charset="-128"/>
              </a:rPr>
              <a:t>: </a:t>
            </a:r>
            <a:r>
              <a:rPr lang="en-US" altLang="zh-CN" sz="1400" dirty="0">
                <a:ea typeface="ＭＳ Ｐゴシック" pitchFamily="34" charset="-128"/>
              </a:rPr>
              <a:t>Out-source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Network Available: Out-source, 100 Mbps - $7500 US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Guest Room Block Recommended: 600 (all at the Caribe)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Recommended Hotel(s): Caribe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Estimated Room Rates: $139++ /</a:t>
            </a:r>
            <a:r>
              <a:rPr lang="en-US" altLang="zh-CN" sz="1400" dirty="0" err="1" smtClean="0">
                <a:ea typeface="ＭＳ Ｐゴシック" pitchFamily="34" charset="-128"/>
              </a:rPr>
              <a:t>nt</a:t>
            </a:r>
            <a:r>
              <a:rPr lang="en-US" altLang="zh-CN" sz="1400" dirty="0" smtClean="0">
                <a:ea typeface="ＭＳ Ｐゴシック" pitchFamily="34" charset="-128"/>
              </a:rPr>
              <a:t>  Single 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Closest International Airport: Orlando International Airport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Secondary Transportation Required: Taxi or Car Rental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Business Currency &amp; Estimated Exchange Rate: US Dollar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Other:  Complimentary hotel transportation is available in the evening hours to local </a:t>
            </a:r>
            <a:r>
              <a:rPr lang="en-US" altLang="zh-CN" sz="1400" dirty="0" smtClean="0">
                <a:ea typeface="ＭＳ Ｐゴシック" pitchFamily="34" charset="-128"/>
              </a:rPr>
              <a:t>attractions/restaurants/other </a:t>
            </a:r>
            <a:r>
              <a:rPr lang="en-US" altLang="zh-CN" sz="1400" dirty="0" smtClean="0">
                <a:ea typeface="ＭＳ Ｐゴシック" pitchFamily="34" charset="-128"/>
              </a:rPr>
              <a:t>entertainment.</a:t>
            </a:r>
          </a:p>
          <a:p>
            <a:pPr marL="0" indent="0"/>
            <a:endParaRPr lang="en-US" altLang="zh-CN" sz="1400" dirty="0" smtClean="0">
              <a:ea typeface="ＭＳ Ｐゴシック" pitchFamily="34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692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Motion to Approve Venue for 802 Plenary Session November 2017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dirty="0">
                <a:solidFill>
                  <a:schemeClr val="tx1"/>
                </a:solidFill>
                <a:latin typeface="Calibri" panose="020F0502020204030204" pitchFamily="34" charset="0"/>
              </a:rPr>
              <a:t>Approve </a:t>
            </a:r>
            <a:r>
              <a:rPr lang="en-US" altLang="zh-CN" sz="28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Caribe Hotel and </a:t>
            </a:r>
            <a:r>
              <a:rPr lang="en-US" altLang="zh-CN" sz="28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Convention Center, </a:t>
            </a:r>
            <a:r>
              <a:rPr lang="en-US" altLang="zh-CN" sz="28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Orlando, Florida, </a:t>
            </a:r>
            <a:r>
              <a:rPr lang="en-US" sz="28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as </a:t>
            </a:r>
            <a:r>
              <a:rPr lang="en-US" sz="28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the site </a:t>
            </a:r>
            <a:r>
              <a:rPr lang="en-US" sz="2800" b="0" dirty="0">
                <a:solidFill>
                  <a:schemeClr val="tx1"/>
                </a:solidFill>
                <a:latin typeface="Calibri" panose="020F0502020204030204" pitchFamily="34" charset="0"/>
              </a:rPr>
              <a:t>for the IEEE 802 Plenary Session </a:t>
            </a:r>
            <a:r>
              <a:rPr lang="en-US" sz="28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November 5-10, </a:t>
            </a:r>
            <a:r>
              <a:rPr lang="en-US" sz="28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2017.</a:t>
            </a:r>
            <a:endParaRPr lang="en-US" sz="2800" b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b="0" dirty="0">
                <a:latin typeface="Calibri" panose="020F0502020204030204" pitchFamily="34" charset="0"/>
              </a:rPr>
              <a:t>Moved: Jon Rosdahl     2</a:t>
            </a:r>
            <a:r>
              <a:rPr lang="en-US" sz="2800" b="0" baseline="30000" dirty="0">
                <a:latin typeface="Calibri" panose="020F0502020204030204" pitchFamily="34" charset="0"/>
              </a:rPr>
              <a:t>nd</a:t>
            </a:r>
            <a:r>
              <a:rPr lang="en-US" sz="2800" b="0" dirty="0">
                <a:latin typeface="Calibri" panose="020F0502020204030204" pitchFamily="34" charset="0"/>
              </a:rPr>
              <a:t>: </a:t>
            </a:r>
            <a:r>
              <a:rPr lang="en-US" sz="2800" b="0" dirty="0" smtClean="0">
                <a:latin typeface="Calibri" panose="020F0502020204030204" pitchFamily="34" charset="0"/>
              </a:rPr>
              <a:t>Clint Chaplin</a:t>
            </a:r>
            <a:endParaRPr lang="en-US" sz="2800" b="0" dirty="0">
              <a:latin typeface="Calibri" panose="020F0502020204030204" pitchFamily="34" charset="0"/>
            </a:endParaRPr>
          </a:p>
          <a:p>
            <a:r>
              <a:rPr lang="en-US" sz="2800" b="0" dirty="0">
                <a:latin typeface="Calibri" panose="020F0502020204030204" pitchFamily="34" charset="0"/>
              </a:rPr>
              <a:t>Result</a:t>
            </a:r>
            <a:r>
              <a:rPr lang="en-US" sz="2800" b="0" dirty="0">
                <a:latin typeface="Calibri" panose="020F0502020204030204" pitchFamily="34" charset="0"/>
              </a:rPr>
              <a:t>: 14 y 0 n 0 a – Motion Passes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46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28650"/>
            <a:ext cx="7770813" cy="684610"/>
          </a:xfrm>
        </p:spPr>
        <p:txBody>
          <a:bodyPr/>
          <a:lstStyle/>
          <a:p>
            <a:r>
              <a:rPr lang="en-US" dirty="0"/>
              <a:t>F4.03 Future Leadership Conferences (Workshops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33550"/>
            <a:ext cx="7772399" cy="2837260"/>
          </a:xfrm>
        </p:spPr>
        <p:txBody>
          <a:bodyPr/>
          <a:lstStyle/>
          <a:p>
            <a:r>
              <a:rPr lang="en-US" dirty="0" smtClean="0"/>
              <a:t>Potential Future Workshop Dates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Atlanta – One of January 2015 or </a:t>
            </a:r>
            <a:r>
              <a:rPr lang="en-US" u="sng" dirty="0" smtClean="0"/>
              <a:t>2016</a:t>
            </a:r>
          </a:p>
          <a:p>
            <a:endParaRPr lang="en-US" dirty="0" smtClean="0"/>
          </a:p>
          <a:p>
            <a:r>
              <a:rPr lang="en-US" dirty="0" smtClean="0"/>
              <a:t>	San Diego </a:t>
            </a:r>
            <a:r>
              <a:rPr lang="en-US" dirty="0"/>
              <a:t>- </a:t>
            </a:r>
            <a:r>
              <a:rPr lang="en-US" dirty="0" smtClean="0"/>
              <a:t>One </a:t>
            </a:r>
            <a:r>
              <a:rPr lang="en-US" dirty="0"/>
              <a:t>of </a:t>
            </a:r>
            <a:r>
              <a:rPr lang="en-US" dirty="0" smtClean="0"/>
              <a:t>July </a:t>
            </a:r>
            <a:r>
              <a:rPr lang="en-US" strike="sngStrike" dirty="0" smtClean="0"/>
              <a:t>2014 </a:t>
            </a:r>
            <a:r>
              <a:rPr lang="en-US" dirty="0"/>
              <a:t>or 2016 or </a:t>
            </a:r>
            <a:r>
              <a:rPr lang="en-US" u="sng" dirty="0" smtClean="0"/>
              <a:t>2018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956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514351"/>
            <a:ext cx="7770813" cy="628650"/>
          </a:xfrm>
        </p:spPr>
        <p:txBody>
          <a:bodyPr/>
          <a:lstStyle/>
          <a:p>
            <a:r>
              <a:rPr lang="en-US" dirty="0" smtClean="0"/>
              <a:t>Workshop Leadership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848600" cy="3486150"/>
          </a:xfrm>
        </p:spPr>
        <p:txBody>
          <a:bodyPr/>
          <a:lstStyle/>
          <a:p>
            <a:r>
              <a:rPr lang="en-US" dirty="0" smtClean="0"/>
              <a:t>2009 - 1</a:t>
            </a:r>
            <a:r>
              <a:rPr lang="en-US" baseline="30000" dirty="0" smtClean="0"/>
              <a:t>st</a:t>
            </a:r>
            <a:r>
              <a:rPr lang="en-US" dirty="0" smtClean="0"/>
              <a:t> Workshop: Geoff and </a:t>
            </a:r>
            <a:r>
              <a:rPr lang="en-US" b="0" dirty="0" smtClean="0"/>
              <a:t>James</a:t>
            </a:r>
            <a:endParaRPr lang="en-US" dirty="0" smtClean="0"/>
          </a:p>
          <a:p>
            <a:r>
              <a:rPr lang="en-US" dirty="0" smtClean="0"/>
              <a:t>2011 - 2</a:t>
            </a:r>
            <a:r>
              <a:rPr lang="en-US" baseline="30000" dirty="0" smtClean="0"/>
              <a:t>nd</a:t>
            </a:r>
            <a:r>
              <a:rPr lang="en-US" dirty="0" smtClean="0"/>
              <a:t> Workshop: Bruce and Jon</a:t>
            </a:r>
          </a:p>
          <a:p>
            <a:r>
              <a:rPr lang="en-US" dirty="0" smtClean="0"/>
              <a:t>2012 - 3</a:t>
            </a:r>
            <a:r>
              <a:rPr lang="en-US" baseline="30000" dirty="0" smtClean="0"/>
              <a:t>rd</a:t>
            </a:r>
            <a:r>
              <a:rPr lang="en-US" dirty="0" smtClean="0"/>
              <a:t> Workshop: Roger and Steve</a:t>
            </a:r>
          </a:p>
          <a:p>
            <a:r>
              <a:rPr lang="en-US" dirty="0" smtClean="0"/>
              <a:t>2013 - 4</a:t>
            </a:r>
            <a:r>
              <a:rPr lang="en-US" baseline="30000" dirty="0" smtClean="0"/>
              <a:t>th</a:t>
            </a:r>
            <a:r>
              <a:rPr lang="en-US" dirty="0" smtClean="0"/>
              <a:t> Workshop: Adrian and Adrian</a:t>
            </a:r>
          </a:p>
          <a:p>
            <a:r>
              <a:rPr lang="en-US" dirty="0"/>
              <a:t>2014 - </a:t>
            </a: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Workshop</a:t>
            </a:r>
            <a:r>
              <a:rPr lang="en-US" dirty="0"/>
              <a:t>: </a:t>
            </a:r>
            <a:r>
              <a:rPr lang="en-US" dirty="0" err="1"/>
              <a:t>Subir</a:t>
            </a:r>
            <a:r>
              <a:rPr lang="en-US" dirty="0"/>
              <a:t> and </a:t>
            </a:r>
            <a:r>
              <a:rPr lang="en-US" dirty="0" err="1"/>
              <a:t>Apurva</a:t>
            </a:r>
            <a:endParaRPr lang="en-US" dirty="0"/>
          </a:p>
          <a:p>
            <a:r>
              <a:rPr lang="en-US" dirty="0" smtClean="0"/>
              <a:t>Future </a:t>
            </a:r>
            <a:r>
              <a:rPr lang="en-US" dirty="0" smtClean="0"/>
              <a:t>Candidates:</a:t>
            </a:r>
          </a:p>
          <a:p>
            <a:pPr lvl="3"/>
            <a:r>
              <a:rPr lang="en-US" sz="2000" dirty="0"/>
              <a:t>Glenn, </a:t>
            </a:r>
            <a:r>
              <a:rPr lang="en-US" sz="2000" dirty="0" smtClean="0"/>
              <a:t>David, Mike, Bob,</a:t>
            </a:r>
          </a:p>
          <a:p>
            <a:pPr lvl="3"/>
            <a:r>
              <a:rPr lang="en-US" sz="2000" dirty="0" smtClean="0"/>
              <a:t>Pat, John D., Clint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46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 *F8.034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Executive secretary report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085850"/>
            <a:ext cx="7923213" cy="3484960"/>
          </a:xfrm>
        </p:spPr>
        <p:txBody>
          <a:bodyPr/>
          <a:lstStyle/>
          <a:p>
            <a:pPr marL="457200" indent="-457200"/>
            <a:r>
              <a:rPr lang="en-US" dirty="0" smtClean="0"/>
              <a:t>LMSC 802 – P&amp;P list of major duties: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dirty="0" smtClean="0"/>
              <a:t>Present summaries of venue options.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Carry out Duties of Treasurer if Treasurer unavailable</a:t>
            </a:r>
          </a:p>
          <a:p>
            <a:pPr marL="457200" indent="-457200"/>
            <a:r>
              <a:rPr lang="en-US" dirty="0" smtClean="0"/>
              <a:t>Chairs Guideline list of major duties:</a:t>
            </a:r>
          </a:p>
          <a:p>
            <a:pPr lvl="1"/>
            <a:r>
              <a:rPr lang="en-US" dirty="0" smtClean="0"/>
              <a:t>1) 802 Meetings: Efficiency Improvement</a:t>
            </a:r>
          </a:p>
          <a:p>
            <a:pPr lvl="1"/>
            <a:r>
              <a:rPr lang="en-US" dirty="0" smtClean="0"/>
              <a:t>2) 802 Plenary Sessions: Facilities and Services</a:t>
            </a:r>
          </a:p>
          <a:p>
            <a:pPr lvl="1"/>
            <a:r>
              <a:rPr lang="en-US" dirty="0" smtClean="0"/>
              <a:t>3) IEEE 802 Registration Database</a:t>
            </a:r>
          </a:p>
          <a:p>
            <a:pPr lvl="1"/>
            <a:r>
              <a:rPr lang="en-US" dirty="0" smtClean="0"/>
              <a:t>4) Assist IEEE 802 Treasurer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17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4856560"/>
            <a:ext cx="3041644" cy="135731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14350"/>
            <a:ext cx="7772400" cy="457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971550"/>
            <a:ext cx="8001000" cy="38862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Monday Opening EC Items: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5.13 – Future Venue Contract Status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5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1" dirty="0"/>
              <a:t>Friday Closing EC Items:</a:t>
            </a:r>
          </a:p>
          <a:p>
            <a:pPr lvl="1"/>
            <a:r>
              <a:rPr lang="en-US" sz="1800" dirty="0"/>
              <a:t>F4.01 Future Venues Report</a:t>
            </a:r>
          </a:p>
          <a:p>
            <a:pPr lvl="1"/>
            <a:r>
              <a:rPr lang="en-US" sz="1800" dirty="0"/>
              <a:t>F4.02 March Meeting Fee</a:t>
            </a:r>
          </a:p>
          <a:p>
            <a:pPr lvl="1"/>
            <a:r>
              <a:rPr lang="en-US" sz="1800" dirty="0"/>
              <a:t>F4.03 Future Leadership Conferences (Workshops)</a:t>
            </a:r>
          </a:p>
          <a:p>
            <a:pPr lvl="1"/>
            <a:r>
              <a:rPr lang="en-US" sz="1800" dirty="0"/>
              <a:t>*F8.044 Executive Secretary Report</a:t>
            </a:r>
          </a:p>
          <a:p>
            <a:pPr lvl="1"/>
            <a:r>
              <a:rPr lang="en-US" sz="1800" dirty="0"/>
              <a:t>*F8.06 – Announcement of 802 EC Interim </a:t>
            </a:r>
            <a:r>
              <a:rPr lang="en-US" sz="1800" dirty="0" err="1"/>
              <a:t>Telecon</a:t>
            </a:r>
            <a:r>
              <a:rPr lang="en-US" sz="1800" dirty="0"/>
              <a:t> (Tuesday 3 Feb 2015, 1-3pm ET)</a:t>
            </a:r>
          </a:p>
          <a:p>
            <a:pPr lvl="1"/>
            <a:r>
              <a:rPr lang="en-US" sz="1800" dirty="0"/>
              <a:t>*F8.07 – Call for Tutorials for Mar 2015 Plenary </a:t>
            </a:r>
          </a:p>
          <a:p>
            <a:pPr lvl="1"/>
            <a:r>
              <a:rPr lang="en-US" sz="1800" dirty="0"/>
              <a:t>	(Monday, 9 March 2015)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685800"/>
          </a:xfrm>
        </p:spPr>
        <p:txBody>
          <a:bodyPr/>
          <a:lstStyle/>
          <a:p>
            <a:r>
              <a:rPr lang="en-US" sz="2800" dirty="0" smtClean="0"/>
              <a:t>*F8.06 </a:t>
            </a:r>
            <a:r>
              <a:rPr lang="en-US" sz="2800" dirty="0"/>
              <a:t>– Announcement of 802 EC Interim </a:t>
            </a:r>
            <a:r>
              <a:rPr lang="en-US" sz="2800" dirty="0" err="1"/>
              <a:t>Telecon</a:t>
            </a:r>
            <a:r>
              <a:rPr lang="en-US" sz="2800" dirty="0"/>
              <a:t> </a:t>
            </a:r>
            <a:r>
              <a:rPr lang="en-US" sz="2800" dirty="0" smtClean="0"/>
              <a:t>(</a:t>
            </a:r>
            <a:r>
              <a:rPr lang="en-US" sz="2800" dirty="0"/>
              <a:t>Tuesday 3 Feb </a:t>
            </a:r>
            <a:r>
              <a:rPr lang="en-US" sz="2800" dirty="0" smtClean="0"/>
              <a:t>2015, </a:t>
            </a:r>
            <a:r>
              <a:rPr lang="en-US" sz="2800" dirty="0"/>
              <a:t>1-3pm ET)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14450"/>
            <a:ext cx="7696200" cy="3486150"/>
          </a:xfrm>
        </p:spPr>
        <p:txBody>
          <a:bodyPr/>
          <a:lstStyle/>
          <a:p>
            <a:r>
              <a:rPr lang="en-US" dirty="0" smtClean="0"/>
              <a:t>Agenda for Interim EC meeting </a:t>
            </a:r>
          </a:p>
          <a:p>
            <a:r>
              <a:rPr lang="en-US" dirty="0" smtClean="0"/>
              <a:t>	– Tuesday 3 Feb 2015 1-3PM ET</a:t>
            </a:r>
          </a:p>
          <a:p>
            <a:r>
              <a:rPr lang="en-US" dirty="0" smtClean="0"/>
              <a:t>Initial Proposed Draft Agenda</a:t>
            </a:r>
          </a:p>
          <a:p>
            <a:pPr lvl="1"/>
            <a:r>
              <a:rPr lang="en-US" sz="1800" dirty="0" smtClean="0"/>
              <a:t>–  1. Welcome/Intro/Approve Agenda           		</a:t>
            </a:r>
            <a:r>
              <a:rPr lang="en-US" sz="1800" dirty="0"/>
              <a:t> </a:t>
            </a:r>
            <a:r>
              <a:rPr lang="en-US" sz="1800" dirty="0" smtClean="0"/>
              <a:t>    - Nikolich 	5 min </a:t>
            </a:r>
          </a:p>
          <a:p>
            <a:pPr lvl="1"/>
            <a:r>
              <a:rPr lang="en-US" sz="1800" dirty="0" smtClean="0"/>
              <a:t>–  2. Report: Nov EC Action Item Summary                - </a:t>
            </a:r>
            <a:r>
              <a:rPr lang="en-US" sz="1800" dirty="0" err="1" smtClean="0"/>
              <a:t>D’Ambrosia</a:t>
            </a:r>
            <a:r>
              <a:rPr lang="en-US" sz="1800" dirty="0" smtClean="0"/>
              <a:t>	5 min</a:t>
            </a:r>
          </a:p>
          <a:p>
            <a:pPr lvl="1"/>
            <a:r>
              <a:rPr lang="en-US" sz="1800" dirty="0" smtClean="0"/>
              <a:t>–  3. Report: July 2015 Waikoloa Plenary Status  	     - Rosdahl 	3 min</a:t>
            </a:r>
          </a:p>
          <a:p>
            <a:pPr lvl="1"/>
            <a:r>
              <a:rPr lang="en-US" sz="1800" dirty="0" smtClean="0"/>
              <a:t>-- 4. Report: Mar 2015 Berlin Plenary Session Status	    - Rosdahl	3 min</a:t>
            </a:r>
          </a:p>
          <a:p>
            <a:pPr lvl="1"/>
            <a:r>
              <a:rPr lang="en-US" sz="1800" dirty="0" smtClean="0"/>
              <a:t>--5. Network RFP/contract progress report		             -Rosdahl	5 min</a:t>
            </a:r>
          </a:p>
          <a:p>
            <a:r>
              <a:rPr lang="en-US" sz="2000" dirty="0" smtClean="0"/>
              <a:t>	Per Chairs Guideline – Confirm during the Closing EC Plenary.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39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14350"/>
            <a:ext cx="7696200" cy="571500"/>
          </a:xfrm>
        </p:spPr>
        <p:txBody>
          <a:bodyPr/>
          <a:lstStyle/>
          <a:p>
            <a:r>
              <a:rPr lang="en-US" sz="2800" dirty="0" smtClean="0"/>
              <a:t>*F8.07 </a:t>
            </a:r>
            <a:r>
              <a:rPr lang="en-US" sz="2800" dirty="0"/>
              <a:t>– Call for Tutorials for Mar 2015 </a:t>
            </a:r>
            <a:r>
              <a:rPr lang="en-US" sz="2800" dirty="0" smtClean="0"/>
              <a:t>Plenary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143000"/>
            <a:ext cx="7924800" cy="3638550"/>
          </a:xfrm>
        </p:spPr>
        <p:txBody>
          <a:bodyPr/>
          <a:lstStyle/>
          <a:p>
            <a:r>
              <a:rPr lang="en-US" dirty="0"/>
              <a:t>Tutorials to be held Monday, </a:t>
            </a:r>
            <a:r>
              <a:rPr lang="en-US" dirty="0" smtClean="0"/>
              <a:t>March 9, 2015</a:t>
            </a:r>
            <a:endParaRPr lang="en-US" dirty="0"/>
          </a:p>
          <a:p>
            <a:r>
              <a:rPr lang="en-US" dirty="0" smtClean="0"/>
              <a:t>Tutorial </a:t>
            </a:r>
            <a:r>
              <a:rPr lang="en-US" dirty="0"/>
              <a:t>Request form: </a:t>
            </a:r>
            <a:r>
              <a:rPr lang="en-US" dirty="0">
                <a:hlinkClick r:id="rId2"/>
              </a:rPr>
              <a:t>http://www.ieee802.org/802_tutorials/802_Tutorial_Request_Form.doc</a:t>
            </a:r>
            <a:endParaRPr lang="en-US" dirty="0"/>
          </a:p>
          <a:p>
            <a:r>
              <a:rPr lang="en-US" dirty="0"/>
              <a:t> </a:t>
            </a:r>
            <a:r>
              <a:rPr lang="en-US" dirty="0" smtClean="0"/>
              <a:t>As </a:t>
            </a:r>
            <a:r>
              <a:rPr lang="en-US" dirty="0"/>
              <a:t>a reminder please refer to Chair's Guidelines section 2.5 Tutorials for the logistics for participating in sponsoring/presenting a Tutorial.</a:t>
            </a:r>
          </a:p>
          <a:p>
            <a:endParaRPr lang="en-US" dirty="0"/>
          </a:p>
          <a:p>
            <a:r>
              <a:rPr lang="en-US" dirty="0"/>
              <a:t>All requests for Tutorials must be made by </a:t>
            </a:r>
            <a:r>
              <a:rPr lang="en-US" dirty="0" smtClean="0"/>
              <a:t>23 Jan 2015.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63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4856560"/>
            <a:ext cx="2327264" cy="135731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85900"/>
            <a:ext cx="7772400" cy="3156347"/>
          </a:xfrm>
          <a:ln/>
        </p:spPr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mentor.ieee.org/802-ec/dcn/12/ec-12-0040-08-00EC-802-plenary-future-venue-contract-status.xlsx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1761661"/>
            <a:ext cx="7772400" cy="1021556"/>
          </a:xfrm>
        </p:spPr>
        <p:txBody>
          <a:bodyPr/>
          <a:lstStyle/>
          <a:p>
            <a:r>
              <a:rPr lang="en-US" dirty="0" smtClean="0"/>
              <a:t>Monday Opening EC </a:t>
            </a:r>
            <a:r>
              <a:rPr lang="en-US" dirty="0" err="1" smtClean="0"/>
              <a:t>Mtg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22313" y="2571750"/>
            <a:ext cx="7772400" cy="733425"/>
          </a:xfrm>
        </p:spPr>
        <p:txBody>
          <a:bodyPr/>
          <a:lstStyle/>
          <a:p>
            <a:r>
              <a:rPr lang="en-US" sz="2800" dirty="0" smtClean="0"/>
              <a:t>5.13 Future </a:t>
            </a:r>
            <a:r>
              <a:rPr lang="en-US" sz="2800" dirty="0"/>
              <a:t>venue contract status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03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1" y="514351"/>
            <a:ext cx="7770813" cy="380999"/>
          </a:xfrm>
        </p:spPr>
        <p:txBody>
          <a:bodyPr/>
          <a:lstStyle/>
          <a:p>
            <a:r>
              <a:rPr lang="en-US" dirty="0" smtClean="0"/>
              <a:t>M5.13 </a:t>
            </a:r>
            <a:r>
              <a:rPr lang="en-US" dirty="0"/>
              <a:t>Future venue contract </a:t>
            </a:r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895350"/>
            <a:ext cx="7848600" cy="3962400"/>
          </a:xfrm>
        </p:spPr>
        <p:txBody>
          <a:bodyPr/>
          <a:lstStyle/>
          <a:p>
            <a:r>
              <a:rPr lang="en-US" sz="1800" dirty="0" smtClean="0"/>
              <a:t>Future Venue Contract Status Document:</a:t>
            </a:r>
          </a:p>
          <a:p>
            <a:r>
              <a:rPr lang="en-US" sz="1800" dirty="0" smtClean="0"/>
              <a:t>802-EC-12/40r8</a:t>
            </a:r>
          </a:p>
          <a:p>
            <a:pPr lvl="1"/>
            <a:r>
              <a:rPr lang="en-US" sz="1600" dirty="0" smtClean="0"/>
              <a:t>More details to be added to spreadsheet</a:t>
            </a:r>
          </a:p>
          <a:p>
            <a:r>
              <a:rPr lang="en-US" sz="1800" dirty="0" smtClean="0"/>
              <a:t>Contracts completed since July:</a:t>
            </a:r>
          </a:p>
          <a:p>
            <a:pPr lvl="1"/>
            <a:r>
              <a:rPr lang="en-US" sz="1600" dirty="0" smtClean="0"/>
              <a:t>2015 March – </a:t>
            </a:r>
            <a:r>
              <a:rPr lang="en-US" sz="1600" dirty="0" err="1" smtClean="0"/>
              <a:t>Estrel</a:t>
            </a:r>
            <a:r>
              <a:rPr lang="en-US" sz="1600" dirty="0" smtClean="0"/>
              <a:t> - Berlin</a:t>
            </a:r>
            <a:endParaRPr lang="en-US" sz="1600" dirty="0"/>
          </a:p>
          <a:p>
            <a:pPr lvl="1"/>
            <a:r>
              <a:rPr lang="en-US" sz="1600" dirty="0" smtClean="0"/>
              <a:t>2016 March – The Venetian Macao</a:t>
            </a:r>
          </a:p>
          <a:p>
            <a:pPr lvl="1"/>
            <a:r>
              <a:rPr lang="en-US" sz="1600" dirty="0" smtClean="0"/>
              <a:t>2017 July – </a:t>
            </a:r>
            <a:r>
              <a:rPr lang="en-US" sz="1600" dirty="0" err="1" smtClean="0"/>
              <a:t>Estrel</a:t>
            </a:r>
            <a:r>
              <a:rPr lang="en-US" sz="1600" dirty="0" smtClean="0"/>
              <a:t> - Berlin</a:t>
            </a:r>
          </a:p>
          <a:p>
            <a:r>
              <a:rPr lang="en-US" sz="1800" dirty="0" smtClean="0"/>
              <a:t>Targets for Consideration this week:</a:t>
            </a:r>
          </a:p>
          <a:p>
            <a:r>
              <a:rPr lang="en-US" sz="1800" dirty="0"/>
              <a:t>	</a:t>
            </a:r>
            <a:r>
              <a:rPr lang="en-US" sz="1600" dirty="0"/>
              <a:t>2017 March: Dallas – Atlanta - Orlando</a:t>
            </a:r>
          </a:p>
          <a:p>
            <a:r>
              <a:rPr lang="en-US" sz="1600" dirty="0"/>
              <a:t>	2017 November:  </a:t>
            </a:r>
            <a:r>
              <a:rPr lang="en-US" sz="1600" dirty="0" smtClean="0"/>
              <a:t>Orlando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2018 November: Singapore</a:t>
            </a:r>
            <a:endParaRPr lang="en-US" sz="1100" dirty="0" smtClean="0"/>
          </a:p>
          <a:p>
            <a:r>
              <a:rPr lang="en-US" sz="1800" dirty="0" smtClean="0"/>
              <a:t>Tuesday 6:05 – 7:15 – Crocket A - discussion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85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465516"/>
            <a:ext cx="8136904" cy="486054"/>
          </a:xfrm>
        </p:spPr>
        <p:txBody>
          <a:bodyPr/>
          <a:lstStyle/>
          <a:p>
            <a:r>
              <a:rPr lang="en-US" sz="2000" dirty="0" smtClean="0"/>
              <a:t>Future Venues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Grand Hyatt San </a:t>
            </a:r>
            <a:r>
              <a:rPr lang="en-US" sz="2000" dirty="0" smtClean="0"/>
              <a:t>Antonio, </a:t>
            </a:r>
            <a:r>
              <a:rPr lang="en-US" sz="2000" b="0" dirty="0" smtClean="0"/>
              <a:t>November 2014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05576"/>
            <a:ext cx="8382000" cy="3928374"/>
          </a:xfrm>
        </p:spPr>
        <p:txBody>
          <a:bodyPr/>
          <a:lstStyle/>
          <a:p>
            <a:pPr marL="0" indent="0" algn="ctr">
              <a:buNone/>
            </a:pPr>
            <a:r>
              <a:rPr lang="en-US" sz="1200" dirty="0" smtClean="0">
                <a:solidFill>
                  <a:srgbClr val="0000FF"/>
                </a:solidFill>
              </a:rPr>
              <a:t>MEETING VENUE OPTIONS:  MARCH, 2017</a:t>
            </a:r>
          </a:p>
          <a:p>
            <a:r>
              <a:rPr lang="en-US" sz="1200" u="sng" dirty="0" smtClean="0"/>
              <a:t>HOTEL:			   GRM$:	 	MR$:                 F&amp;B-MIN$:                      WIFI:</a:t>
            </a:r>
            <a:endParaRPr lang="en-US" sz="1200" dirty="0" smtClean="0"/>
          </a:p>
          <a:p>
            <a:r>
              <a:rPr lang="en-US" sz="1200" dirty="0"/>
              <a:t>HR DALLAS		</a:t>
            </a:r>
            <a:r>
              <a:rPr lang="en-US" sz="1200" dirty="0" smtClean="0"/>
              <a:t>$</a:t>
            </a:r>
            <a:r>
              <a:rPr lang="en-US" sz="1200" dirty="0"/>
              <a:t>239/NT		COMP		NO F&amp;B MIN*		</a:t>
            </a:r>
            <a:r>
              <a:rPr lang="en-US" sz="1200" dirty="0" smtClean="0"/>
              <a:t>TBC</a:t>
            </a:r>
            <a:endParaRPr lang="en-US" sz="1200" dirty="0"/>
          </a:p>
          <a:p>
            <a:pPr marL="0" lvl="1" indent="0">
              <a:buNone/>
            </a:pPr>
            <a:r>
              <a:rPr lang="en-US" sz="1050" dirty="0"/>
              <a:t>	-   </a:t>
            </a:r>
            <a:r>
              <a:rPr lang="en-US" sz="1100" dirty="0"/>
              <a:t>ROOM RATE INCLUDES INTERNET ACCESS</a:t>
            </a:r>
          </a:p>
          <a:p>
            <a:pPr marL="0" lvl="1" indent="0">
              <a:buNone/>
            </a:pPr>
            <a:r>
              <a:rPr lang="en-US" sz="1100" dirty="0"/>
              <a:t>	-  * TO BE CONFIRMED</a:t>
            </a:r>
            <a:endParaRPr lang="en-US" sz="1400" dirty="0"/>
          </a:p>
          <a:p>
            <a:r>
              <a:rPr lang="en-US" sz="1200" dirty="0" smtClean="0"/>
              <a:t>HR ATLANTA		$199/NT	</a:t>
            </a:r>
            <a:r>
              <a:rPr lang="en-US" sz="1200" dirty="0"/>
              <a:t>	</a:t>
            </a:r>
            <a:r>
              <a:rPr lang="en-US" sz="1200" dirty="0" smtClean="0"/>
              <a:t>S/D	COMP		$100,00O++		TBC</a:t>
            </a:r>
          </a:p>
          <a:p>
            <a:pPr lvl="1"/>
            <a:r>
              <a:rPr lang="en-US" sz="1100" dirty="0" smtClean="0"/>
              <a:t>ROOM RATE INCLUDES INTERNET ACCESS</a:t>
            </a:r>
          </a:p>
          <a:p>
            <a:pPr lvl="1"/>
            <a:r>
              <a:rPr lang="en-US" sz="1100" dirty="0" smtClean="0"/>
              <a:t>200 GUEST ROOMS AT EARLY BIRD OF $189/NT S/D</a:t>
            </a:r>
          </a:p>
          <a:p>
            <a:r>
              <a:rPr lang="en-US" sz="1200" dirty="0" smtClean="0"/>
              <a:t>CARIBE –ORLANDO</a:t>
            </a:r>
            <a:r>
              <a:rPr lang="en-US" sz="1200" dirty="0"/>
              <a:t>	</a:t>
            </a:r>
            <a:r>
              <a:rPr lang="en-US" sz="1200" dirty="0" smtClean="0"/>
              <a:t>$170/</a:t>
            </a:r>
            <a:r>
              <a:rPr lang="en-US" sz="1200" dirty="0"/>
              <a:t>NT		COMP		</a:t>
            </a:r>
            <a:r>
              <a:rPr lang="en-US" sz="1200" dirty="0" smtClean="0"/>
              <a:t>TBC		</a:t>
            </a:r>
            <a:r>
              <a:rPr lang="en-US" sz="1200" dirty="0"/>
              <a:t>	</a:t>
            </a:r>
            <a:r>
              <a:rPr lang="en-US" sz="1200" dirty="0" smtClean="0"/>
              <a:t>	TBC</a:t>
            </a:r>
            <a:endParaRPr lang="en-US" sz="1200" dirty="0"/>
          </a:p>
          <a:p>
            <a:pPr marL="0" lvl="1" indent="0">
              <a:buNone/>
            </a:pPr>
            <a:r>
              <a:rPr lang="en-US" sz="1100" dirty="0" smtClean="0"/>
              <a:t>	</a:t>
            </a:r>
            <a:r>
              <a:rPr lang="en-US" sz="1100" dirty="0"/>
              <a:t>-  ROOM RATE INCLUDES INTERNET ACCESS</a:t>
            </a:r>
          </a:p>
          <a:p>
            <a:pPr marL="0" lvl="1" indent="0">
              <a:buNone/>
            </a:pPr>
            <a:r>
              <a:rPr lang="en-US" sz="1100" dirty="0"/>
              <a:t>	-   MAX GUEST ROOMS – 500 +  OVERFLOW AT BUENA VISTA – 200 AT $150/NT</a:t>
            </a:r>
          </a:p>
          <a:p>
            <a:pPr marL="0" lvl="1" indent="0">
              <a:buNone/>
            </a:pPr>
            <a:r>
              <a:rPr lang="en-US" sz="1100" dirty="0"/>
              <a:t>	-  FOOD TRUCKS CAN BE BROUGHT ONTO THE HOTEL PROPERTY FOR LUNCH SERVICES.</a:t>
            </a:r>
          </a:p>
          <a:p>
            <a:pPr marL="400050" lvl="2" indent="0"/>
            <a:r>
              <a:rPr lang="en-US" sz="1100" dirty="0" smtClean="0"/>
              <a:t>-  </a:t>
            </a:r>
            <a:r>
              <a:rPr lang="en-US" sz="1100" dirty="0"/>
              <a:t>COMPLIMENTARY HOTEL TRANSPORTATION IS AVAILABLE IN THE EVENING HOURS – TO LOCAL  </a:t>
            </a:r>
            <a:r>
              <a:rPr lang="en-US" sz="1100" dirty="0" smtClean="0"/>
              <a:t>ATTRACTIONS </a:t>
            </a:r>
            <a:r>
              <a:rPr lang="en-US" sz="1100" dirty="0"/>
              <a:t>AND RESTAURANTS.</a:t>
            </a:r>
          </a:p>
          <a:p>
            <a:r>
              <a:rPr lang="en-US" sz="1200" dirty="0" smtClean="0"/>
              <a:t>	</a:t>
            </a:r>
            <a:r>
              <a:rPr lang="en-US" sz="1400" dirty="0" smtClean="0"/>
              <a:t>At the present, Face to Face Events is waiting for additional meeting specifications and pricing from the venues listed above.  Please consider these destinations for March 2017.</a:t>
            </a:r>
          </a:p>
          <a:p>
            <a:pPr marL="0" indent="0">
              <a:buNone/>
            </a:pPr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340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65516"/>
            <a:ext cx="8208912" cy="540060"/>
          </a:xfrm>
        </p:spPr>
        <p:txBody>
          <a:bodyPr/>
          <a:lstStyle/>
          <a:p>
            <a:r>
              <a:rPr lang="en-US" sz="2000" dirty="0" smtClean="0"/>
              <a:t>Future Venues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Grand Hyatt San </a:t>
            </a:r>
            <a:r>
              <a:rPr lang="en-US" sz="2000" dirty="0" smtClean="0"/>
              <a:t>Antonio, </a:t>
            </a:r>
            <a:r>
              <a:rPr lang="en-US" sz="2000" b="0" dirty="0" smtClean="0"/>
              <a:t>November 2014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005577"/>
            <a:ext cx="8305800" cy="3780420"/>
          </a:xfrm>
        </p:spPr>
        <p:txBody>
          <a:bodyPr/>
          <a:lstStyle/>
          <a:p>
            <a:pPr marL="0" indent="0" algn="ctr">
              <a:buNone/>
            </a:pPr>
            <a:r>
              <a:rPr lang="en-US" sz="1200" dirty="0" smtClean="0">
                <a:solidFill>
                  <a:srgbClr val="0000FF"/>
                </a:solidFill>
              </a:rPr>
              <a:t>MEETING VENUE OPTIONS: NOVEMBER 2017</a:t>
            </a:r>
          </a:p>
          <a:p>
            <a:r>
              <a:rPr lang="en-US" sz="1600" u="sng" dirty="0" smtClean="0"/>
              <a:t>HOTEL:			         GRM$:	 	MR$:                 F&amp;B-MIN$:                 WI-FI:</a:t>
            </a:r>
          </a:p>
          <a:p>
            <a:r>
              <a:rPr lang="en-US" sz="1600" dirty="0" smtClean="0"/>
              <a:t>CARIBE –ORLANDO</a:t>
            </a:r>
            <a:r>
              <a:rPr lang="en-US" sz="1600" dirty="0"/>
              <a:t>	</a:t>
            </a:r>
            <a:r>
              <a:rPr lang="en-US" sz="1600" dirty="0" smtClean="0"/>
              <a:t>$139/</a:t>
            </a:r>
            <a:r>
              <a:rPr lang="en-US" sz="1600" dirty="0"/>
              <a:t>NT		COMP		</a:t>
            </a:r>
            <a:r>
              <a:rPr lang="en-US" sz="1600" dirty="0" smtClean="0"/>
              <a:t>    non		</a:t>
            </a:r>
            <a:r>
              <a:rPr lang="en-US" sz="1600" dirty="0"/>
              <a:t>	</a:t>
            </a:r>
            <a:r>
              <a:rPr lang="en-US" sz="1600" dirty="0" err="1" smtClean="0"/>
              <a:t>est</a:t>
            </a:r>
            <a:r>
              <a:rPr lang="en-US" sz="1600" dirty="0" smtClean="0"/>
              <a:t>  $7500</a:t>
            </a:r>
            <a:endParaRPr lang="en-US" sz="1600" dirty="0"/>
          </a:p>
          <a:p>
            <a:pPr marL="0" lvl="1" indent="0">
              <a:buNone/>
            </a:pPr>
            <a:r>
              <a:rPr lang="en-US" sz="1600" dirty="0" smtClean="0"/>
              <a:t>	-  Room rate includes internet access</a:t>
            </a:r>
          </a:p>
          <a:p>
            <a:pPr marL="0" lvl="1" indent="0">
              <a:buNone/>
            </a:pPr>
            <a:r>
              <a:rPr lang="en-US" sz="1600" dirty="0" smtClean="0"/>
              <a:t>	-  Food trucks can be brought onto the hotel property for lunch services</a:t>
            </a:r>
          </a:p>
          <a:p>
            <a:pPr marL="400050" lvl="1" indent="-400050"/>
            <a:r>
              <a:rPr lang="en-US" sz="1600" dirty="0" smtClean="0"/>
              <a:t>	-  Complimentary hotel transportation is available in the evening hours to local attractions and restaurants.</a:t>
            </a:r>
          </a:p>
          <a:p>
            <a:pPr marL="0" lvl="1" indent="0">
              <a:buNone/>
            </a:pPr>
            <a:r>
              <a:rPr lang="en-US" sz="1600" dirty="0"/>
              <a:t>	- 600 Group Block</a:t>
            </a:r>
          </a:p>
          <a:p>
            <a:pPr marL="0" lvl="1" indent="0">
              <a:buNone/>
            </a:pPr>
            <a:r>
              <a:rPr lang="en-US" sz="1600" dirty="0"/>
              <a:t>	</a:t>
            </a:r>
            <a:r>
              <a:rPr lang="en-US" sz="1600" b="1" dirty="0" smtClean="0">
                <a:solidFill>
                  <a:srgbClr val="FF0000"/>
                </a:solidFill>
              </a:rPr>
              <a:t>NOTE</a:t>
            </a:r>
            <a:r>
              <a:rPr lang="en-US" sz="1600" dirty="0" smtClean="0"/>
              <a:t>:</a:t>
            </a:r>
          </a:p>
          <a:p>
            <a:pPr marL="400050" lvl="2" indent="0"/>
            <a:r>
              <a:rPr lang="en-US" sz="1600" dirty="0" smtClean="0"/>
              <a:t>Hilton </a:t>
            </a:r>
            <a:r>
              <a:rPr lang="en-US" sz="1600" dirty="0" smtClean="0"/>
              <a:t>New </a:t>
            </a:r>
            <a:r>
              <a:rPr lang="en-US" sz="1600" dirty="0"/>
              <a:t>O</a:t>
            </a:r>
            <a:r>
              <a:rPr lang="en-US" sz="1600" dirty="0" smtClean="0"/>
              <a:t>rleans /</a:t>
            </a:r>
            <a:r>
              <a:rPr lang="en-US" sz="1600" dirty="0"/>
              <a:t>H</a:t>
            </a:r>
            <a:r>
              <a:rPr lang="en-US" sz="1600" dirty="0" smtClean="0"/>
              <a:t>yatt </a:t>
            </a:r>
            <a:r>
              <a:rPr lang="en-US" sz="1600" dirty="0"/>
              <a:t>N</a:t>
            </a:r>
            <a:r>
              <a:rPr lang="en-US" sz="1600" dirty="0" smtClean="0"/>
              <a:t>ew Orleans and Hyatt Regency Orlando are not available for the </a:t>
            </a:r>
            <a:r>
              <a:rPr lang="en-US" sz="1600" dirty="0"/>
              <a:t>N</a:t>
            </a:r>
            <a:r>
              <a:rPr lang="en-US" sz="1600" dirty="0" smtClean="0"/>
              <a:t>ovember 2017 meeting dates.</a:t>
            </a:r>
          </a:p>
          <a:p>
            <a:r>
              <a:rPr lang="en-US" sz="1600" dirty="0" smtClean="0"/>
              <a:t>	At the present, face to face events is waiting for additional meeting specifications and pricing from the venue listed above.  Please consider this destinations for November 2017.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endParaRPr lang="en-US" sz="1200" dirty="0" smtClean="0"/>
          </a:p>
          <a:p>
            <a:endParaRPr lang="en-US" sz="1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26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65516"/>
            <a:ext cx="8208912" cy="540060"/>
          </a:xfrm>
        </p:spPr>
        <p:txBody>
          <a:bodyPr/>
          <a:lstStyle/>
          <a:p>
            <a:r>
              <a:rPr lang="en-US" sz="2000" dirty="0" smtClean="0"/>
              <a:t>Future Venues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Grand Hyatt San </a:t>
            </a:r>
            <a:r>
              <a:rPr lang="en-US" sz="2000" dirty="0" smtClean="0"/>
              <a:t>Antonio, </a:t>
            </a:r>
            <a:r>
              <a:rPr lang="en-US" sz="2000" b="0" dirty="0" smtClean="0"/>
              <a:t>November 2014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005577"/>
            <a:ext cx="8064896" cy="378042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MEETING VENUE OPTIONS: November 2018</a:t>
            </a:r>
          </a:p>
          <a:p>
            <a:r>
              <a:rPr lang="en-US" sz="1600" u="sng" dirty="0" smtClean="0"/>
              <a:t>HOTEL:			         GRM$:	 	MR$:                 F&amp;B-MIN$:                 WI-FI:</a:t>
            </a:r>
          </a:p>
          <a:p>
            <a:r>
              <a:rPr lang="en-US" sz="1600" dirty="0" err="1" smtClean="0"/>
              <a:t>Suntec</a:t>
            </a:r>
            <a:r>
              <a:rPr lang="en-US" sz="1600" dirty="0" smtClean="0"/>
              <a:t> Convention 		Varies		TBC				TBC		              TBC</a:t>
            </a:r>
          </a:p>
          <a:p>
            <a:r>
              <a:rPr lang="en-US" sz="1600" dirty="0" smtClean="0"/>
              <a:t>Center</a:t>
            </a:r>
            <a:r>
              <a:rPr lang="en-US" sz="1600" dirty="0"/>
              <a:t>	</a:t>
            </a:r>
          </a:p>
          <a:p>
            <a:pPr marL="0" lvl="1" indent="0">
              <a:buNone/>
            </a:pPr>
            <a:r>
              <a:rPr lang="en-US" sz="1600" dirty="0" smtClean="0"/>
              <a:t>	</a:t>
            </a:r>
            <a:r>
              <a:rPr lang="en-US" sz="1800" dirty="0" smtClean="0"/>
              <a:t>-Bob has nearly got this deal done</a:t>
            </a:r>
          </a:p>
          <a:p>
            <a:pPr marL="0" lvl="1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Verbal report given by Bob during the Opening EC meeting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124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Closing Plenary Agenda Items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idx="1"/>
          </p:nvPr>
        </p:nvSpPr>
        <p:spPr>
          <a:xfrm>
            <a:off x="685801" y="1352550"/>
            <a:ext cx="7772399" cy="3429000"/>
          </a:xfrm>
        </p:spPr>
        <p:txBody>
          <a:bodyPr/>
          <a:lstStyle/>
          <a:p>
            <a:r>
              <a:rPr lang="en-US" dirty="0" smtClean="0"/>
              <a:t>F4.01 Future Venues Report</a:t>
            </a:r>
          </a:p>
          <a:p>
            <a:r>
              <a:rPr lang="en-US" dirty="0" smtClean="0"/>
              <a:t>F4.02 March Meeting Fee</a:t>
            </a:r>
          </a:p>
          <a:p>
            <a:r>
              <a:rPr lang="en-US" dirty="0" smtClean="0"/>
              <a:t>F4.03 Future Leadership Conferences (Workshops)</a:t>
            </a:r>
          </a:p>
          <a:p>
            <a:r>
              <a:rPr lang="en-US" dirty="0" smtClean="0"/>
              <a:t>*F8.044 Executive Secretary Report</a:t>
            </a:r>
          </a:p>
          <a:p>
            <a:r>
              <a:rPr lang="en-US" dirty="0" smtClean="0"/>
              <a:t>*F8.06 – Announcement of 802 EC Interim </a:t>
            </a:r>
            <a:r>
              <a:rPr lang="en-US" dirty="0" err="1" smtClean="0"/>
              <a:t>Telecon</a:t>
            </a:r>
            <a:r>
              <a:rPr lang="en-US" dirty="0" smtClean="0"/>
              <a:t> (Tuesday 3 Feb 2015, 1-3pm ET)</a:t>
            </a:r>
          </a:p>
          <a:p>
            <a:r>
              <a:rPr lang="en-US" dirty="0" smtClean="0"/>
              <a:t>*F8.07 – Call for Tutorials for Mar 2015 Plenary </a:t>
            </a:r>
          </a:p>
          <a:p>
            <a:r>
              <a:rPr lang="en-US" dirty="0"/>
              <a:t>	</a:t>
            </a:r>
            <a:r>
              <a:rPr lang="en-US" dirty="0" smtClean="0"/>
              <a:t>(Monday, 9 March 2015)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39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514351"/>
            <a:ext cx="7770813" cy="329207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843558"/>
            <a:ext cx="7702624" cy="3942438"/>
          </a:xfrm>
        </p:spPr>
        <p:txBody>
          <a:bodyPr/>
          <a:lstStyle/>
          <a:p>
            <a:pPr rtl="0" eaLnBrk="1" fontAlgn="base" hangingPunct="1"/>
            <a:r>
              <a:rPr lang="en-US" dirty="0" smtClean="0">
                <a:solidFill>
                  <a:srgbClr val="FF0000"/>
                </a:solidFill>
                <a:effectLst/>
              </a:rPr>
              <a:t>January 2015 – Atlanta – Deadlines </a:t>
            </a:r>
            <a:r>
              <a:rPr lang="en-US" sz="1800" dirty="0" smtClean="0">
                <a:effectLst/>
              </a:rPr>
              <a:t>– </a:t>
            </a:r>
          </a:p>
          <a:p>
            <a:r>
              <a:rPr lang="en-US" sz="1400" dirty="0" smtClean="0"/>
              <a:t>Hotel EARLY </a:t>
            </a:r>
            <a:r>
              <a:rPr lang="en-US" sz="1400" dirty="0"/>
              <a:t>BIRD RATE (</a:t>
            </a:r>
            <a:r>
              <a:rPr lang="en-US" sz="1400" dirty="0">
                <a:solidFill>
                  <a:srgbClr val="FF0000"/>
                </a:solidFill>
              </a:rPr>
              <a:t>November 21, </a:t>
            </a:r>
            <a:r>
              <a:rPr lang="en-US" sz="1400" dirty="0" smtClean="0">
                <a:solidFill>
                  <a:srgbClr val="FF0000"/>
                </a:solidFill>
              </a:rPr>
              <a:t>2014): </a:t>
            </a:r>
            <a:r>
              <a:rPr lang="en-US" sz="1400" dirty="0"/>
              <a:t> $US 169/Night (plus </a:t>
            </a:r>
            <a:r>
              <a:rPr lang="en-US" sz="1400" dirty="0" smtClean="0"/>
              <a:t>applicable taxes)  subject </a:t>
            </a:r>
            <a:r>
              <a:rPr lang="en-US" sz="1400" dirty="0"/>
              <a:t>to availability and will only be available until 50% </a:t>
            </a:r>
            <a:r>
              <a:rPr lang="en-US" sz="1400" dirty="0" smtClean="0"/>
              <a:t>(1500 </a:t>
            </a:r>
            <a:r>
              <a:rPr lang="en-US" sz="1400" dirty="0" err="1" smtClean="0"/>
              <a:t>rm</a:t>
            </a:r>
            <a:r>
              <a:rPr lang="en-US" sz="1400" dirty="0" smtClean="0"/>
              <a:t> nights) of </a:t>
            </a:r>
            <a:r>
              <a:rPr lang="en-US" sz="1400" dirty="0"/>
              <a:t>the IEEE 802 Group Block has been filled or November 21, 2014 which ever comes first</a:t>
            </a:r>
            <a:r>
              <a:rPr lang="en-US" sz="1400" dirty="0" smtClean="0"/>
              <a:t>.</a:t>
            </a: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  <a:p>
            <a:r>
              <a:rPr lang="en-US" sz="1400" dirty="0" smtClean="0"/>
              <a:t>Hotel </a:t>
            </a:r>
            <a:r>
              <a:rPr lang="en-US" sz="1400" dirty="0"/>
              <a:t> </a:t>
            </a:r>
            <a:r>
              <a:rPr lang="en-US" sz="1400" dirty="0" smtClean="0"/>
              <a:t>EEE </a:t>
            </a:r>
            <a:r>
              <a:rPr lang="en-US" sz="1400" dirty="0" smtClean="0"/>
              <a:t>802 </a:t>
            </a:r>
            <a:r>
              <a:rPr lang="en-US" sz="1400" dirty="0"/>
              <a:t>GROUP </a:t>
            </a:r>
            <a:r>
              <a:rPr lang="en-US" sz="1400" dirty="0" smtClean="0"/>
              <a:t>RATE (</a:t>
            </a:r>
            <a:r>
              <a:rPr lang="en-US" sz="1400" dirty="0">
                <a:solidFill>
                  <a:srgbClr val="FF0000"/>
                </a:solidFill>
              </a:rPr>
              <a:t>Friday December 19, </a:t>
            </a:r>
            <a:r>
              <a:rPr lang="en-US" sz="1400" dirty="0" smtClean="0">
                <a:solidFill>
                  <a:srgbClr val="FF0000"/>
                </a:solidFill>
              </a:rPr>
              <a:t>2014): </a:t>
            </a:r>
            <a:r>
              <a:rPr lang="en-US" sz="1400" dirty="0"/>
              <a:t> $US 179/Night (plus applicable </a:t>
            </a:r>
            <a:r>
              <a:rPr lang="en-US" sz="1400" dirty="0" smtClean="0"/>
              <a:t>taxes)subject to availability and will  be </a:t>
            </a:r>
            <a:r>
              <a:rPr lang="en-US" sz="1400" dirty="0"/>
              <a:t>available until Friday December 19th or the Group </a:t>
            </a:r>
            <a:r>
              <a:rPr lang="en-US" sz="1400" dirty="0" smtClean="0"/>
              <a:t>Block (3000 </a:t>
            </a:r>
            <a:r>
              <a:rPr lang="en-US" sz="1400" dirty="0" err="1" smtClean="0"/>
              <a:t>rm</a:t>
            </a:r>
            <a:r>
              <a:rPr lang="en-US" sz="1400" dirty="0" smtClean="0"/>
              <a:t> nights)  </a:t>
            </a:r>
            <a:r>
              <a:rPr lang="en-US" sz="1400" dirty="0"/>
              <a:t>has been filled which ever comes first</a:t>
            </a:r>
            <a:r>
              <a:rPr lang="en-US" sz="1400" dirty="0" smtClean="0"/>
              <a:t>.</a:t>
            </a:r>
          </a:p>
          <a:p>
            <a:endParaRPr lang="en-US" sz="1400" dirty="0"/>
          </a:p>
          <a:p>
            <a:r>
              <a:rPr lang="en-US" sz="1400" dirty="0" smtClean="0"/>
              <a:t>Meeting Registration deadlines:</a:t>
            </a:r>
          </a:p>
          <a:p>
            <a:r>
              <a:rPr lang="en-US" sz="1400" dirty="0" smtClean="0"/>
              <a:t>Early</a:t>
            </a:r>
            <a:r>
              <a:rPr lang="en-US" sz="1400" dirty="0"/>
              <a:t>:  Before 6 PM Pacific Time, Friday, </a:t>
            </a:r>
            <a:r>
              <a:rPr lang="en-US" sz="1400" dirty="0">
                <a:solidFill>
                  <a:srgbClr val="FF0000"/>
                </a:solidFill>
              </a:rPr>
              <a:t>December 5, 2014 </a:t>
            </a:r>
            <a:endParaRPr lang="en-US" sz="1400" dirty="0" smtClean="0">
              <a:solidFill>
                <a:srgbClr val="FF0000"/>
              </a:solidFill>
            </a:endParaRPr>
          </a:p>
          <a:p>
            <a:r>
              <a:rPr lang="en-US" sz="1400" dirty="0"/>
              <a:t>Standard:  After Early </a:t>
            </a:r>
            <a:r>
              <a:rPr lang="en-US" sz="1400" dirty="0" smtClean="0"/>
              <a:t>and </a:t>
            </a:r>
            <a:r>
              <a:rPr lang="en-US" sz="1400" dirty="0"/>
              <a:t>before 6 PM Pacific Time, </a:t>
            </a:r>
            <a:r>
              <a:rPr lang="en-US" sz="1400" dirty="0">
                <a:solidFill>
                  <a:srgbClr val="FF0000"/>
                </a:solidFill>
              </a:rPr>
              <a:t>Wednesday January 7, </a:t>
            </a:r>
            <a:r>
              <a:rPr lang="en-US" sz="1400" dirty="0" smtClean="0">
                <a:solidFill>
                  <a:srgbClr val="FF0000"/>
                </a:solidFill>
              </a:rPr>
              <a:t>2015</a:t>
            </a:r>
          </a:p>
          <a:p>
            <a:r>
              <a:rPr lang="en-US" sz="1400" dirty="0"/>
              <a:t> Late/On-site:  After 6 PM Pacific Time, </a:t>
            </a:r>
            <a:r>
              <a:rPr lang="en-US" sz="1400" dirty="0">
                <a:solidFill>
                  <a:srgbClr val="FF0000"/>
                </a:solidFill>
              </a:rPr>
              <a:t>Wednesday January 7, </a:t>
            </a:r>
            <a:r>
              <a:rPr lang="en-US" sz="1400" dirty="0" smtClean="0">
                <a:solidFill>
                  <a:srgbClr val="FF0000"/>
                </a:solidFill>
              </a:rPr>
              <a:t>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87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-14-0080-01-00EC-ExSec Agenda Items November 2014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ec-14-0080-01-00EC-ExSec Agenda Items November 2014</Template>
  <TotalTime>5704</TotalTime>
  <Words>1032</Words>
  <Application>Microsoft Office PowerPoint</Application>
  <PresentationFormat>On-screen Show (16:9)</PresentationFormat>
  <Paragraphs>257</Paragraphs>
  <Slides>22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ec-14-0080-01-00EC-ExSec Agenda Items November 2014</vt:lpstr>
      <vt:lpstr>Document</vt:lpstr>
      <vt:lpstr>ExSec Agenda Items November 2014</vt:lpstr>
      <vt:lpstr>Abstract</vt:lpstr>
      <vt:lpstr>Monday Opening EC Mtg</vt:lpstr>
      <vt:lpstr>M5.13 Future venue contract status</vt:lpstr>
      <vt:lpstr>Future Venues IEEE 802 Plenary Sessions  Presented at Grand Hyatt San Antonio, November 2014</vt:lpstr>
      <vt:lpstr>Future Venues IEEE 802 Plenary Sessions  Presented at Grand Hyatt San Antonio, November 2014</vt:lpstr>
      <vt:lpstr>Future Venues IEEE 802 Plenary Sessions  Presented at Grand Hyatt San Antonio, November 2014</vt:lpstr>
      <vt:lpstr>EC Closing Plenary Agenda Items</vt:lpstr>
      <vt:lpstr>Next meeting reminder</vt:lpstr>
      <vt:lpstr>2015 March Plenary - March 8-13, 2015</vt:lpstr>
      <vt:lpstr>Motion to Approve 2015 Berlin Meeting Fee steps</vt:lpstr>
      <vt:lpstr>Future Venue Meeting discussion</vt:lpstr>
      <vt:lpstr>March 12-17, 2017  - Vancouver, Bc, Canada Meeting Venue: Hyatt Regency Vancouver/ Fairmont Hotel Vancouver MEETING VENUE TYPE: 4-5-star Hotels </vt:lpstr>
      <vt:lpstr>Motion to Approve Venue for 802 Plenary Session March 2017</vt:lpstr>
      <vt:lpstr>November 5-10, 2017 - Orlando, Florida Meeting Venue: Caribe Hotel and Convention Center Meeting Venue Type: 3-Star Hotel </vt:lpstr>
      <vt:lpstr>Motion to Approve Venue for 802 Plenary Session November 2017</vt:lpstr>
      <vt:lpstr>F4.03 Future Leadership Conferences (Workshops)</vt:lpstr>
      <vt:lpstr>Workshop Leadership History</vt:lpstr>
      <vt:lpstr> *F8.034 Executive secretary report </vt:lpstr>
      <vt:lpstr>*F8.06 – Announcement of 802 EC Interim Telecon (Tuesday 3 Feb 2015, 1-3pm ET)</vt:lpstr>
      <vt:lpstr>*F8.07 – Call for Tutorials for Mar 2015 Plenary</vt:lpstr>
      <vt:lpstr>References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November 2014</dc:title>
  <dc:subject>November 2014</dc:subject>
  <dc:creator>Jon Rosdahl</dc:creator>
  <dc:description>Jon Rosdahl (CSR Technologies)</dc:description>
  <cp:lastModifiedBy>Jon Rosdahl</cp:lastModifiedBy>
  <cp:revision>32</cp:revision>
  <cp:lastPrinted>1601-01-01T00:00:00Z</cp:lastPrinted>
  <dcterms:created xsi:type="dcterms:W3CDTF">2014-11-03T15:15:48Z</dcterms:created>
  <dcterms:modified xsi:type="dcterms:W3CDTF">2014-11-07T19:51:45Z</dcterms:modified>
</cp:coreProperties>
</file>