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7"/>
  </p:notesMasterIdLst>
  <p:handoutMasterIdLst>
    <p:handoutMasterId r:id="rId8"/>
  </p:handoutMasterIdLst>
  <p:sldIdLst>
    <p:sldId id="1386" r:id="rId2"/>
    <p:sldId id="1387" r:id="rId3"/>
    <p:sldId id="1371" r:id="rId4"/>
    <p:sldId id="1373" r:id="rId5"/>
    <p:sldId id="1374"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91" autoAdjust="0"/>
    <p:restoredTop sz="94660" autoAdjust="0"/>
  </p:normalViewPr>
  <p:slideViewPr>
    <p:cSldViewPr>
      <p:cViewPr>
        <p:scale>
          <a:sx n="96" d="100"/>
          <a:sy n="96" d="100"/>
        </p:scale>
        <p:origin x="-1566" y="6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802.11-14/0795r0</a:t>
            </a:r>
            <a:endParaRPr lang="en-US" dirty="0"/>
          </a:p>
        </p:txBody>
      </p:sp>
      <p:sp>
        <p:nvSpPr>
          <p:cNvPr id="3075" name="Rectangle 3"/>
          <p:cNvSpPr>
            <a:spLocks noGrp="1" noChangeArrowheads="1"/>
          </p:cNvSpPr>
          <p:nvPr>
            <p:ph type="dt" sz="quarter" idx="1"/>
          </p:nvPr>
        </p:nvSpPr>
        <p:spPr bwMode="auto">
          <a:xfrm>
            <a:off x="695325" y="177284"/>
            <a:ext cx="70692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802.11-14/0795r0</a:t>
            </a:r>
            <a:endParaRPr lang="en-US" dirty="0"/>
          </a:p>
        </p:txBody>
      </p:sp>
      <p:sp>
        <p:nvSpPr>
          <p:cNvPr id="2051" name="Rectangle 3"/>
          <p:cNvSpPr>
            <a:spLocks noGrp="1" noChangeArrowheads="1"/>
          </p:cNvSpPr>
          <p:nvPr>
            <p:ph type="dt" idx="1"/>
          </p:nvPr>
        </p:nvSpPr>
        <p:spPr bwMode="auto">
          <a:xfrm>
            <a:off x="654050" y="97909"/>
            <a:ext cx="69089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July 2014</a:t>
            </a:r>
            <a:endParaRPr lang="en-US" dirty="0"/>
          </a:p>
        </p:txBody>
      </p:sp>
      <p:sp>
        <p:nvSpPr>
          <p:cNvPr id="67588" name="Rectangle 4"/>
          <p:cNvSpPr>
            <a:spLocks noGrp="1" noRot="1" noChangeAspect="1" noChangeArrowheads="1" noTextEdit="1"/>
          </p:cNvSpPr>
          <p:nvPr>
            <p:ph type="sldImg" idx="2"/>
          </p:nvPr>
        </p:nvSpPr>
        <p:spPr bwMode="auto">
          <a:xfrm>
            <a:off x="1155700" y="701675"/>
            <a:ext cx="462280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2</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7638230" y="6475413"/>
            <a:ext cx="905696" cy="184666"/>
          </a:xfrm>
          <a:ln/>
        </p:spPr>
        <p:txBody>
          <a:bodyPr/>
          <a:lstStyle>
            <a:lvl1pPr>
              <a:defRPr/>
            </a:lvl1pPr>
          </a:lstStyle>
          <a:p>
            <a:pPr>
              <a:defRPr/>
            </a:pPr>
            <a:r>
              <a:rPr lang="en-US" dirty="0" smtClean="0"/>
              <a:t>IEEE 802 EC</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xfrm>
            <a:off x="7638230" y="6475413"/>
            <a:ext cx="905696" cy="184666"/>
          </a:xfrm>
          <a:ln/>
        </p:spPr>
        <p:txBody>
          <a:bodyPr/>
          <a:lstStyle>
            <a:lvl1pPr>
              <a:defRPr/>
            </a:lvl1pPr>
          </a:lstStyle>
          <a:p>
            <a:pPr>
              <a:defRPr/>
            </a:pPr>
            <a:r>
              <a:rPr lang="en-US" dirty="0" smtClean="0"/>
              <a:t>IEEE 802 EC</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7638230" y="6475413"/>
            <a:ext cx="90569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IEEE 802 EC</a:t>
            </a:r>
            <a:endParaRPr lang="en-US" dirty="0"/>
          </a:p>
        </p:txBody>
      </p:sp>
      <p:sp>
        <p:nvSpPr>
          <p:cNvPr id="1030" name="Rectangle 6"/>
          <p:cNvSpPr>
            <a:spLocks noGrp="1" noChangeArrowheads="1"/>
          </p:cNvSpPr>
          <p:nvPr>
            <p:ph type="sldNum" sz="quarter" idx="4"/>
          </p:nvPr>
        </p:nvSpPr>
        <p:spPr bwMode="auto">
          <a:xfrm>
            <a:off x="43247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320157" y="363380"/>
            <a:ext cx="31253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a:t>
            </a:r>
            <a:r>
              <a:rPr lang="en-US" sz="1600" b="1" dirty="0" smtClean="0">
                <a:latin typeface="Arial" pitchFamily="34" charset="0"/>
              </a:rPr>
              <a:t>ec-14-0052-INTL Rev1</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130484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smtClean="0">
                <a:latin typeface="Arial" pitchFamily="34" charset="0"/>
              </a:rPr>
              <a:t>Submission to SC6</a:t>
            </a:r>
            <a:endParaRPr lang="en-US" dirty="0">
              <a:latin typeface="Arial" pitchFamily="34" charset="0"/>
            </a:endParaRP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3"/>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4294967295"/>
          </p:nvPr>
        </p:nvSpPr>
        <p:spPr>
          <a:xfrm>
            <a:off x="4375268" y="6475414"/>
            <a:ext cx="468077" cy="184666"/>
          </a:xfrm>
          <a:prstGeom prst="rect">
            <a:avLst/>
          </a:prstGeom>
        </p:spPr>
        <p:txBody>
          <a:bodyPr/>
          <a:lstStyle/>
          <a:p>
            <a:r>
              <a:rPr lang="en-GB" dirty="0"/>
              <a:t>Slide </a:t>
            </a:r>
            <a:fld id="{93823DB3-BAA4-4F4A-B4B3-ED9ABE70E976}" type="slidenum">
              <a:rPr lang="en-GB"/>
              <a:pPr/>
              <a:t>1</a:t>
            </a:fld>
            <a:endParaRPr lang="en-GB" dirty="0"/>
          </a:p>
        </p:txBody>
      </p:sp>
      <p:sp>
        <p:nvSpPr>
          <p:cNvPr id="9" name="Rectangle 5"/>
          <p:cNvSpPr>
            <a:spLocks noGrp="1" noChangeArrowheads="1"/>
          </p:cNvSpPr>
          <p:nvPr>
            <p:ph type="ftr" sz="quarter" idx="10"/>
          </p:nvPr>
        </p:nvSpPr>
        <p:spPr>
          <a:xfrm>
            <a:off x="7638230" y="6475413"/>
            <a:ext cx="905696" cy="184666"/>
          </a:xfrm>
          <a:ln/>
        </p:spPr>
        <p:txBody>
          <a:bodyPr/>
          <a:lstStyle>
            <a:lvl1pPr>
              <a:defRPr/>
            </a:lvl1pPr>
          </a:lstStyle>
          <a:p>
            <a:pPr>
              <a:defRPr/>
            </a:pPr>
            <a:r>
              <a:rPr lang="en-US" dirty="0" smtClean="0"/>
              <a:t>IEEE 802 EC</a:t>
            </a:r>
            <a:endParaRPr lang="en-US" dirty="0"/>
          </a:p>
        </p:txBody>
      </p:sp>
      <p:sp>
        <p:nvSpPr>
          <p:cNvPr id="5" name="Rectangle 4"/>
          <p:cNvSpPr/>
          <p:nvPr/>
        </p:nvSpPr>
        <p:spPr>
          <a:xfrm>
            <a:off x="609600" y="1676400"/>
            <a:ext cx="7721600" cy="4216539"/>
          </a:xfrm>
          <a:prstGeom prst="rect">
            <a:avLst/>
          </a:prstGeom>
        </p:spPr>
        <p:txBody>
          <a:bodyPr wrap="square">
            <a:spAutoFit/>
          </a:bodyPr>
          <a:lstStyle/>
          <a:p>
            <a:r>
              <a:rPr lang="en-US" sz="1600" b="1" dirty="0" smtClean="0">
                <a:latin typeface="+mj-lt"/>
              </a:rPr>
              <a:t>Document </a:t>
            </a:r>
            <a:r>
              <a:rPr lang="en-US" sz="1600" b="1" dirty="0">
                <a:latin typeface="+mj-lt"/>
              </a:rPr>
              <a:t>Number: </a:t>
            </a:r>
            <a:r>
              <a:rPr lang="en-US" sz="1600" dirty="0" smtClean="0">
                <a:latin typeface="+mj-lt"/>
              </a:rPr>
              <a:t>6N15954 </a:t>
            </a:r>
            <a:r>
              <a:rPr lang="en-US" sz="1600" dirty="0">
                <a:latin typeface="+mj-lt"/>
              </a:rPr>
              <a:t>	</a:t>
            </a:r>
          </a:p>
          <a:p>
            <a:r>
              <a:rPr lang="en-US" sz="1600" b="1" dirty="0">
                <a:latin typeface="+mj-lt"/>
              </a:rPr>
              <a:t>Date: </a:t>
            </a:r>
            <a:r>
              <a:rPr lang="en-US" sz="1600" dirty="0" smtClean="0">
                <a:latin typeface="+mj-lt"/>
              </a:rPr>
              <a:t>2014-07-18 </a:t>
            </a:r>
            <a:r>
              <a:rPr lang="en-US" sz="1600" dirty="0">
                <a:latin typeface="+mj-lt"/>
              </a:rPr>
              <a:t>	</a:t>
            </a:r>
          </a:p>
          <a:p>
            <a:r>
              <a:rPr lang="en-US" sz="1600" b="1" dirty="0">
                <a:latin typeface="+mj-lt"/>
              </a:rPr>
              <a:t>Replaces: </a:t>
            </a:r>
            <a:r>
              <a:rPr lang="en-US" sz="1600" dirty="0">
                <a:latin typeface="+mj-lt"/>
              </a:rPr>
              <a:t>	</a:t>
            </a:r>
          </a:p>
          <a:p>
            <a:r>
              <a:rPr lang="fr-FR" sz="1600" b="1" dirty="0">
                <a:latin typeface="+mj-lt"/>
              </a:rPr>
              <a:t>Document Type: </a:t>
            </a:r>
            <a:r>
              <a:rPr lang="fr-FR" sz="1600" dirty="0" smtClean="0">
                <a:latin typeface="+mj-lt"/>
              </a:rPr>
              <a:t>Liaison </a:t>
            </a:r>
            <a:r>
              <a:rPr lang="fr-FR" sz="1600" dirty="0" err="1" smtClean="0">
                <a:latin typeface="+mj-lt"/>
              </a:rPr>
              <a:t>Organization</a:t>
            </a:r>
            <a:r>
              <a:rPr lang="fr-FR" sz="1600" dirty="0">
                <a:latin typeface="+mj-lt"/>
              </a:rPr>
              <a:t> </a:t>
            </a:r>
            <a:r>
              <a:rPr lang="fr-FR" sz="1600" dirty="0" smtClean="0">
                <a:latin typeface="+mj-lt"/>
              </a:rPr>
              <a:t>Contribution </a:t>
            </a:r>
            <a:r>
              <a:rPr lang="fr-FR" sz="1600" dirty="0">
                <a:latin typeface="+mj-lt"/>
              </a:rPr>
              <a:t>	</a:t>
            </a:r>
          </a:p>
          <a:p>
            <a:r>
              <a:rPr lang="en-US" sz="1600" b="1" dirty="0">
                <a:latin typeface="+mj-lt"/>
              </a:rPr>
              <a:t>Document Title: </a:t>
            </a:r>
            <a:r>
              <a:rPr lang="en-US" sz="1600" dirty="0" smtClean="0">
                <a:latin typeface="+mj-lt"/>
              </a:rPr>
              <a:t>IEEE </a:t>
            </a:r>
            <a:r>
              <a:rPr lang="en-US" sz="1600" dirty="0">
                <a:latin typeface="+mj-lt"/>
              </a:rPr>
              <a:t>802 Response to FDIS </a:t>
            </a:r>
            <a:r>
              <a:rPr lang="en-US" sz="1600" dirty="0" smtClean="0">
                <a:latin typeface="+mj-lt"/>
              </a:rPr>
              <a:t>60 days ballot Comments </a:t>
            </a:r>
            <a:r>
              <a:rPr lang="en-US" sz="1600" dirty="0">
                <a:latin typeface="+mj-lt"/>
              </a:rPr>
              <a:t>on IEEE </a:t>
            </a:r>
            <a:r>
              <a:rPr lang="en-US" sz="1600" dirty="0" smtClean="0">
                <a:latin typeface="+mj-lt"/>
              </a:rPr>
              <a:t>Std.  802.22-2011 </a:t>
            </a:r>
            <a:r>
              <a:rPr lang="en-US" sz="1600" dirty="0">
                <a:latin typeface="+mj-lt"/>
              </a:rPr>
              <a:t>	</a:t>
            </a:r>
          </a:p>
          <a:p>
            <a:r>
              <a:rPr lang="en-US" sz="1600" b="1" dirty="0">
                <a:latin typeface="+mj-lt"/>
              </a:rPr>
              <a:t>Document </a:t>
            </a:r>
            <a:r>
              <a:rPr lang="en-US" sz="1600" b="1" dirty="0" smtClean="0">
                <a:latin typeface="+mj-lt"/>
              </a:rPr>
              <a:t>Source: </a:t>
            </a:r>
            <a:r>
              <a:rPr lang="en-US" sz="1600" dirty="0" smtClean="0">
                <a:latin typeface="+mj-lt"/>
              </a:rPr>
              <a:t>IEEE </a:t>
            </a:r>
            <a:r>
              <a:rPr lang="en-US" sz="1600" dirty="0">
                <a:latin typeface="+mj-lt"/>
              </a:rPr>
              <a:t>802 	</a:t>
            </a:r>
          </a:p>
          <a:p>
            <a:r>
              <a:rPr lang="en-US" sz="1600" b="1" dirty="0">
                <a:latin typeface="+mj-lt"/>
              </a:rPr>
              <a:t>Project Number: </a:t>
            </a:r>
            <a:r>
              <a:rPr lang="en-US" sz="1600" dirty="0">
                <a:latin typeface="+mj-lt"/>
              </a:rPr>
              <a:t>	</a:t>
            </a:r>
          </a:p>
          <a:p>
            <a:r>
              <a:rPr lang="en-US" sz="1600" b="1" dirty="0">
                <a:latin typeface="+mj-lt"/>
              </a:rPr>
              <a:t>Document Status: </a:t>
            </a:r>
            <a:r>
              <a:rPr lang="en-US" sz="1600" dirty="0">
                <a:latin typeface="+mj-lt"/>
              </a:rPr>
              <a:t>	For Consideration at the SC 6/WG 1 </a:t>
            </a:r>
            <a:r>
              <a:rPr lang="en-US" sz="1600" dirty="0" smtClean="0">
                <a:latin typeface="+mj-lt"/>
              </a:rPr>
              <a:t>meeting </a:t>
            </a:r>
            <a:r>
              <a:rPr lang="en-US" sz="1600" dirty="0">
                <a:latin typeface="+mj-lt"/>
              </a:rPr>
              <a:t>	</a:t>
            </a:r>
          </a:p>
          <a:p>
            <a:r>
              <a:rPr lang="en-US" sz="1600" b="1" dirty="0">
                <a:latin typeface="+mj-lt"/>
              </a:rPr>
              <a:t>Action ID: </a:t>
            </a:r>
            <a:r>
              <a:rPr lang="en-US" sz="1600" dirty="0">
                <a:latin typeface="+mj-lt"/>
              </a:rPr>
              <a:t>	FYI 	</a:t>
            </a:r>
          </a:p>
          <a:p>
            <a:r>
              <a:rPr lang="en-US" sz="1600" b="1" dirty="0">
                <a:latin typeface="+mj-lt"/>
              </a:rPr>
              <a:t>Due Date: </a:t>
            </a:r>
            <a:r>
              <a:rPr lang="en-US" sz="1600" dirty="0">
                <a:latin typeface="+mj-lt"/>
              </a:rPr>
              <a:t>	</a:t>
            </a:r>
          </a:p>
          <a:p>
            <a:r>
              <a:rPr lang="en-US" sz="1600" b="1" dirty="0">
                <a:latin typeface="+mj-lt"/>
              </a:rPr>
              <a:t>No. of Pages: </a:t>
            </a:r>
            <a:r>
              <a:rPr lang="en-US" sz="1600" dirty="0">
                <a:latin typeface="+mj-lt"/>
              </a:rPr>
              <a:t>	</a:t>
            </a:r>
            <a:r>
              <a:rPr lang="en-US" sz="1600" dirty="0" smtClean="0">
                <a:latin typeface="+mj-lt"/>
              </a:rPr>
              <a:t>5</a:t>
            </a:r>
            <a:r>
              <a:rPr lang="en-US" sz="1600" dirty="0">
                <a:latin typeface="+mj-lt"/>
              </a:rPr>
              <a:t>	</a:t>
            </a:r>
          </a:p>
          <a:p>
            <a:endParaRPr lang="en-US" sz="1400" dirty="0" smtClean="0">
              <a:latin typeface="+mj-lt"/>
            </a:endParaRPr>
          </a:p>
          <a:p>
            <a:endParaRPr lang="en-US" sz="1400" dirty="0" smtClean="0">
              <a:latin typeface="+mj-lt"/>
            </a:endParaRPr>
          </a:p>
          <a:p>
            <a:endParaRPr lang="en-US" dirty="0" smtClean="0">
              <a:latin typeface="+mj-lt"/>
            </a:endParaRPr>
          </a:p>
          <a:p>
            <a:r>
              <a:rPr lang="en-US" dirty="0" smtClean="0">
                <a:latin typeface="+mj-lt"/>
              </a:rPr>
              <a:t>ISO/IEC </a:t>
            </a:r>
            <a:r>
              <a:rPr lang="en-US" dirty="0">
                <a:latin typeface="+mj-lt"/>
              </a:rPr>
              <a:t>JTC1/SC6 Secretariat Ms. </a:t>
            </a:r>
            <a:r>
              <a:rPr lang="en-US" dirty="0" err="1">
                <a:latin typeface="+mj-lt"/>
              </a:rPr>
              <a:t>Jooran</a:t>
            </a:r>
            <a:r>
              <a:rPr lang="en-US" dirty="0">
                <a:latin typeface="+mj-lt"/>
              </a:rPr>
              <a:t> Lee, KSA (on behalf of KATS) </a:t>
            </a:r>
          </a:p>
          <a:p>
            <a:r>
              <a:rPr lang="en-US" dirty="0">
                <a:latin typeface="+mj-lt"/>
              </a:rPr>
              <a:t>Korea Technology Center #701-7 </a:t>
            </a:r>
            <a:r>
              <a:rPr lang="en-US" dirty="0" err="1">
                <a:latin typeface="+mj-lt"/>
              </a:rPr>
              <a:t>Yeoksam</a:t>
            </a:r>
            <a:r>
              <a:rPr lang="en-US" dirty="0">
                <a:latin typeface="+mj-lt"/>
              </a:rPr>
              <a:t>-dong, Gangnam-</a:t>
            </a:r>
            <a:r>
              <a:rPr lang="en-US" dirty="0" err="1">
                <a:latin typeface="+mj-lt"/>
              </a:rPr>
              <a:t>gu</a:t>
            </a:r>
            <a:r>
              <a:rPr lang="en-US" dirty="0">
                <a:latin typeface="+mj-lt"/>
              </a:rPr>
              <a:t>, Seoul, 135-513, Republic of Korea ; </a:t>
            </a:r>
          </a:p>
          <a:p>
            <a:r>
              <a:rPr lang="en-US" dirty="0">
                <a:latin typeface="+mj-lt"/>
              </a:rPr>
              <a:t>Telephone: +82 2 6009 4808 ; Facsimile: +82 2 6009 4819 ; Email : </a:t>
            </a:r>
            <a:r>
              <a:rPr lang="en-US" u="sng" dirty="0">
                <a:latin typeface="+mj-lt"/>
              </a:rPr>
              <a:t>jooran@kisi.or.kr</a:t>
            </a:r>
            <a:r>
              <a:rPr lang="en-US" dirty="0">
                <a:latin typeface="+mj-lt"/>
              </a:rPr>
              <a:t>	</a:t>
            </a:r>
          </a:p>
        </p:txBody>
      </p:sp>
      <p:sp>
        <p:nvSpPr>
          <p:cNvPr id="6" name="Rectangle 5"/>
          <p:cNvSpPr/>
          <p:nvPr/>
        </p:nvSpPr>
        <p:spPr>
          <a:xfrm>
            <a:off x="639416" y="762000"/>
            <a:ext cx="7818783" cy="707886"/>
          </a:xfrm>
          <a:prstGeom prst="rect">
            <a:avLst/>
          </a:prstGeom>
          <a:ln w="25400" cmpd="thickThin">
            <a:solidFill>
              <a:schemeClr val="tx1"/>
            </a:solidFill>
          </a:ln>
        </p:spPr>
        <p:txBody>
          <a:bodyPr wrap="square">
            <a:spAutoFit/>
          </a:bodyPr>
          <a:lstStyle/>
          <a:p>
            <a:pPr algn="ctr"/>
            <a:r>
              <a:rPr lang="en-US" sz="2000" b="1" dirty="0">
                <a:latin typeface="+mj-lt"/>
              </a:rPr>
              <a:t>Telecommunications and Information Exchange Between Systems ISO/IEC JTC 1/SC 6 </a:t>
            </a:r>
          </a:p>
        </p:txBody>
      </p:sp>
    </p:spTree>
    <p:extLst>
      <p:ext uri="{BB962C8B-B14F-4D97-AF65-F5344CB8AC3E}">
        <p14:creationId xmlns:p14="http://schemas.microsoft.com/office/powerpoint/2010/main" val="6229564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4294967295"/>
          </p:nvPr>
        </p:nvSpPr>
        <p:spPr>
          <a:xfrm>
            <a:off x="4375268" y="6475414"/>
            <a:ext cx="468077" cy="184666"/>
          </a:xfrm>
          <a:prstGeom prst="rect">
            <a:avLst/>
          </a:prstGeom>
        </p:spPr>
        <p:txBody>
          <a:bodyPr/>
          <a:lstStyle/>
          <a:p>
            <a:r>
              <a:rPr lang="en-GB" dirty="0"/>
              <a:t>Slide </a:t>
            </a:r>
            <a:fld id="{93823DB3-BAA4-4F4A-B4B3-ED9ABE70E976}" type="slidenum">
              <a:rPr lang="en-GB"/>
              <a:pPr/>
              <a:t>2</a:t>
            </a:fld>
            <a:endParaRPr lang="en-GB" dirty="0"/>
          </a:p>
        </p:txBody>
      </p:sp>
      <p:sp>
        <p:nvSpPr>
          <p:cNvPr id="3074" name="Rectangle 2"/>
          <p:cNvSpPr>
            <a:spLocks noGrp="1" noChangeArrowheads="1"/>
          </p:cNvSpPr>
          <p:nvPr>
            <p:ph type="body" idx="1"/>
          </p:nvPr>
        </p:nvSpPr>
        <p:spPr>
          <a:xfrm>
            <a:off x="685800" y="18288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7838993"/>
              </p:ext>
            </p:extLst>
          </p:nvPr>
        </p:nvGraphicFramePr>
        <p:xfrm>
          <a:off x="457200" y="3379788"/>
          <a:ext cx="8507413" cy="1122362"/>
        </p:xfrm>
        <a:graphic>
          <a:graphicData uri="http://schemas.openxmlformats.org/presentationml/2006/ole">
            <mc:AlternateContent xmlns:mc="http://schemas.openxmlformats.org/markup-compatibility/2006">
              <mc:Choice xmlns:v="urn:schemas-microsoft-com:vml" Requires="v">
                <p:oleObj spid="_x0000_s185356" name="Document" r:id="rId4" imgW="8504500" imgH="1129250" progId="Word.Document.8">
                  <p:embed/>
                </p:oleObj>
              </mc:Choice>
              <mc:Fallback>
                <p:oleObj name="Document" r:id="rId4" imgW="8504500" imgH="1129250" progId="Word.Document.8">
                  <p:embed/>
                  <p:pic>
                    <p:nvPicPr>
                      <p:cNvPr id="0" name=""/>
                      <p:cNvPicPr>
                        <a:picLocks noChangeAspect="1" noChangeArrowheads="1"/>
                      </p:cNvPicPr>
                      <p:nvPr/>
                    </p:nvPicPr>
                    <p:blipFill>
                      <a:blip r:embed="rId5"/>
                      <a:srcRect/>
                      <a:stretch>
                        <a:fillRect/>
                      </a:stretch>
                    </p:blipFill>
                    <p:spPr bwMode="auto">
                      <a:xfrm>
                        <a:off x="457200" y="3379788"/>
                        <a:ext cx="8507413" cy="11223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981200" cy="574675"/>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400" dirty="0">
                <a:solidFill>
                  <a:srgbClr val="000000"/>
                </a:solidFill>
                <a:latin typeface="+mn-lt"/>
                <a:ea typeface="Segoe UI" panose="020B0502040204020203" pitchFamily="34" charset="0"/>
                <a:cs typeface="Segoe UI" panose="020B0502040204020203" pitchFamily="34" charset="0"/>
              </a:rPr>
              <a:t>Authors:</a:t>
            </a:r>
          </a:p>
        </p:txBody>
      </p:sp>
      <p:sp>
        <p:nvSpPr>
          <p:cNvPr id="2" name="Rectangle 1"/>
          <p:cNvSpPr/>
          <p:nvPr/>
        </p:nvSpPr>
        <p:spPr>
          <a:xfrm>
            <a:off x="523461" y="4800600"/>
            <a:ext cx="8315739" cy="923330"/>
          </a:xfrm>
          <a:prstGeom prst="rect">
            <a:avLst/>
          </a:prstGeom>
        </p:spPr>
        <p:txBody>
          <a:bodyPr wrap="square">
            <a:spAutoFit/>
          </a:bodyPr>
          <a:lstStyle/>
          <a:p>
            <a:endParaRPr lang="en-US" sz="1800" dirty="0">
              <a:latin typeface="+mn-lt"/>
            </a:endParaRPr>
          </a:p>
          <a:p>
            <a:r>
              <a:rPr lang="en-US" sz="1800" b="1" dirty="0">
                <a:latin typeface="+mn-lt"/>
              </a:rPr>
              <a:t>Abstract: This document provides responses to </a:t>
            </a:r>
            <a:r>
              <a:rPr lang="en-US" sz="1800" b="1" dirty="0" smtClean="0">
                <a:latin typeface="+mn-lt"/>
              </a:rPr>
              <a:t>FDIS 60 days ballot comments </a:t>
            </a:r>
            <a:r>
              <a:rPr lang="en-US" sz="1800" b="1" dirty="0">
                <a:latin typeface="+mn-lt"/>
              </a:rPr>
              <a:t>on </a:t>
            </a:r>
            <a:r>
              <a:rPr lang="en-US" sz="1800" b="1" dirty="0" smtClean="0">
                <a:latin typeface="+mn-lt"/>
              </a:rPr>
              <a:t>IEEE Std. 802.22-2011 </a:t>
            </a:r>
            <a:endParaRPr lang="en-US" sz="1800" dirty="0">
              <a:latin typeface="+mn-lt"/>
            </a:endParaRPr>
          </a:p>
        </p:txBody>
      </p:sp>
      <p:sp>
        <p:nvSpPr>
          <p:cNvPr id="11" name="Title 1"/>
          <p:cNvSpPr>
            <a:spLocks noGrp="1"/>
          </p:cNvSpPr>
          <p:nvPr>
            <p:ph type="title"/>
          </p:nvPr>
        </p:nvSpPr>
        <p:spPr>
          <a:xfrm>
            <a:off x="304800" y="685800"/>
            <a:ext cx="8534400" cy="838200"/>
          </a:xfrm>
        </p:spPr>
        <p:txBody>
          <a:bodyPr/>
          <a:lstStyle/>
          <a:p>
            <a:pPr algn="ctr"/>
            <a:r>
              <a:rPr lang="en-US" dirty="0" smtClean="0"/>
              <a:t>IEEE 802 Response </a:t>
            </a:r>
            <a:r>
              <a:rPr lang="en-US" dirty="0"/>
              <a:t>to </a:t>
            </a:r>
            <a:r>
              <a:rPr lang="en-US" dirty="0" smtClean="0"/>
              <a:t>FDIS 60 days ballot Comments on the </a:t>
            </a:r>
            <a:r>
              <a:rPr lang="en-US" dirty="0"/>
              <a:t>IEEE </a:t>
            </a:r>
            <a:r>
              <a:rPr lang="en-US" dirty="0" smtClean="0"/>
              <a:t>Std. 802.22-2011</a:t>
            </a:r>
            <a:endParaRPr lang="en-AU" dirty="0"/>
          </a:p>
        </p:txBody>
      </p:sp>
      <p:sp>
        <p:nvSpPr>
          <p:cNvPr id="9" name="Rectangle 5"/>
          <p:cNvSpPr>
            <a:spLocks noGrp="1" noChangeArrowheads="1"/>
          </p:cNvSpPr>
          <p:nvPr>
            <p:ph type="ftr" sz="quarter" idx="10"/>
          </p:nvPr>
        </p:nvSpPr>
        <p:spPr>
          <a:xfrm>
            <a:off x="7638230" y="6475413"/>
            <a:ext cx="905696" cy="184666"/>
          </a:xfrm>
          <a:ln/>
        </p:spPr>
        <p:txBody>
          <a:bodyPr/>
          <a:lstStyle>
            <a:lvl1pPr>
              <a:defRPr/>
            </a:lvl1pPr>
          </a:lstStyle>
          <a:p>
            <a:pPr>
              <a:defRPr/>
            </a:pPr>
            <a:r>
              <a:rPr lang="en-US" dirty="0" smtClean="0"/>
              <a:t>IEEE 802 EC</a:t>
            </a:r>
            <a:endParaRPr lang="en-US" dirty="0"/>
          </a:p>
        </p:txBody>
      </p:sp>
    </p:spTree>
    <p:extLst>
      <p:ext uri="{BB962C8B-B14F-4D97-AF65-F5344CB8AC3E}">
        <p14:creationId xmlns:p14="http://schemas.microsoft.com/office/powerpoint/2010/main" val="2229798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343400"/>
          </a:xfrm>
        </p:spPr>
        <p:txBody>
          <a:bodyPr/>
          <a:lstStyle/>
          <a:p>
            <a:r>
              <a:rPr lang="en-AU" dirty="0" smtClean="0"/>
              <a:t>Response (part 1/3) </a:t>
            </a:r>
          </a:p>
          <a:p>
            <a:pPr lvl="1"/>
            <a:r>
              <a:rPr lang="en-AU" i="1" dirty="0" smtClean="0"/>
              <a:t>IEEE 802 thanks the China NB for its comment during the 60 day ballot on IEEE 802.22 as part of its consideration according to the PSDO agreement</a:t>
            </a:r>
          </a:p>
          <a:p>
            <a:pPr lvl="1"/>
            <a:r>
              <a:rPr lang="en-AU" i="1" dirty="0" smtClean="0"/>
              <a:t>In the comment, the China NB objected to IEEE 802.22 using a security mechanism based on the use of ISO/IEC/IEEE 8802-1X because the China NB believes its comments in the previous FDIS ballot on ISO/IEC/IEEE </a:t>
            </a:r>
            <a:r>
              <a:rPr lang="en-AU" i="1" dirty="0"/>
              <a:t>8802-1X </a:t>
            </a:r>
            <a:r>
              <a:rPr lang="en-AU" i="1" dirty="0" smtClean="0"/>
              <a:t>have not been satisfactorily resolved</a:t>
            </a:r>
          </a:p>
          <a:p>
            <a:pPr lvl="1"/>
            <a:r>
              <a:rPr lang="en-AU" i="1" dirty="0" smtClean="0"/>
              <a:t>It is up to the China NB to determine whether their  comments on previous FDIS ballots have been satisfactorily resolved or not.</a:t>
            </a:r>
          </a:p>
          <a:p>
            <a:pPr lvl="1"/>
            <a:r>
              <a:rPr lang="en-AU" i="1" dirty="0" smtClean="0"/>
              <a:t>However, we note IEEE 802 has responded fully  to every comment received from all ISO/IEC SC6 and JTC1 NBs during all 60 day and FDIS ballots undertaken as part of the PSDO defined process</a:t>
            </a:r>
          </a:p>
        </p:txBody>
      </p:sp>
      <p:sp>
        <p:nvSpPr>
          <p:cNvPr id="5" name="Slide Number Placeholder 4"/>
          <p:cNvSpPr>
            <a:spLocks noGrp="1"/>
          </p:cNvSpPr>
          <p:nvPr>
            <p:ph type="sldNum" sz="quarter" idx="11"/>
          </p:nvPr>
        </p:nvSpPr>
        <p:spPr>
          <a:xfrm>
            <a:off x="4376063" y="6475413"/>
            <a:ext cx="468077" cy="184666"/>
          </a:xfrm>
        </p:spPr>
        <p:txBody>
          <a:bodyPr/>
          <a:lstStyle/>
          <a:p>
            <a:pPr>
              <a:defRPr/>
            </a:pPr>
            <a:r>
              <a:rPr lang="en-US" smtClean="0"/>
              <a:t>Slide </a:t>
            </a:r>
            <a:fld id="{EF4002E7-DB4D-4CC3-8382-1939D19420D8}" type="slidenum">
              <a:rPr lang="en-US" smtClean="0"/>
              <a:pPr>
                <a:defRPr/>
              </a:pPr>
              <a:t>3</a:t>
            </a:fld>
            <a:endParaRPr lang="en-US"/>
          </a:p>
        </p:txBody>
      </p:sp>
      <p:sp>
        <p:nvSpPr>
          <p:cNvPr id="6" name="Rectangle 5"/>
          <p:cNvSpPr>
            <a:spLocks noGrp="1" noChangeArrowheads="1"/>
          </p:cNvSpPr>
          <p:nvPr>
            <p:ph type="ftr" sz="quarter" idx="10"/>
          </p:nvPr>
        </p:nvSpPr>
        <p:spPr>
          <a:xfrm>
            <a:off x="7638230" y="6475413"/>
            <a:ext cx="905696" cy="184666"/>
          </a:xfrm>
          <a:ln/>
        </p:spPr>
        <p:txBody>
          <a:bodyPr/>
          <a:lstStyle>
            <a:lvl1pPr>
              <a:defRPr/>
            </a:lvl1pPr>
          </a:lstStyle>
          <a:p>
            <a:pPr>
              <a:defRPr/>
            </a:pPr>
            <a:r>
              <a:rPr lang="en-US" dirty="0" smtClean="0"/>
              <a:t>IEEE 802 EC</a:t>
            </a:r>
            <a:endParaRPr lang="en-US" dirty="0"/>
          </a:p>
        </p:txBody>
      </p:sp>
      <p:sp>
        <p:nvSpPr>
          <p:cNvPr id="7" name="Title 1"/>
          <p:cNvSpPr>
            <a:spLocks noGrp="1"/>
          </p:cNvSpPr>
          <p:nvPr>
            <p:ph type="title"/>
          </p:nvPr>
        </p:nvSpPr>
        <p:spPr>
          <a:xfrm>
            <a:off x="304800" y="685800"/>
            <a:ext cx="8534400" cy="838200"/>
          </a:xfrm>
        </p:spPr>
        <p:txBody>
          <a:bodyPr/>
          <a:lstStyle/>
          <a:p>
            <a:pPr algn="ctr"/>
            <a:r>
              <a:rPr lang="en-US" dirty="0" smtClean="0"/>
              <a:t>IEEE 802 Response </a:t>
            </a:r>
            <a:r>
              <a:rPr lang="en-US" dirty="0"/>
              <a:t>to </a:t>
            </a:r>
            <a:r>
              <a:rPr lang="en-US" dirty="0" smtClean="0"/>
              <a:t>FDIS 60 days ballot Comments on the </a:t>
            </a:r>
            <a:r>
              <a:rPr lang="en-US" dirty="0"/>
              <a:t>IEEE </a:t>
            </a:r>
            <a:r>
              <a:rPr lang="en-US" dirty="0" smtClean="0"/>
              <a:t>Std. 802.22-2011</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406041007"/>
              </p:ext>
            </p:extLst>
          </p:nvPr>
        </p:nvGraphicFramePr>
        <p:xfrm>
          <a:off x="7620000" y="1524000"/>
          <a:ext cx="914400" cy="771525"/>
        </p:xfrm>
        <a:graphic>
          <a:graphicData uri="http://schemas.openxmlformats.org/presentationml/2006/ole">
            <mc:AlternateContent xmlns:mc="http://schemas.openxmlformats.org/markup-compatibility/2006">
              <mc:Choice xmlns:v="urn:schemas-microsoft-com:vml" Requires="v">
                <p:oleObj spid="_x0000_s187399" name="Acrobat Document" showAsIcon="1" r:id="rId3" imgW="914400" imgH="771480" progId="AcroExch.Document.7">
                  <p:embed/>
                </p:oleObj>
              </mc:Choice>
              <mc:Fallback>
                <p:oleObj name="Acrobat Document" showAsIcon="1" r:id="rId3" imgW="914400" imgH="771480" progId="AcroExch.Document.7">
                  <p:embed/>
                  <p:pic>
                    <p:nvPicPr>
                      <p:cNvPr id="0" name="Object 1"/>
                      <p:cNvPicPr>
                        <a:picLocks noChangeAspect="1" noChangeArrowheads="1"/>
                      </p:cNvPicPr>
                      <p:nvPr/>
                    </p:nvPicPr>
                    <p:blipFill>
                      <a:blip r:embed="rId4"/>
                      <a:srcRect/>
                      <a:stretch>
                        <a:fillRect/>
                      </a:stretch>
                    </p:blipFill>
                    <p:spPr bwMode="auto">
                      <a:xfrm>
                        <a:off x="7620000" y="1524000"/>
                        <a:ext cx="914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79208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28800"/>
            <a:ext cx="7772400" cy="4114800"/>
          </a:xfrm>
        </p:spPr>
        <p:txBody>
          <a:bodyPr/>
          <a:lstStyle/>
          <a:p>
            <a:r>
              <a:rPr lang="en-AU" dirty="0" smtClean="0"/>
              <a:t>Response (part 2/3)</a:t>
            </a:r>
          </a:p>
          <a:p>
            <a:pPr lvl="1"/>
            <a:r>
              <a:rPr lang="en-AU" i="1" dirty="0" smtClean="0"/>
              <a:t>IEEE 802 does not know of any outstanding issues related to </a:t>
            </a:r>
            <a:r>
              <a:rPr lang="en-AU" i="1" dirty="0"/>
              <a:t>ISO/IEC/IEEE </a:t>
            </a:r>
            <a:r>
              <a:rPr lang="en-AU" i="1" dirty="0" smtClean="0"/>
              <a:t>8802-1X, and notes that this standard is  being successfully implemented globally today in billions of devices.</a:t>
            </a:r>
          </a:p>
          <a:p>
            <a:pPr lvl="1"/>
            <a:r>
              <a:rPr lang="en-AU" i="1" dirty="0" smtClean="0"/>
              <a:t>IEEE 802 encourages any users of the standard, including China NB security experts, to provide further details of any issues related to </a:t>
            </a:r>
            <a:r>
              <a:rPr lang="en-AU" i="1" dirty="0"/>
              <a:t>ISO/IEC/IEEE 8802-1X </a:t>
            </a:r>
            <a:endParaRPr lang="en-AU" i="1" dirty="0" smtClean="0"/>
          </a:p>
          <a:p>
            <a:pPr lvl="1"/>
            <a:r>
              <a:rPr lang="en-AU" i="1" dirty="0" smtClean="0"/>
              <a:t>This can be done by e-mail or at a face to face meeting of the IEEE 802.1 Working Group.</a:t>
            </a:r>
          </a:p>
          <a:p>
            <a:pPr lvl="1"/>
            <a:r>
              <a:rPr lang="en-AU" i="1" dirty="0" smtClean="0"/>
              <a:t>The </a:t>
            </a:r>
            <a:r>
              <a:rPr lang="en-AU" i="1" dirty="0"/>
              <a:t>IEEE 802.1 Working Group </a:t>
            </a:r>
            <a:r>
              <a:rPr lang="en-AU" i="1" dirty="0" smtClean="0"/>
              <a:t>meeting schedule is available from the IEEE 802.1 Working Group Chair (Glenn </a:t>
            </a:r>
            <a:r>
              <a:rPr lang="en-AU" i="1" dirty="0"/>
              <a:t>Parsons, </a:t>
            </a:r>
            <a:r>
              <a:rPr lang="en-AU" i="1" dirty="0" smtClean="0"/>
              <a:t>glenn.parsons@ericsson.com)</a:t>
            </a:r>
            <a:endParaRPr lang="en-AU" i="1" dirty="0"/>
          </a:p>
        </p:txBody>
      </p:sp>
      <p:sp>
        <p:nvSpPr>
          <p:cNvPr id="5" name="Slide Number Placeholder 4"/>
          <p:cNvSpPr>
            <a:spLocks noGrp="1"/>
          </p:cNvSpPr>
          <p:nvPr>
            <p:ph type="sldNum" sz="quarter" idx="11"/>
          </p:nvPr>
        </p:nvSpPr>
        <p:spPr>
          <a:xfrm>
            <a:off x="4376063" y="6475413"/>
            <a:ext cx="468077" cy="184666"/>
          </a:xfrm>
        </p:spPr>
        <p:txBody>
          <a:bodyPr/>
          <a:lstStyle/>
          <a:p>
            <a:pPr>
              <a:defRPr/>
            </a:pPr>
            <a:r>
              <a:rPr lang="en-US" smtClean="0"/>
              <a:t>Slide </a:t>
            </a:r>
            <a:fld id="{EF4002E7-DB4D-4CC3-8382-1939D19420D8}" type="slidenum">
              <a:rPr lang="en-US" smtClean="0"/>
              <a:pPr>
                <a:defRPr/>
              </a:pPr>
              <a:t>4</a:t>
            </a:fld>
            <a:endParaRPr lang="en-US"/>
          </a:p>
        </p:txBody>
      </p:sp>
      <p:sp>
        <p:nvSpPr>
          <p:cNvPr id="6" name="Rectangle 5"/>
          <p:cNvSpPr>
            <a:spLocks noGrp="1" noChangeArrowheads="1"/>
          </p:cNvSpPr>
          <p:nvPr>
            <p:ph type="ftr" sz="quarter" idx="10"/>
          </p:nvPr>
        </p:nvSpPr>
        <p:spPr>
          <a:xfrm>
            <a:off x="7638230" y="6475413"/>
            <a:ext cx="905696" cy="184666"/>
          </a:xfrm>
          <a:ln/>
        </p:spPr>
        <p:txBody>
          <a:bodyPr/>
          <a:lstStyle>
            <a:lvl1pPr>
              <a:defRPr/>
            </a:lvl1pPr>
          </a:lstStyle>
          <a:p>
            <a:pPr>
              <a:defRPr/>
            </a:pPr>
            <a:r>
              <a:rPr lang="en-US" dirty="0" smtClean="0"/>
              <a:t>IEEE 802 EC</a:t>
            </a:r>
            <a:endParaRPr lang="en-US" dirty="0"/>
          </a:p>
        </p:txBody>
      </p:sp>
      <p:sp>
        <p:nvSpPr>
          <p:cNvPr id="8" name="Title 1"/>
          <p:cNvSpPr>
            <a:spLocks noGrp="1"/>
          </p:cNvSpPr>
          <p:nvPr>
            <p:ph type="title"/>
          </p:nvPr>
        </p:nvSpPr>
        <p:spPr>
          <a:xfrm>
            <a:off x="304800" y="685800"/>
            <a:ext cx="8534400" cy="838200"/>
          </a:xfrm>
        </p:spPr>
        <p:txBody>
          <a:bodyPr/>
          <a:lstStyle/>
          <a:p>
            <a:pPr algn="ctr"/>
            <a:r>
              <a:rPr lang="en-US" dirty="0" smtClean="0"/>
              <a:t>IEEE 802 Response </a:t>
            </a:r>
            <a:r>
              <a:rPr lang="en-US" dirty="0"/>
              <a:t>to </a:t>
            </a:r>
            <a:r>
              <a:rPr lang="en-US" dirty="0" smtClean="0"/>
              <a:t>FDIS 60 days ballot Comments on the </a:t>
            </a:r>
            <a:r>
              <a:rPr lang="en-US" dirty="0"/>
              <a:t>IEEE </a:t>
            </a:r>
            <a:r>
              <a:rPr lang="en-US" dirty="0" smtClean="0"/>
              <a:t>Std. 802.22-2011</a:t>
            </a:r>
            <a:endParaRPr lang="en-AU" dirty="0"/>
          </a:p>
        </p:txBody>
      </p:sp>
    </p:spTree>
    <p:extLst>
      <p:ext uri="{BB962C8B-B14F-4D97-AF65-F5344CB8AC3E}">
        <p14:creationId xmlns:p14="http://schemas.microsoft.com/office/powerpoint/2010/main" val="1352728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772400" cy="4495800"/>
          </a:xfrm>
        </p:spPr>
        <p:txBody>
          <a:bodyPr/>
          <a:lstStyle/>
          <a:p>
            <a:r>
              <a:rPr lang="en-AU" dirty="0"/>
              <a:t>Response (part </a:t>
            </a:r>
            <a:r>
              <a:rPr lang="en-AU" dirty="0" smtClean="0"/>
              <a:t>3/3)</a:t>
            </a:r>
            <a:endParaRPr lang="en-AU" dirty="0"/>
          </a:p>
          <a:p>
            <a:pPr lvl="1"/>
            <a:r>
              <a:rPr lang="en-AU" i="1" dirty="0" smtClean="0"/>
              <a:t>In the comment, the </a:t>
            </a:r>
            <a:r>
              <a:rPr lang="en-AU" i="1" dirty="0"/>
              <a:t>China NB </a:t>
            </a:r>
            <a:r>
              <a:rPr lang="en-AU" i="1" dirty="0" smtClean="0"/>
              <a:t>also asserted that the quality </a:t>
            </a:r>
            <a:r>
              <a:rPr lang="en-AU" i="1" dirty="0"/>
              <a:t>and reputation of ISO/IEC </a:t>
            </a:r>
            <a:r>
              <a:rPr lang="en-AU" i="1" dirty="0" smtClean="0"/>
              <a:t>standards have been diminished by the use of PSDO defined approval processes</a:t>
            </a:r>
          </a:p>
          <a:p>
            <a:pPr lvl="1"/>
            <a:r>
              <a:rPr lang="en-AU" i="1" dirty="0" smtClean="0"/>
              <a:t>No evidence has been provided to justify this assertion, so it is difficult for IEEE 802 to respond in any meaningful way.</a:t>
            </a:r>
          </a:p>
          <a:p>
            <a:pPr lvl="1"/>
            <a:r>
              <a:rPr lang="en-AU" i="1" dirty="0" smtClean="0"/>
              <a:t>However, IEEE 802 notes the PSDO agreement between IEEE and ISO has given ISO/IEC JTC1 NBs, as important stakeholders of the widely </a:t>
            </a:r>
            <a:r>
              <a:rPr lang="en-AU" i="1" dirty="0"/>
              <a:t>implemented and used </a:t>
            </a:r>
            <a:r>
              <a:rPr lang="en-AU" i="1" dirty="0" smtClean="0"/>
              <a:t>ISO/IEC/IEEE 8802 series of standards, an effective mechanism for both review and approval.</a:t>
            </a:r>
          </a:p>
          <a:p>
            <a:pPr lvl="1"/>
            <a:r>
              <a:rPr lang="en-AU" i="1" dirty="0" smtClean="0"/>
              <a:t>IEEE 802 believes the PSDO process has been very effective and encourages all NBs to make greater use of the opportunity to participate in the development and approval of the ISO/IEC/IEEE 8802 series of standards</a:t>
            </a:r>
          </a:p>
        </p:txBody>
      </p:sp>
      <p:sp>
        <p:nvSpPr>
          <p:cNvPr id="5" name="Slide Number Placeholder 4"/>
          <p:cNvSpPr>
            <a:spLocks noGrp="1"/>
          </p:cNvSpPr>
          <p:nvPr>
            <p:ph type="sldNum" sz="quarter" idx="11"/>
          </p:nvPr>
        </p:nvSpPr>
        <p:spPr>
          <a:xfrm>
            <a:off x="4376063" y="6475413"/>
            <a:ext cx="468077" cy="184666"/>
          </a:xfrm>
        </p:spPr>
        <p:txBody>
          <a:bodyPr/>
          <a:lstStyle/>
          <a:p>
            <a:pPr>
              <a:defRPr/>
            </a:pPr>
            <a:r>
              <a:rPr lang="en-US" smtClean="0"/>
              <a:t>Slide </a:t>
            </a:r>
            <a:fld id="{EF4002E7-DB4D-4CC3-8382-1939D19420D8}" type="slidenum">
              <a:rPr lang="en-US" smtClean="0"/>
              <a:pPr>
                <a:defRPr/>
              </a:pPr>
              <a:t>5</a:t>
            </a:fld>
            <a:endParaRPr lang="en-US"/>
          </a:p>
        </p:txBody>
      </p:sp>
      <p:sp>
        <p:nvSpPr>
          <p:cNvPr id="6" name="Rectangle 5"/>
          <p:cNvSpPr>
            <a:spLocks noGrp="1" noChangeArrowheads="1"/>
          </p:cNvSpPr>
          <p:nvPr>
            <p:ph type="ftr" sz="quarter" idx="10"/>
          </p:nvPr>
        </p:nvSpPr>
        <p:spPr>
          <a:xfrm>
            <a:off x="7638230" y="6475413"/>
            <a:ext cx="905696" cy="184666"/>
          </a:xfrm>
          <a:ln/>
        </p:spPr>
        <p:txBody>
          <a:bodyPr/>
          <a:lstStyle>
            <a:lvl1pPr>
              <a:defRPr/>
            </a:lvl1pPr>
          </a:lstStyle>
          <a:p>
            <a:pPr>
              <a:defRPr/>
            </a:pPr>
            <a:r>
              <a:rPr lang="en-US" dirty="0" smtClean="0"/>
              <a:t>IEEE 802 EC</a:t>
            </a:r>
            <a:endParaRPr lang="en-US" dirty="0"/>
          </a:p>
        </p:txBody>
      </p:sp>
      <p:sp>
        <p:nvSpPr>
          <p:cNvPr id="8" name="Title 1"/>
          <p:cNvSpPr>
            <a:spLocks noGrp="1"/>
          </p:cNvSpPr>
          <p:nvPr>
            <p:ph type="title"/>
          </p:nvPr>
        </p:nvSpPr>
        <p:spPr>
          <a:xfrm>
            <a:off x="304800" y="685800"/>
            <a:ext cx="8534400" cy="838200"/>
          </a:xfrm>
        </p:spPr>
        <p:txBody>
          <a:bodyPr/>
          <a:lstStyle/>
          <a:p>
            <a:pPr algn="ctr"/>
            <a:r>
              <a:rPr lang="en-US" dirty="0" smtClean="0"/>
              <a:t>IEEE 802 Response </a:t>
            </a:r>
            <a:r>
              <a:rPr lang="en-US" dirty="0"/>
              <a:t>to </a:t>
            </a:r>
            <a:r>
              <a:rPr lang="en-US" dirty="0" smtClean="0"/>
              <a:t>FDIS 60 days ballot Comments on the </a:t>
            </a:r>
            <a:r>
              <a:rPr lang="en-US" dirty="0"/>
              <a:t>IEEE </a:t>
            </a:r>
            <a:r>
              <a:rPr lang="en-US" dirty="0" smtClean="0"/>
              <a:t>Std. 802.22-2011</a:t>
            </a:r>
            <a:endParaRPr lang="en-AU" dirty="0"/>
          </a:p>
        </p:txBody>
      </p:sp>
    </p:spTree>
    <p:extLst>
      <p:ext uri="{BB962C8B-B14F-4D97-AF65-F5344CB8AC3E}">
        <p14:creationId xmlns:p14="http://schemas.microsoft.com/office/powerpoint/2010/main" val="1194511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514</Words>
  <Application>Microsoft Office PowerPoint</Application>
  <PresentationFormat>On-screen Show (4:3)</PresentationFormat>
  <Paragraphs>59</Paragraphs>
  <Slides>5</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vt:i4>
      </vt:variant>
    </vt:vector>
  </HeadingPairs>
  <TitlesOfParts>
    <vt:vector size="8" baseType="lpstr">
      <vt:lpstr>802-11-Submission</vt:lpstr>
      <vt:lpstr>Document</vt:lpstr>
      <vt:lpstr>Acrobat Document</vt:lpstr>
      <vt:lpstr>PowerPoint Presentation</vt:lpstr>
      <vt:lpstr>IEEE 802 Response to FDIS 60 days ballot Comments on the IEEE Std. 802.22-2011</vt:lpstr>
      <vt:lpstr>IEEE 802 Response to FDIS 60 days ballot Comments on the IEEE Std. 802.22-2011</vt:lpstr>
      <vt:lpstr>IEEE 802 Response to FDIS 60 days ballot Comments on the IEEE Std. 802.22-2011</vt:lpstr>
      <vt:lpstr>IEEE 802 Response to FDIS 60 days ballot Comments on the IEEE Std. 802.22-2011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2014-07-18T05:54:21Z</dcterms:modified>
</cp:coreProperties>
</file>