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75" r:id="rId2"/>
    <p:sldId id="506" r:id="rId3"/>
    <p:sldId id="508" r:id="rId4"/>
    <p:sldId id="513" r:id="rId5"/>
    <p:sldId id="514" r:id="rId6"/>
    <p:sldId id="512" r:id="rId7"/>
    <p:sldId id="482" r:id="rId8"/>
    <p:sldId id="483" r:id="rId9"/>
    <p:sldId id="484" r:id="rId10"/>
    <p:sldId id="515" r:id="rId11"/>
    <p:sldId id="491" r:id="rId12"/>
    <p:sldId id="505" r:id="rId13"/>
    <p:sldId id="507" r:id="rId14"/>
    <p:sldId id="516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nopsys" initials="s" lastIdx="7" clrIdx="0"/>
  <p:cmAuthor id="1" name="José Luiz Ribeiro Filho" initials="JLRF" lastIdx="7" clrIdx="1"/>
  <p:cmAuthor id="2" name="Karen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7218" autoAdjust="0"/>
  </p:normalViewPr>
  <p:slideViewPr>
    <p:cSldViewPr snapToGrid="0" snapToObjects="1">
      <p:cViewPr>
        <p:scale>
          <a:sx n="94" d="100"/>
          <a:sy n="94" d="100"/>
        </p:scale>
        <p:origin x="-210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4" d="100"/>
        <a:sy n="174" d="100"/>
      </p:scale>
      <p:origin x="0" y="136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9663E-D87F-1640-B2D4-D120F070BBC1}" type="datetimeFigureOut">
              <a:rPr lang="en-US" smtClean="0"/>
              <a:t>11/8/14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46D3-5A0A-1143-A739-AEE440C24F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1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8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79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45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1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46D3-5A0A-1143-A739-AEE440C24F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63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93407-65FC-FE4D-88F4-AEF403839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8D185-C16F-1640-8DAC-102BF7935C96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7109-24EE-2347-96D6-102C90AEE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7901-D09E-C540-886C-A84B89EC06B5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4D66E-442A-4A48-B266-9493CAB2F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9A51E-2230-E643-98DA-6D8C23BE670E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35BB7-581E-8647-B3F0-DC585189AB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83E5-B64E-4C42-86F1-FC250D09C402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6F66B-E128-9D4F-AC2D-96A590684299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EB17E-ADF1-CA40-ACD9-D24AF83ACC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BF150-A3C3-104C-9179-59C0B0DE31A3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C6ACD-EA72-FB41-82BD-66EB6B61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DE583-60AA-884C-A5CE-BF1B865B6032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D3A5-9708-8F4C-8053-5C6766873F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42EE6-F228-A848-AAD6-425DE94CF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3956-5BF0-9741-A8A0-EC870CD029F6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/>
              <a:pPr>
                <a:defRPr/>
              </a:pPr>
              <a:t>11/8/14</a:t>
            </a:fld>
            <a:endParaRPr lang="en-US" dirty="0"/>
          </a:p>
        </p:txBody>
      </p:sp>
      <p:pic>
        <p:nvPicPr>
          <p:cNvPr id="1029" name="Picture 6" descr="ieee_blue_R0G102B161-lg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6226175"/>
            <a:ext cx="13938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97" r:id="rId2"/>
    <p:sldLayoutId id="2147483699" r:id="rId3"/>
    <p:sldLayoutId id="2147483700" r:id="rId4"/>
    <p:sldLayoutId id="2147483701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70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7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" y="3124894"/>
            <a:ext cx="9023350" cy="17522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IEEE Internet</a:t>
            </a:r>
            <a:r>
              <a:rPr lang="en-US" dirty="0"/>
              <a:t> </a:t>
            </a:r>
            <a:r>
              <a:rPr lang="en-US" dirty="0" smtClean="0"/>
              <a:t>Initiative</a:t>
            </a:r>
            <a:br>
              <a:rPr lang="en-US" dirty="0" smtClean="0"/>
            </a:br>
            <a:r>
              <a:rPr lang="en-US" sz="1600" dirty="0" smtClean="0"/>
              <a:t>Internet Governance, Cyber-security and Privacy</a:t>
            </a:r>
            <a:br>
              <a:rPr lang="en-US" sz="1600" dirty="0" smtClean="0"/>
            </a:br>
            <a:r>
              <a:rPr lang="en-US" sz="1600" dirty="0" smtClean="0"/>
              <a:t>IEEE 802 Workshop</a:t>
            </a:r>
            <a:br>
              <a:rPr lang="en-US" sz="1600" dirty="0" smtClean="0"/>
            </a:br>
            <a:r>
              <a:rPr lang="en-US" sz="1600" dirty="0" smtClean="0"/>
              <a:t>8 November 2014</a:t>
            </a:r>
            <a:endParaRPr lang="en-US" sz="1600" b="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A6DEB17E-ADF1-CA40-ACD9-D24AF83ACC4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50913" y="4559300"/>
            <a:ext cx="7909316" cy="609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 i="1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 i="1" dirty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sz="1600" i="1" dirty="0" smtClean="0"/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99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435100"/>
            <a:ext cx="8326438" cy="5016500"/>
          </a:xfrm>
        </p:spPr>
        <p:txBody>
          <a:bodyPr/>
          <a:lstStyle/>
          <a:p>
            <a:r>
              <a:rPr lang="en-US" sz="2000" dirty="0"/>
              <a:t>U</a:t>
            </a:r>
            <a:r>
              <a:rPr lang="en-US" sz="2000" dirty="0" smtClean="0"/>
              <a:t>nited collection of activities, projects and programs</a:t>
            </a:r>
          </a:p>
          <a:p>
            <a:r>
              <a:rPr lang="en-US" sz="2000" dirty="0" smtClean="0"/>
              <a:t>Leverage</a:t>
            </a:r>
          </a:p>
          <a:p>
            <a:pPr lvl="1"/>
            <a:r>
              <a:rPr lang="en-US" sz="1600" dirty="0" smtClean="0">
                <a:solidFill>
                  <a:srgbClr val="000000"/>
                </a:solidFill>
              </a:rPr>
              <a:t>IEEE’s Future </a:t>
            </a:r>
            <a:r>
              <a:rPr lang="en-US" sz="1600" dirty="0" smtClean="0"/>
              <a:t>Directions Initiatives</a:t>
            </a:r>
          </a:p>
          <a:p>
            <a:pPr lvl="1"/>
            <a:r>
              <a:rPr lang="en-US" sz="1600" dirty="0" smtClean="0"/>
              <a:t>Strength of IEEE’s diverse technical communities (IEEE Societies, Sections, Chapters) and volunteers</a:t>
            </a:r>
          </a:p>
          <a:p>
            <a:pPr lvl="1"/>
            <a:r>
              <a:rPr lang="en-US" sz="1600" dirty="0" smtClean="0"/>
              <a:t>Established relationships/partnerships</a:t>
            </a:r>
          </a:p>
          <a:p>
            <a:pPr lvl="1"/>
            <a:r>
              <a:rPr lang="en-US" sz="1600" dirty="0" smtClean="0"/>
              <a:t>IEEE’s activities (in expanding its global footprint) in countries and regions</a:t>
            </a:r>
          </a:p>
          <a:p>
            <a:pPr lvl="1"/>
            <a:r>
              <a:rPr lang="en-US" sz="1600" dirty="0" smtClean="0"/>
              <a:t>IEEE Regional Offices</a:t>
            </a:r>
          </a:p>
          <a:p>
            <a:pPr lvl="1"/>
            <a:r>
              <a:rPr lang="en-US" sz="1600" dirty="0" smtClean="0"/>
              <a:t>IEEE Professional Staff/IEEE Operational Units</a:t>
            </a:r>
          </a:p>
          <a:p>
            <a:r>
              <a:rPr lang="en-US" sz="2000" dirty="0" smtClean="0"/>
              <a:t>Develop </a:t>
            </a:r>
            <a:r>
              <a:rPr lang="en-US" sz="2000" dirty="0"/>
              <a:t>new programs under the umbrella of Internet governance, </a:t>
            </a:r>
            <a:r>
              <a:rPr lang="en-US" sz="2000" dirty="0" err="1"/>
              <a:t>Cybersecurity</a:t>
            </a:r>
            <a:r>
              <a:rPr lang="en-US" sz="2000" dirty="0"/>
              <a:t>, privacy </a:t>
            </a:r>
            <a:r>
              <a:rPr lang="en-US" sz="2000" dirty="0" smtClean="0"/>
              <a:t>and personal </a:t>
            </a:r>
            <a:r>
              <a:rPr lang="en-US" sz="2000" dirty="0"/>
              <a:t>identity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99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528549"/>
            <a:ext cx="8573524" cy="4506491"/>
          </a:xfrm>
        </p:spPr>
        <p:txBody>
          <a:bodyPr/>
          <a:lstStyle/>
          <a:p>
            <a:r>
              <a:rPr lang="en-US" sz="1800" dirty="0" err="1" smtClean="0"/>
              <a:t>BoD</a:t>
            </a:r>
            <a:r>
              <a:rPr lang="en-US" sz="1800" dirty="0" smtClean="0"/>
              <a:t> appointed Steering </a:t>
            </a:r>
            <a:r>
              <a:rPr lang="en-US" sz="1800" dirty="0"/>
              <a:t>committee will be established to provide strategic oversight of the </a:t>
            </a:r>
            <a:r>
              <a:rPr lang="en-US" sz="1800" dirty="0" smtClean="0"/>
              <a:t>Initiative</a:t>
            </a:r>
          </a:p>
          <a:p>
            <a:r>
              <a:rPr lang="en-GB" sz="1800" dirty="0" smtClean="0"/>
              <a:t>Four </a:t>
            </a:r>
            <a:r>
              <a:rPr lang="en-GB" sz="1800" dirty="0"/>
              <a:t>inter-related tracks </a:t>
            </a:r>
            <a:r>
              <a:rPr lang="en-GB" sz="1800" dirty="0" smtClean="0"/>
              <a:t>managed and coordinated </a:t>
            </a:r>
            <a:r>
              <a:rPr lang="en-GB" sz="1800" dirty="0"/>
              <a:t>by a </a:t>
            </a:r>
            <a:r>
              <a:rPr lang="en-GB" sz="1800" dirty="0" smtClean="0"/>
              <a:t>cross-functional and cross-organizational PMO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31904"/>
              </p:ext>
            </p:extLst>
          </p:nvPr>
        </p:nvGraphicFramePr>
        <p:xfrm>
          <a:off x="1310629" y="3028503"/>
          <a:ext cx="6225252" cy="3296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" name="Document" r:id="rId3" imgW="5626100" imgH="2730500" progId="Word.Document.12">
                  <p:embed/>
                </p:oleObj>
              </mc:Choice>
              <mc:Fallback>
                <p:oleObj name="Document" r:id="rId3" imgW="56261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10629" y="3028503"/>
                        <a:ext cx="6225252" cy="3296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422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513667"/>
            <a:ext cx="8326438" cy="4521373"/>
          </a:xfrm>
        </p:spPr>
        <p:txBody>
          <a:bodyPr/>
          <a:lstStyle/>
          <a:p>
            <a:pPr lvl="0"/>
            <a:r>
              <a:rPr lang="en-US" dirty="0" smtClean="0"/>
              <a:t>Internet Initiative Ad Hoc developing strategic </a:t>
            </a:r>
            <a:r>
              <a:rPr lang="en-US" dirty="0"/>
              <a:t>plan for the </a:t>
            </a:r>
            <a:r>
              <a:rPr lang="en-US" dirty="0" smtClean="0"/>
              <a:t>Initiative for presentation to the IEEE </a:t>
            </a:r>
            <a:r>
              <a:rPr lang="en-US" dirty="0" err="1" smtClean="0"/>
              <a:t>BoD</a:t>
            </a:r>
            <a:r>
              <a:rPr lang="en-US" dirty="0" smtClean="0"/>
              <a:t> at its November meeting</a:t>
            </a:r>
          </a:p>
          <a:p>
            <a:pPr lvl="1"/>
            <a:r>
              <a:rPr lang="en-US" sz="1800" dirty="0" smtClean="0"/>
              <a:t>Prepared proposed 2015 budget </a:t>
            </a:r>
          </a:p>
          <a:p>
            <a:pPr lvl="1"/>
            <a:r>
              <a:rPr lang="en-US" sz="1800" dirty="0" smtClean="0"/>
              <a:t>PMO in development: </a:t>
            </a:r>
            <a:r>
              <a:rPr lang="en-US" sz="1800" dirty="0"/>
              <a:t>d</a:t>
            </a:r>
            <a:r>
              <a:rPr lang="en-US" sz="1800" dirty="0" smtClean="0"/>
              <a:t>edicated </a:t>
            </a:r>
            <a:r>
              <a:rPr lang="en-US" sz="1800" dirty="0"/>
              <a:t>staff </a:t>
            </a:r>
            <a:r>
              <a:rPr lang="en-US" sz="1800" dirty="0" smtClean="0"/>
              <a:t>resources to support the Internet Initiative and its activities and structure</a:t>
            </a:r>
            <a:endParaRPr lang="en-US" sz="1800" dirty="0"/>
          </a:p>
          <a:p>
            <a:pPr lvl="0"/>
            <a:r>
              <a:rPr lang="en-US" dirty="0" smtClean="0"/>
              <a:t>Increase internal </a:t>
            </a:r>
            <a:r>
              <a:rPr lang="en-US" dirty="0"/>
              <a:t>communication to </a:t>
            </a:r>
            <a:r>
              <a:rPr lang="en-US" dirty="0" smtClean="0"/>
              <a:t>foster </a:t>
            </a:r>
            <a:r>
              <a:rPr lang="en-US" dirty="0"/>
              <a:t>awareness and </a:t>
            </a:r>
            <a:r>
              <a:rPr lang="en-US" dirty="0" smtClean="0"/>
              <a:t>understanding about the Initiative across </a:t>
            </a:r>
            <a:r>
              <a:rPr lang="en-US" dirty="0"/>
              <a:t>the </a:t>
            </a:r>
            <a:r>
              <a:rPr lang="en-US" dirty="0" smtClean="0"/>
              <a:t>organization</a:t>
            </a:r>
          </a:p>
          <a:p>
            <a:pPr lvl="0"/>
            <a:r>
              <a:rPr lang="en-US" dirty="0" smtClean="0"/>
              <a:t>Organize Technology Policy “round-table”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682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Policy 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560549"/>
            <a:ext cx="8326438" cy="4627019"/>
          </a:xfrm>
        </p:spPr>
        <p:txBody>
          <a:bodyPr/>
          <a:lstStyle/>
          <a:p>
            <a:r>
              <a:rPr lang="en-US" sz="2000" dirty="0" smtClean="0"/>
              <a:t>Interactive event focused on topical and timely IG, cyber-security and privacy issues at the intersection of technology, policy and innovation</a:t>
            </a:r>
          </a:p>
          <a:p>
            <a:r>
              <a:rPr lang="en-US" sz="2000" dirty="0" smtClean="0"/>
              <a:t>Brings together global technologists and policy experts to identify and define critical and evolving issues at the intersection of technology, policy and innovation to:</a:t>
            </a:r>
            <a:endParaRPr lang="en-US" sz="2000" dirty="0" smtClean="0">
              <a:solidFill>
                <a:srgbClr val="000000"/>
              </a:solidFill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Discuss the impact of technology on policy decisions; policy decisions impact on technology implementation; and the impact of policy decisions on technology research and innovation</a:t>
            </a:r>
          </a:p>
          <a:p>
            <a:pPr lvl="1"/>
            <a:r>
              <a:rPr lang="en-US" sz="1800" dirty="0"/>
              <a:t>I</a:t>
            </a:r>
            <a:r>
              <a:rPr lang="en-US" sz="1800" dirty="0" smtClean="0"/>
              <a:t>mpart knowledge on potential trade-offs of technical solutions in the consideration of policy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Identify the types of information and interaction needed by the policy experts to make informed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5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2EE6-F228-A848-AAD6-425DE94CFCF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3E3956-5BF0-9741-A8A0-EC870CD029F6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9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" y="1397000"/>
            <a:ext cx="8326438" cy="4959350"/>
          </a:xfrm>
        </p:spPr>
        <p:txBody>
          <a:bodyPr/>
          <a:lstStyle/>
          <a:p>
            <a:r>
              <a:rPr lang="en-US" sz="1800" dirty="0" smtClean="0"/>
              <a:t>Initiative approved by </a:t>
            </a:r>
            <a:r>
              <a:rPr lang="en-US" sz="1800" dirty="0" err="1" smtClean="0"/>
              <a:t>BoD</a:t>
            </a:r>
            <a:r>
              <a:rPr lang="en-US" sz="1800" dirty="0" smtClean="0"/>
              <a:t> January 2014</a:t>
            </a:r>
            <a:endParaRPr lang="en-US" sz="1800" dirty="0"/>
          </a:p>
          <a:p>
            <a:r>
              <a:rPr lang="en-US" sz="1800" dirty="0" err="1" smtClean="0"/>
              <a:t>BoD</a:t>
            </a:r>
            <a:r>
              <a:rPr lang="en-US" sz="1800" dirty="0" smtClean="0"/>
              <a:t> Committee </a:t>
            </a:r>
            <a:r>
              <a:rPr lang="en-US" sz="1800" dirty="0"/>
              <a:t>a</a:t>
            </a:r>
            <a:r>
              <a:rPr lang="en-US" sz="1800" dirty="0" smtClean="0"/>
              <a:t>ppointed </a:t>
            </a:r>
            <a:r>
              <a:rPr lang="en-US" sz="1800" dirty="0"/>
              <a:t>by President de </a:t>
            </a:r>
            <a:r>
              <a:rPr lang="en-US" sz="1800" dirty="0" err="1"/>
              <a:t>Marca</a:t>
            </a:r>
            <a:r>
              <a:rPr lang="en-US" sz="1800" dirty="0"/>
              <a:t> to: </a:t>
            </a:r>
          </a:p>
          <a:p>
            <a:pPr lvl="1"/>
            <a:r>
              <a:rPr lang="en-US" sz="1600" dirty="0"/>
              <a:t>Develop a </a:t>
            </a:r>
            <a:r>
              <a:rPr lang="en-US" sz="1600" dirty="0" smtClean="0"/>
              <a:t>high-level </a:t>
            </a:r>
            <a:r>
              <a:rPr lang="en-US" sz="1600" dirty="0"/>
              <a:t>plan for </a:t>
            </a:r>
            <a:r>
              <a:rPr lang="en-US" sz="1600" dirty="0" smtClean="0"/>
              <a:t>IEEE involvement in global </a:t>
            </a:r>
            <a:r>
              <a:rPr lang="en-US" sz="1600" dirty="0"/>
              <a:t>Internet </a:t>
            </a:r>
            <a:r>
              <a:rPr lang="en-US" sz="1600" dirty="0" smtClean="0"/>
              <a:t>governance, with focus on the technical aspects, starting already in 2014 </a:t>
            </a:r>
            <a:endParaRPr lang="en-US" sz="1600" dirty="0"/>
          </a:p>
          <a:p>
            <a:pPr lvl="1"/>
            <a:r>
              <a:rPr lang="en-US" sz="1600" dirty="0"/>
              <a:t>Lay the foundation for a long-term engagement of IEEE in the Internet governance </a:t>
            </a:r>
            <a:r>
              <a:rPr lang="en-US" sz="1600" dirty="0" smtClean="0"/>
              <a:t>space, with the aim to restore trust to its technical foundations and standards and preserve its global character and integrity</a:t>
            </a:r>
            <a:endParaRPr lang="en-US" sz="1600" dirty="0"/>
          </a:p>
          <a:p>
            <a:r>
              <a:rPr lang="en-US" sz="1800" dirty="0" smtClean="0"/>
              <a:t>2014 Ad Hoc Members</a:t>
            </a:r>
            <a:endParaRPr lang="en-US" sz="1800" dirty="0"/>
          </a:p>
          <a:p>
            <a:pPr lvl="1"/>
            <a:r>
              <a:rPr lang="en-US" sz="1600" dirty="0"/>
              <a:t>Director and President, Standards Association and Committee Chair, Ms. Karen </a:t>
            </a:r>
            <a:r>
              <a:rPr lang="en-US" sz="1600" dirty="0" err="1"/>
              <a:t>Bartleson</a:t>
            </a:r>
            <a:endParaRPr lang="en-US" sz="1600" dirty="0"/>
          </a:p>
          <a:p>
            <a:pPr lvl="1"/>
            <a:r>
              <a:rPr lang="en-US" sz="1600" dirty="0"/>
              <a:t>Director and Delegate, Division V, Ms. Susan K. Land</a:t>
            </a:r>
          </a:p>
          <a:p>
            <a:pPr lvl="1"/>
            <a:r>
              <a:rPr lang="en-US" sz="1600" dirty="0"/>
              <a:t>Dr. José </a:t>
            </a:r>
            <a:r>
              <a:rPr lang="en-US" sz="1600" dirty="0" err="1"/>
              <a:t>Luiz</a:t>
            </a:r>
            <a:r>
              <a:rPr lang="en-US" sz="1600" dirty="0"/>
              <a:t> </a:t>
            </a:r>
            <a:r>
              <a:rPr lang="en-US" sz="1600" dirty="0" err="1"/>
              <a:t>Ribeiro</a:t>
            </a:r>
            <a:r>
              <a:rPr lang="en-US" sz="1600" dirty="0"/>
              <a:t>, Brazilian Internet Steering Committee</a:t>
            </a:r>
          </a:p>
          <a:p>
            <a:pPr lvl="1"/>
            <a:r>
              <a:rPr lang="en-US" sz="1600" dirty="0"/>
              <a:t>Dr. </a:t>
            </a:r>
            <a:r>
              <a:rPr lang="en-US" sz="1600" dirty="0" err="1"/>
              <a:t>Konstantinos</a:t>
            </a:r>
            <a:r>
              <a:rPr lang="en-US" sz="1600" dirty="0"/>
              <a:t> </a:t>
            </a:r>
            <a:r>
              <a:rPr lang="en-US" sz="1600" dirty="0" err="1"/>
              <a:t>Karachalios</a:t>
            </a:r>
            <a:r>
              <a:rPr lang="en-US" sz="1600" dirty="0"/>
              <a:t>, Managing Director, IEEE Standards </a:t>
            </a:r>
            <a:r>
              <a:rPr lang="en-US" sz="1600" dirty="0" smtClean="0"/>
              <a:t>Association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3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 Context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2000" dirty="0" smtClean="0"/>
              <a:t>Pursuing a vision of public policy informed by technology for the benefit of society</a:t>
            </a:r>
          </a:p>
          <a:p>
            <a:r>
              <a:rPr lang="en-US" sz="2000" dirty="0" smtClean="0"/>
              <a:t>Connect technologist with policy experts</a:t>
            </a:r>
          </a:p>
          <a:p>
            <a:pPr lvl="1"/>
            <a:r>
              <a:rPr lang="en-US" sz="1600" dirty="0"/>
              <a:t>F</a:t>
            </a:r>
            <a:r>
              <a:rPr lang="en-US" sz="1600" dirty="0" smtClean="0"/>
              <a:t>oster a network of technology leaders who understand policymaking, and are prepared to inform, develop and/or execute solutions to address societal challenges</a:t>
            </a:r>
          </a:p>
          <a:p>
            <a:r>
              <a:rPr lang="en-US" sz="2000" dirty="0" smtClean="0"/>
              <a:t>Build capacity of technologists/engineers to effectively inform individuals and organizations that influence and determine policies and regulations</a:t>
            </a:r>
          </a:p>
          <a:p>
            <a:r>
              <a:rPr lang="en-US" sz="2000" dirty="0" smtClean="0"/>
              <a:t>Entry point for IEEE in technology policy is IG and related areas of cyber-security and privacy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25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40D16-EBF5-0D44-A21F-B32E9F60957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419869"/>
            <a:ext cx="7783167" cy="485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03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Governance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40D16-EBF5-0D44-A21F-B32E9F60957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95" y="1523547"/>
            <a:ext cx="7269261" cy="45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2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Governance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0540D16-EBF5-0D44-A21F-B32E9F60957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  <p:pic>
        <p:nvPicPr>
          <p:cNvPr id="5" name="Picture 7" descr=" building under construc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721" y="1498619"/>
            <a:ext cx="6553144" cy="46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40257" y="6356350"/>
            <a:ext cx="3215770" cy="369332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40257" y="6356350"/>
            <a:ext cx="3648142" cy="307777"/>
          </a:xfrm>
          <a:prstGeom prst="rect">
            <a:avLst/>
          </a:prstGeom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Courtesy of Diplo Foundation</a:t>
            </a:r>
          </a:p>
        </p:txBody>
      </p:sp>
    </p:spTree>
    <p:extLst>
      <p:ext uri="{BB962C8B-B14F-4D97-AF65-F5344CB8AC3E}">
        <p14:creationId xmlns:p14="http://schemas.microsoft.com/office/powerpoint/2010/main" val="262133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Amplifying </a:t>
            </a:r>
            <a:r>
              <a:rPr lang="en-US" dirty="0"/>
              <a:t>the voice of the technical community in the global technology policy making process in the areas of Internet governance, cyber-security and </a:t>
            </a:r>
            <a:r>
              <a:rPr lang="en-US" dirty="0" smtClean="0"/>
              <a:t>cyber-privacy </a:t>
            </a:r>
            <a:r>
              <a:rPr lang="en-US" dirty="0"/>
              <a:t>in order to inform and influence debate and decisions and to help ensure </a:t>
            </a:r>
            <a:r>
              <a:rPr lang="en-US" dirty="0" smtClean="0"/>
              <a:t>trustworthy </a:t>
            </a:r>
            <a:r>
              <a:rPr lang="en-US" dirty="0"/>
              <a:t>technology solutions and best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2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Raise IEEE’s influence and profile in global technology policy in the areas of Internet governance, cyber-security and </a:t>
            </a:r>
            <a:r>
              <a:rPr lang="en-US" dirty="0" smtClean="0"/>
              <a:t>cyber-privacy </a:t>
            </a:r>
            <a:r>
              <a:rPr lang="en-US" dirty="0"/>
              <a:t>policy development by providing a consensus of sound technical and scientific knowledge and guidance to the process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62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Initiative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Engage the technical community in shaping policies surrounding Internet governance to </a:t>
            </a:r>
            <a:r>
              <a:rPr lang="en-US" dirty="0"/>
              <a:t>inform decision making that impacts the Internet ecosystem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Deliver technology policy program for cyber-security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Deliver technology policy program for cyber-privacy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Establish </a:t>
            </a:r>
            <a:r>
              <a:rPr lang="en-US" dirty="0"/>
              <a:t>Initiative management processes and communications platforms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2884EB-C6E3-684C-A39B-0E652C4E0E6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37D54C-61CE-1041-9449-8583DE2630BB}" type="datetime1">
              <a:rPr lang="en-US" smtClean="0"/>
              <a:pPr/>
              <a:t>11/8/14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4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EEE Master Brand 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Master Brand Template.thmx</Template>
  <TotalTime>28446</TotalTime>
  <Words>688</Words>
  <Application>Microsoft Macintosh PowerPoint</Application>
  <PresentationFormat>On-screen Show (4:3)</PresentationFormat>
  <Paragraphs>89</Paragraphs>
  <Slides>14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IEEE Master Brand Template</vt:lpstr>
      <vt:lpstr>Document</vt:lpstr>
      <vt:lpstr>IEEE Internet Initiative Internet Governance, Cyber-security and Privacy IEEE 802 Workshop 8 November 2014</vt:lpstr>
      <vt:lpstr>Internet Initiative</vt:lpstr>
      <vt:lpstr>Internet Initiative Context </vt:lpstr>
      <vt:lpstr>Internet Initiative</vt:lpstr>
      <vt:lpstr>Internet Governance</vt:lpstr>
      <vt:lpstr>Internet Governance</vt:lpstr>
      <vt:lpstr>Internet Initiative Vision</vt:lpstr>
      <vt:lpstr>Internet Initiative Mission</vt:lpstr>
      <vt:lpstr>Internet Initiative Goals</vt:lpstr>
      <vt:lpstr>Initiative Framework</vt:lpstr>
      <vt:lpstr>Internet Initiative Management</vt:lpstr>
      <vt:lpstr>Next Steps</vt:lpstr>
      <vt:lpstr>Technology Policy Summit</vt:lpstr>
      <vt:lpstr>Thank you!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Priorities</dc:title>
  <dc:creator>Engel, Lisa Lisa.</dc:creator>
  <cp:lastModifiedBy>Karen</cp:lastModifiedBy>
  <cp:revision>1107</cp:revision>
  <cp:lastPrinted>2014-10-28T15:29:56Z</cp:lastPrinted>
  <dcterms:created xsi:type="dcterms:W3CDTF">2013-02-25T19:27:55Z</dcterms:created>
  <dcterms:modified xsi:type="dcterms:W3CDTF">2014-11-08T23:53:39Z</dcterms:modified>
</cp:coreProperties>
</file>