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437" r:id="rId2"/>
    <p:sldId id="447" r:id="rId3"/>
    <p:sldId id="467" r:id="rId4"/>
    <p:sldId id="466" r:id="rId5"/>
    <p:sldId id="449" r:id="rId6"/>
    <p:sldId id="440" r:id="rId7"/>
    <p:sldId id="461" r:id="rId8"/>
    <p:sldId id="469" r:id="rId9"/>
    <p:sldId id="468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nopsys" initials="s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534" autoAdjust="0"/>
  </p:normalViewPr>
  <p:slideViewPr>
    <p:cSldViewPr snapToGrid="0" snapToObjects="1">
      <p:cViewPr varScale="1">
        <p:scale>
          <a:sx n="67" d="100"/>
          <a:sy n="67" d="100"/>
        </p:scale>
        <p:origin x="-2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9663E-D87F-1640-B2D4-D120F070BBC1}" type="datetimeFigureOut">
              <a:rPr lang="en-US" smtClean="0"/>
              <a:t>7/14/14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46D3-5A0A-1143-A739-AEE440C2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1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46D3-5A0A-1143-A739-AEE440C24F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46D3-5A0A-1143-A739-AEE440C24F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7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46D3-5A0A-1143-A739-AEE440C24F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2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46D3-5A0A-1143-A739-AEE440C24F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2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46D3-5A0A-1143-A739-AEE440C24F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15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46D3-5A0A-1143-A739-AEE440C24F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5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BA54C-15D4-9240-8562-B9A40EF211EB}" type="datetime1">
              <a:rPr lang="en-US"/>
              <a:pPr>
                <a:defRPr/>
              </a:pPr>
              <a:t>7/14/14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2AA5-3C49-2E42-8195-7332F437C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/>
              <a:pPr>
                <a:defRPr/>
              </a:pPr>
              <a:t>7/14/14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/>
              <a:pPr>
                <a:defRPr/>
              </a:pPr>
              <a:t>7/14/14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/>
              <a:pPr>
                <a:defRPr/>
              </a:pPr>
              <a:t>7/14/14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3407-65FC-FE4D-88F4-AEF403839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D185-C16F-1640-8DAC-102BF7935C96}" type="datetime1">
              <a:rPr lang="en-US"/>
              <a:pPr>
                <a:defRPr/>
              </a:pPr>
              <a:t>7/14/14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7109-24EE-2347-96D6-102C90AEE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7901-D09E-C540-886C-A84B89EC06B5}" type="datetime1">
              <a:rPr lang="en-US"/>
              <a:pPr>
                <a:defRPr/>
              </a:pPr>
              <a:t>7/14/14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D66E-442A-4A48-B266-9493CAB2F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A51E-2230-E643-98DA-6D8C23BE670E}" type="datetime1">
              <a:rPr lang="en-US"/>
              <a:pPr>
                <a:defRPr/>
              </a:pPr>
              <a:t>7/14/14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5BB7-581E-8647-B3F0-DC585189A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83E5-B64E-4C42-86F1-FC250D09C402}" type="datetime1">
              <a:rPr lang="en-US"/>
              <a:pPr>
                <a:defRPr/>
              </a:pPr>
              <a:t>7/14/14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1F7E-4EA7-3843-ADAE-19D8DE7C8976}" type="datetimeFigureOut">
              <a:rPr lang="en-US" smtClean="0"/>
              <a:t>7/14/14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364-D750-2643-9418-15F266D63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/>
              <a:pPr>
                <a:defRPr/>
              </a:pPr>
              <a:t>7/14/14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ED65-8163-284B-A5F1-B9F57DC77EBC}" type="datetime1">
              <a:rPr lang="en-US"/>
              <a:pPr>
                <a:defRPr/>
              </a:pPr>
              <a:t>7/14/14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A293-0598-674E-87F9-A3870D2D2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F66B-E128-9D4F-AC2D-96A590684299}" type="datetime1">
              <a:rPr lang="en-US"/>
              <a:pPr>
                <a:defRPr/>
              </a:pPr>
              <a:t>7/14/14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B17E-ADF1-CA40-ACD9-D24AF83AC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BC4B-18FA-4641-AED3-09167062A95C}" type="datetime1">
              <a:rPr lang="en-US"/>
              <a:pPr>
                <a:defRPr/>
              </a:pPr>
              <a:t>7/14/14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CE97-1E5D-3942-9893-29D29393C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F150-A3C3-104C-9179-59C0B0DE31A3}" type="datetime1">
              <a:rPr lang="en-US"/>
              <a:pPr>
                <a:defRPr/>
              </a:pPr>
              <a:t>7/14/14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6ACD-EA72-FB41-82BD-66EB6B61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E583-60AA-884C-A5CE-BF1B865B6032}" type="datetime1">
              <a:rPr lang="en-US"/>
              <a:pPr>
                <a:defRPr/>
              </a:pPr>
              <a:t>7/14/14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D3A5-9708-8F4C-8053-5C6766873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2EE6-F228-A848-AAD6-425DE94CF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3956-5BF0-9741-A8A0-EC870CD029F6}" type="datetime1">
              <a:rPr lang="en-US"/>
              <a:pPr>
                <a:defRPr/>
              </a:pPr>
              <a:t>7/14/14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/>
              <a:pPr>
                <a:defRPr/>
              </a:pPr>
              <a:t>7/14/14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/>
              <a:pPr>
                <a:defRPr/>
              </a:pPr>
              <a:t>7/14/14</a:t>
            </a:fld>
            <a:endParaRPr lang="en-US" dirty="0"/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3" r:id="rId17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50" y="3365500"/>
            <a:ext cx="9023350" cy="9650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IEEE Internet</a:t>
            </a:r>
            <a:r>
              <a:rPr lang="en-US" dirty="0"/>
              <a:t> </a:t>
            </a:r>
            <a:r>
              <a:rPr lang="en-US" dirty="0" smtClean="0"/>
              <a:t>Initiative</a:t>
            </a:r>
            <a:endParaRPr lang="en-US" sz="2000" b="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6DEB17E-ADF1-CA40-ACD9-D24AF83ACC4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0913" y="4559300"/>
            <a:ext cx="7909316" cy="609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600" i="1" dirty="0" smtClean="0"/>
              <a:t>16 July 2014</a:t>
            </a:r>
            <a:endParaRPr lang="en-US" sz="1400" i="1" dirty="0" smtClean="0"/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1600" i="1" dirty="0" smtClean="0"/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1600" i="1" dirty="0"/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1600" i="1" dirty="0" smtClean="0"/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3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Internet </a:t>
            </a:r>
            <a:r>
              <a:rPr lang="en-US" dirty="0" smtClean="0"/>
              <a:t>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sz="1800" dirty="0"/>
              <a:t>M</a:t>
            </a:r>
            <a:r>
              <a:rPr lang="en-GB" sz="1800" dirty="0" smtClean="0"/>
              <a:t>ulti</a:t>
            </a:r>
            <a:r>
              <a:rPr lang="en-GB" sz="1800" dirty="0"/>
              <a:t>-year initiative focused on building trust and confidence in the Internet, and its technology </a:t>
            </a:r>
            <a:r>
              <a:rPr lang="en-GB" sz="1800" dirty="0" smtClean="0"/>
              <a:t>underpinning</a:t>
            </a:r>
          </a:p>
          <a:p>
            <a:r>
              <a:rPr lang="en-GB" sz="1800" dirty="0" smtClean="0"/>
              <a:t>Focus on Internet governance, </a:t>
            </a:r>
            <a:r>
              <a:rPr lang="en-GB" sz="1800" dirty="0" err="1"/>
              <a:t>c</a:t>
            </a:r>
            <a:r>
              <a:rPr lang="en-GB" sz="1800" dirty="0" err="1" smtClean="0"/>
              <a:t>ybersecurity</a:t>
            </a:r>
            <a:r>
              <a:rPr lang="en-GB" sz="1800" dirty="0" smtClean="0"/>
              <a:t>, privacy and identity management</a:t>
            </a:r>
          </a:p>
          <a:p>
            <a:r>
              <a:rPr lang="en-GB" sz="1800" dirty="0"/>
              <a:t>R</a:t>
            </a:r>
            <a:r>
              <a:rPr lang="en-GB" sz="1800" dirty="0" smtClean="0"/>
              <a:t>ooted </a:t>
            </a:r>
            <a:r>
              <a:rPr lang="en-GB" sz="1800" dirty="0"/>
              <a:t>in IEEE’s mission to foster technological innovation and excellence for the benefit of humanity and its role in inspiring a global </a:t>
            </a:r>
            <a:r>
              <a:rPr lang="en-GB" sz="1800" dirty="0" smtClean="0"/>
              <a:t>community</a:t>
            </a:r>
          </a:p>
          <a:p>
            <a:r>
              <a:rPr lang="en-GB" sz="1800" dirty="0"/>
              <a:t>A</a:t>
            </a:r>
            <a:r>
              <a:rPr lang="en-GB" sz="1800" dirty="0" smtClean="0"/>
              <a:t>ligns </a:t>
            </a:r>
            <a:r>
              <a:rPr lang="en-GB" sz="1800" dirty="0"/>
              <a:t>with and supports the IEEE </a:t>
            </a:r>
            <a:r>
              <a:rPr lang="en-GB" sz="1800" dirty="0" smtClean="0"/>
              <a:t>priorities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43" y="4717533"/>
            <a:ext cx="5227572" cy="2003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4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Internet </a:t>
            </a:r>
            <a:r>
              <a:rPr lang="en-US" dirty="0" smtClean="0"/>
              <a:t>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397000"/>
            <a:ext cx="8326438" cy="4959350"/>
          </a:xfrm>
        </p:spPr>
        <p:txBody>
          <a:bodyPr/>
          <a:lstStyle/>
          <a:p>
            <a:r>
              <a:rPr lang="en-US" sz="1800" dirty="0" smtClean="0"/>
              <a:t>Initiative approved by </a:t>
            </a:r>
            <a:r>
              <a:rPr lang="en-US" sz="1800" dirty="0" err="1" smtClean="0"/>
              <a:t>BoD</a:t>
            </a:r>
            <a:r>
              <a:rPr lang="en-US" sz="1800" dirty="0" smtClean="0"/>
              <a:t> January 2014</a:t>
            </a:r>
            <a:endParaRPr lang="en-US" sz="1800" dirty="0"/>
          </a:p>
          <a:p>
            <a:r>
              <a:rPr lang="en-US" sz="1800" dirty="0" err="1" smtClean="0"/>
              <a:t>BoD</a:t>
            </a:r>
            <a:r>
              <a:rPr lang="en-US" sz="1800" dirty="0" smtClean="0"/>
              <a:t> Committee </a:t>
            </a:r>
            <a:r>
              <a:rPr lang="en-US" sz="1800" dirty="0"/>
              <a:t>a</a:t>
            </a:r>
            <a:r>
              <a:rPr lang="en-US" sz="1800" dirty="0" smtClean="0"/>
              <a:t>ppointed </a:t>
            </a:r>
            <a:r>
              <a:rPr lang="en-US" sz="1800" dirty="0"/>
              <a:t>by President de </a:t>
            </a:r>
            <a:r>
              <a:rPr lang="en-US" sz="1800" dirty="0" err="1"/>
              <a:t>Marca</a:t>
            </a:r>
            <a:r>
              <a:rPr lang="en-US" sz="1800" dirty="0"/>
              <a:t> to: </a:t>
            </a:r>
          </a:p>
          <a:p>
            <a:pPr lvl="1"/>
            <a:r>
              <a:rPr lang="en-US" sz="1600" dirty="0"/>
              <a:t>Develop a </a:t>
            </a:r>
            <a:r>
              <a:rPr lang="en-US" sz="1600" dirty="0" smtClean="0"/>
              <a:t>high-level </a:t>
            </a:r>
            <a:r>
              <a:rPr lang="en-US" sz="1600" dirty="0"/>
              <a:t>plan for </a:t>
            </a:r>
            <a:r>
              <a:rPr lang="en-US" sz="1600" dirty="0" smtClean="0"/>
              <a:t>IEEE involvement in global </a:t>
            </a:r>
            <a:r>
              <a:rPr lang="en-US" sz="1600" dirty="0"/>
              <a:t>Internet </a:t>
            </a:r>
            <a:r>
              <a:rPr lang="en-US" sz="1600" dirty="0" smtClean="0"/>
              <a:t>governance, with focus on the technical aspects, starting already in 2014 </a:t>
            </a:r>
            <a:endParaRPr lang="en-US" sz="1600" dirty="0"/>
          </a:p>
          <a:p>
            <a:pPr lvl="1"/>
            <a:r>
              <a:rPr lang="en-US" sz="1600" dirty="0"/>
              <a:t>Lay the foundation for a long-term engagement of IEEE in the Internet governance </a:t>
            </a:r>
            <a:r>
              <a:rPr lang="en-US" sz="1600" dirty="0" smtClean="0"/>
              <a:t>space, with the aim to restore trust to its technical foundations and standards and preserve its global character and integrity</a:t>
            </a:r>
            <a:endParaRPr lang="en-US" sz="1600" dirty="0"/>
          </a:p>
          <a:p>
            <a:r>
              <a:rPr lang="en-US" sz="1800" dirty="0"/>
              <a:t>Members</a:t>
            </a:r>
          </a:p>
          <a:p>
            <a:pPr lvl="1"/>
            <a:r>
              <a:rPr lang="en-US" sz="1600" dirty="0"/>
              <a:t>Director and President, Standards Association and Committee Chair, Ms. Karen </a:t>
            </a:r>
            <a:r>
              <a:rPr lang="en-US" sz="1600" dirty="0" err="1"/>
              <a:t>Bartleson</a:t>
            </a:r>
            <a:endParaRPr lang="en-US" sz="1600" dirty="0"/>
          </a:p>
          <a:p>
            <a:pPr lvl="1"/>
            <a:r>
              <a:rPr lang="en-US" sz="1600" dirty="0"/>
              <a:t>Director and Delegate, Division V, Ms. Susan K. Land</a:t>
            </a:r>
          </a:p>
          <a:p>
            <a:pPr lvl="1"/>
            <a:r>
              <a:rPr lang="en-US" sz="1600" dirty="0"/>
              <a:t>Dr. José </a:t>
            </a:r>
            <a:r>
              <a:rPr lang="en-US" sz="1600" dirty="0" err="1"/>
              <a:t>Luiz</a:t>
            </a:r>
            <a:r>
              <a:rPr lang="en-US" sz="1600" dirty="0"/>
              <a:t> </a:t>
            </a:r>
            <a:r>
              <a:rPr lang="en-US" sz="1600" dirty="0" err="1"/>
              <a:t>Ribeiro</a:t>
            </a:r>
            <a:r>
              <a:rPr lang="en-US" sz="1600" dirty="0"/>
              <a:t>, Brazilian Internet Steering Committee</a:t>
            </a:r>
          </a:p>
          <a:p>
            <a:pPr lvl="1"/>
            <a:r>
              <a:rPr lang="en-US" sz="1600" dirty="0"/>
              <a:t>Dr. </a:t>
            </a:r>
            <a:r>
              <a:rPr lang="en-US" sz="1600" dirty="0" err="1"/>
              <a:t>Konstantinos</a:t>
            </a:r>
            <a:r>
              <a:rPr lang="en-US" sz="1600" dirty="0"/>
              <a:t> </a:t>
            </a:r>
            <a:r>
              <a:rPr lang="en-US" sz="1600" dirty="0" err="1"/>
              <a:t>Karachalios</a:t>
            </a:r>
            <a:r>
              <a:rPr lang="en-US" sz="1600" dirty="0"/>
              <a:t>, Managing Director, IEEE Standards </a:t>
            </a:r>
            <a:r>
              <a:rPr lang="en-US" sz="1600" dirty="0" smtClean="0"/>
              <a:t>Association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8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Internet </a:t>
            </a:r>
            <a:r>
              <a:rPr lang="en-US" dirty="0"/>
              <a:t>Initiative: Why IEEE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GB" dirty="0"/>
              <a:t>Depth and breadth of IEEE’s technical experience</a:t>
            </a:r>
          </a:p>
          <a:p>
            <a:pPr>
              <a:lnSpc>
                <a:spcPct val="130000"/>
              </a:lnSpc>
            </a:pPr>
            <a:r>
              <a:rPr lang="en-GB" dirty="0"/>
              <a:t>Technology neutrality</a:t>
            </a:r>
          </a:p>
          <a:p>
            <a:pPr>
              <a:lnSpc>
                <a:spcPct val="130000"/>
              </a:lnSpc>
            </a:pPr>
            <a:r>
              <a:rPr lang="en-GB" dirty="0"/>
              <a:t>Political/national neutrality</a:t>
            </a:r>
          </a:p>
          <a:p>
            <a:pPr>
              <a:lnSpc>
                <a:spcPct val="130000"/>
              </a:lnSpc>
            </a:pPr>
            <a:r>
              <a:rPr lang="en-GB" dirty="0"/>
              <a:t>Global footprint</a:t>
            </a:r>
          </a:p>
          <a:p>
            <a:pPr>
              <a:lnSpc>
                <a:spcPct val="130000"/>
              </a:lnSpc>
            </a:pPr>
            <a:r>
              <a:rPr lang="en-GB" dirty="0"/>
              <a:t>IEEE has been at the heart of the evolution of the Internet from the start</a:t>
            </a:r>
          </a:p>
          <a:p>
            <a:pPr>
              <a:lnSpc>
                <a:spcPct val="130000"/>
              </a:lnSpc>
            </a:pPr>
            <a:r>
              <a:rPr lang="en-GB" dirty="0"/>
              <a:t>IEEE mission: “Advancing Technology </a:t>
            </a:r>
            <a:r>
              <a:rPr lang="en-GB" dirty="0" smtClean="0"/>
              <a:t>for Humanity</a:t>
            </a:r>
            <a:r>
              <a:rPr lang="en-GB" dirty="0"/>
              <a:t>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1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Internet </a:t>
            </a:r>
            <a:r>
              <a:rPr lang="en-US" dirty="0" smtClean="0"/>
              <a:t>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710430"/>
          </a:xfrm>
        </p:spPr>
        <p:txBody>
          <a:bodyPr/>
          <a:lstStyle/>
          <a:p>
            <a:r>
              <a:rPr lang="en-GB" sz="1800" dirty="0"/>
              <a:t>As a leading global advocate of open innovation, </a:t>
            </a:r>
            <a:r>
              <a:rPr lang="en-GB" sz="1800" dirty="0" smtClean="0"/>
              <a:t>collaboration, </a:t>
            </a:r>
            <a:r>
              <a:rPr lang="en-GB" sz="1800" dirty="0"/>
              <a:t>and inclusiveness, IEEE </a:t>
            </a:r>
            <a:r>
              <a:rPr lang="en-GB" sz="1800" dirty="0" smtClean="0"/>
              <a:t>is </a:t>
            </a:r>
            <a:r>
              <a:rPr lang="en-GB" sz="1800" dirty="0"/>
              <a:t>committed </a:t>
            </a:r>
            <a:r>
              <a:rPr lang="en-GB" sz="1800" dirty="0">
                <a:solidFill>
                  <a:srgbClr val="000000"/>
                </a:solidFill>
              </a:rPr>
              <a:t>to</a:t>
            </a:r>
            <a:r>
              <a:rPr lang="en-GB" sz="1800" dirty="0">
                <a:solidFill>
                  <a:srgbClr val="00678F"/>
                </a:solidFill>
              </a:rPr>
              <a:t> </a:t>
            </a:r>
            <a:r>
              <a:rPr lang="en-GB" sz="1800" b="1" dirty="0">
                <a:solidFill>
                  <a:srgbClr val="00678F"/>
                </a:solidFill>
              </a:rPr>
              <a:t>mobilizing its global technical community</a:t>
            </a:r>
            <a:r>
              <a:rPr lang="en-GB" sz="1800" dirty="0">
                <a:solidFill>
                  <a:srgbClr val="00678F"/>
                </a:solidFill>
              </a:rPr>
              <a:t> </a:t>
            </a:r>
            <a:r>
              <a:rPr lang="en-GB" sz="1800" dirty="0"/>
              <a:t>to advocate for a participatory policy process; to </a:t>
            </a:r>
            <a:r>
              <a:rPr lang="en-GB" sz="1800" b="1" dirty="0">
                <a:solidFill>
                  <a:srgbClr val="00678F"/>
                </a:solidFill>
              </a:rPr>
              <a:t>build trustful technology platforms </a:t>
            </a:r>
            <a:r>
              <a:rPr lang="en-GB" sz="1800" dirty="0"/>
              <a:t>that address </a:t>
            </a:r>
            <a:r>
              <a:rPr lang="en-GB" sz="1800" dirty="0">
                <a:solidFill>
                  <a:srgbClr val="000000"/>
                </a:solidFill>
              </a:rPr>
              <a:t>privacy and security </a:t>
            </a:r>
            <a:r>
              <a:rPr lang="en-GB" sz="1800" dirty="0" smtClean="0">
                <a:solidFill>
                  <a:srgbClr val="000000"/>
                </a:solidFill>
              </a:rPr>
              <a:t>issues by technical design; </a:t>
            </a:r>
            <a:r>
              <a:rPr lang="en-GB" sz="1800" dirty="0">
                <a:solidFill>
                  <a:srgbClr val="000000"/>
                </a:solidFill>
              </a:rPr>
              <a:t>and to </a:t>
            </a:r>
            <a:r>
              <a:rPr lang="en-GB" sz="1800" b="1" dirty="0">
                <a:solidFill>
                  <a:srgbClr val="00678F"/>
                </a:solidFill>
              </a:rPr>
              <a:t>amplify the voice of the technical community</a:t>
            </a:r>
            <a:r>
              <a:rPr lang="en-GB" sz="1800" dirty="0" smtClean="0">
                <a:solidFill>
                  <a:srgbClr val="000000"/>
                </a:solidFill>
              </a:rPr>
              <a:t> in the political decision-making process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GB" sz="1800" dirty="0"/>
              <a:t>IEEE’s goal is to strengthen confidence in the integrity of Internet technologies and to play a core role as a convenor, </a:t>
            </a:r>
            <a:r>
              <a:rPr lang="en-GB" sz="1800" dirty="0" smtClean="0"/>
              <a:t>connector, </a:t>
            </a:r>
            <a:r>
              <a:rPr lang="en-GB" sz="1800" dirty="0"/>
              <a:t>and thought-leader in key governance, privacy and security </a:t>
            </a:r>
            <a:r>
              <a:rPr lang="en-GB" sz="1800" dirty="0" smtClean="0"/>
              <a:t>debates</a:t>
            </a:r>
            <a:endParaRPr lang="en-US" sz="1800" dirty="0"/>
          </a:p>
          <a:p>
            <a:r>
              <a:rPr lang="en-GB" sz="1800" dirty="0"/>
              <a:t>IEEE embraces the value of an of open and globally coherent </a:t>
            </a:r>
            <a:r>
              <a:rPr lang="en-GB" sz="1800" dirty="0" smtClean="0"/>
              <a:t>Internet</a:t>
            </a:r>
          </a:p>
          <a:p>
            <a:pPr lvl="1"/>
            <a:r>
              <a:rPr lang="en-GB" sz="1400" dirty="0" smtClean="0"/>
              <a:t>Central </a:t>
            </a:r>
            <a:r>
              <a:rPr lang="en-GB" sz="1400" dirty="0"/>
              <a:t>to this is a national and international policy-making process that ensures that standards, technologies, public </a:t>
            </a:r>
            <a:r>
              <a:rPr lang="en-GB" sz="1400" dirty="0" smtClean="0"/>
              <a:t>policies, </a:t>
            </a:r>
            <a:r>
              <a:rPr lang="en-GB" sz="1400" dirty="0"/>
              <a:t>and governance procedures contribute to the development of public confidence in the </a:t>
            </a:r>
            <a:r>
              <a:rPr lang="en-GB" sz="1400" dirty="0" smtClean="0"/>
              <a:t>Internet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7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IEEE Internet </a:t>
            </a:r>
            <a:r>
              <a:rPr lang="en-US" dirty="0" smtClean="0"/>
              <a:t>Initiative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22714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Become a strategic hub for convening the technical communities globally and locally in questions/discussions related to Internet technologies and governance</a:t>
            </a:r>
          </a:p>
          <a:p>
            <a:r>
              <a:rPr lang="en-US" sz="2000" dirty="0" smtClean="0"/>
              <a:t>Reinforce the political impact of the voice of the technical community</a:t>
            </a:r>
          </a:p>
          <a:p>
            <a:r>
              <a:rPr lang="en-US" sz="2000" dirty="0" smtClean="0"/>
              <a:t>Support the development of trustworthy technical solutions, including new standards</a:t>
            </a: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6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Internet </a:t>
            </a:r>
            <a:r>
              <a:rPr lang="en-US" dirty="0" smtClean="0"/>
              <a:t>Initiative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435100"/>
            <a:ext cx="8326438" cy="5016500"/>
          </a:xfrm>
        </p:spPr>
        <p:txBody>
          <a:bodyPr/>
          <a:lstStyle/>
          <a:p>
            <a:r>
              <a:rPr lang="en-US" sz="1800" dirty="0"/>
              <a:t>U</a:t>
            </a:r>
            <a:r>
              <a:rPr lang="en-US" sz="1800" dirty="0" smtClean="0"/>
              <a:t>nited collection of activities, projects and programs</a:t>
            </a:r>
          </a:p>
          <a:p>
            <a:r>
              <a:rPr lang="en-US" sz="1800" dirty="0" smtClean="0"/>
              <a:t>Leverage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IEEE’s Future </a:t>
            </a:r>
            <a:r>
              <a:rPr lang="en-US" sz="1400" dirty="0" smtClean="0"/>
              <a:t>Directions Initiatives</a:t>
            </a:r>
          </a:p>
          <a:p>
            <a:pPr lvl="1"/>
            <a:r>
              <a:rPr lang="en-US" sz="1400" dirty="0" smtClean="0"/>
              <a:t>Strength of IEEE’s diverse technical communities (IEEE Societies, Sections, </a:t>
            </a:r>
            <a:r>
              <a:rPr lang="en-US" sz="1400" dirty="0" smtClean="0"/>
              <a:t>Chapters, Standards groups) </a:t>
            </a:r>
            <a:r>
              <a:rPr lang="en-US" sz="1400" dirty="0" smtClean="0"/>
              <a:t>and volunteers</a:t>
            </a:r>
          </a:p>
          <a:p>
            <a:pPr lvl="1"/>
            <a:r>
              <a:rPr lang="en-US" sz="1400" dirty="0" smtClean="0"/>
              <a:t>Established relationships/partnerships</a:t>
            </a:r>
          </a:p>
          <a:p>
            <a:pPr lvl="1"/>
            <a:r>
              <a:rPr lang="en-US" sz="1400" dirty="0" smtClean="0"/>
              <a:t>IEEE’s activities (in expanding its global footprint) in countries and regions</a:t>
            </a:r>
          </a:p>
          <a:p>
            <a:pPr lvl="1"/>
            <a:r>
              <a:rPr lang="en-US" sz="1400" dirty="0" smtClean="0"/>
              <a:t>IEEE Regional Offices</a:t>
            </a:r>
          </a:p>
          <a:p>
            <a:pPr lvl="1"/>
            <a:r>
              <a:rPr lang="en-US" sz="1400" dirty="0" smtClean="0"/>
              <a:t>IEEE Professional Staff/IEEE Operational Units</a:t>
            </a:r>
          </a:p>
          <a:p>
            <a:r>
              <a:rPr lang="en-GB" sz="1800" dirty="0"/>
              <a:t>Utilize the expertise of external service providers </a:t>
            </a:r>
            <a:r>
              <a:rPr lang="en-GB" sz="1800" dirty="0" smtClean="0"/>
              <a:t>for strategic </a:t>
            </a:r>
            <a:r>
              <a:rPr lang="en-GB" sz="1800" dirty="0"/>
              <a:t>counsel, public </a:t>
            </a:r>
            <a:r>
              <a:rPr lang="en-GB" sz="1800" dirty="0" smtClean="0"/>
              <a:t>relations/public </a:t>
            </a:r>
            <a:r>
              <a:rPr lang="en-GB" sz="1800" dirty="0"/>
              <a:t>affairs, social media and content </a:t>
            </a:r>
            <a:r>
              <a:rPr lang="en-GB" sz="1800" dirty="0" err="1"/>
              <a:t>curation</a:t>
            </a:r>
            <a:r>
              <a:rPr lang="en-GB" sz="1800" dirty="0"/>
              <a:t> and </a:t>
            </a:r>
            <a:r>
              <a:rPr lang="en-GB" sz="1800" dirty="0" smtClean="0"/>
              <a:t>development</a:t>
            </a:r>
            <a:endParaRPr lang="en-US" sz="1800" dirty="0" smtClean="0"/>
          </a:p>
          <a:p>
            <a:r>
              <a:rPr lang="en-US" sz="1800" dirty="0" smtClean="0"/>
              <a:t>Develop </a:t>
            </a:r>
            <a:r>
              <a:rPr lang="en-US" sz="1800" dirty="0"/>
              <a:t>new programs under the umbrella of Internet governance, </a:t>
            </a:r>
            <a:r>
              <a:rPr lang="en-US" sz="1800" dirty="0" err="1"/>
              <a:t>c</a:t>
            </a:r>
            <a:r>
              <a:rPr lang="en-US" sz="1800" dirty="0" err="1" smtClean="0"/>
              <a:t>ybersecurity</a:t>
            </a:r>
            <a:r>
              <a:rPr lang="en-US" sz="1800" dirty="0"/>
              <a:t>, privacy </a:t>
            </a:r>
            <a:r>
              <a:rPr lang="en-US" sz="1800" dirty="0" smtClean="0"/>
              <a:t>and personal </a:t>
            </a:r>
            <a:r>
              <a:rPr lang="en-US" sz="1800" dirty="0"/>
              <a:t>identity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8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Internet </a:t>
            </a:r>
            <a:r>
              <a:rPr lang="en-US" dirty="0" smtClean="0"/>
              <a:t>Initiative </a:t>
            </a:r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55600" y="1485569"/>
            <a:ext cx="8326438" cy="4712031"/>
          </a:xfrm>
        </p:spPr>
        <p:txBody>
          <a:bodyPr/>
          <a:lstStyle/>
          <a:p>
            <a:r>
              <a:rPr lang="en-US" sz="1800" dirty="0"/>
              <a:t>Contributions to open consultations (e.g., ICANN Draft Strategic </a:t>
            </a:r>
            <a:r>
              <a:rPr lang="en-US" sz="1800" dirty="0" smtClean="0"/>
              <a:t>Plan, </a:t>
            </a:r>
            <a:r>
              <a:rPr lang="en-US" sz="1800" smtClean="0"/>
              <a:t>NETmudial)</a:t>
            </a:r>
            <a:endParaRPr lang="en-US" sz="1800" dirty="0"/>
          </a:p>
          <a:p>
            <a:pPr marL="346075" lvl="1" indent="-346075">
              <a:spcBef>
                <a:spcPts val="1800"/>
              </a:spcBef>
              <a:buClrTx/>
              <a:buSzPct val="135000"/>
              <a:buBlip>
                <a:blip r:embed="rId3"/>
              </a:buBlip>
            </a:pPr>
            <a:r>
              <a:rPr lang="en-US" sz="1800" dirty="0"/>
              <a:t>Exploring new and deepening existing relationships (e.g., Internet Society, Anti Phishing Working Group, International Association of Privacy Professionals)</a:t>
            </a:r>
          </a:p>
          <a:p>
            <a:pPr marL="346075" lvl="1" indent="-346075">
              <a:spcBef>
                <a:spcPts val="1800"/>
              </a:spcBef>
              <a:buClrTx/>
              <a:buSzPct val="135000"/>
              <a:buBlip>
                <a:blip r:embed="rId3"/>
              </a:buBlip>
            </a:pPr>
            <a:r>
              <a:rPr lang="en-US" sz="1800" dirty="0" smtClean="0"/>
              <a:t>Developing messaging</a:t>
            </a:r>
            <a:r>
              <a:rPr lang="en-US" sz="1800" dirty="0"/>
              <a:t> </a:t>
            </a:r>
            <a:r>
              <a:rPr lang="en-US" sz="1800" dirty="0" smtClean="0"/>
              <a:t>and talking points</a:t>
            </a:r>
            <a:endParaRPr lang="en-US" sz="1800" dirty="0"/>
          </a:p>
          <a:p>
            <a:pPr marL="346075" lvl="1" indent="-346075">
              <a:spcBef>
                <a:spcPts val="1800"/>
              </a:spcBef>
              <a:buClrTx/>
              <a:buSzPct val="135000"/>
              <a:buBlip>
                <a:blip r:embed="rId3"/>
              </a:buBlip>
            </a:pPr>
            <a:r>
              <a:rPr lang="en-US" sz="1800" dirty="0" smtClean="0"/>
              <a:t>Planning </a:t>
            </a:r>
            <a:r>
              <a:rPr lang="en-US" sz="1800" dirty="0"/>
              <a:t>underway for Europe </a:t>
            </a:r>
            <a:r>
              <a:rPr lang="en-US" sz="1800" dirty="0" smtClean="0"/>
              <a:t>IEEE event </a:t>
            </a:r>
            <a:r>
              <a:rPr lang="en-US" sz="1800" dirty="0"/>
              <a:t>in </a:t>
            </a:r>
            <a:r>
              <a:rPr lang="en-US" sz="1800" dirty="0" smtClean="0"/>
              <a:t>December in partnership with Europe Public Policy Working Group</a:t>
            </a:r>
            <a:endParaRPr lang="en-US" sz="1800" dirty="0"/>
          </a:p>
          <a:p>
            <a:r>
              <a:rPr lang="en-US" sz="1800" dirty="0" smtClean="0"/>
              <a:t>Mobilizing </a:t>
            </a:r>
            <a:r>
              <a:rPr lang="en-US" sz="1800" dirty="0"/>
              <a:t>IEEE communities/engaging IEEE </a:t>
            </a:r>
            <a:r>
              <a:rPr lang="en-US" sz="1800" dirty="0" smtClean="0"/>
              <a:t>members</a:t>
            </a:r>
            <a:endParaRPr lang="en-US" sz="1800" dirty="0"/>
          </a:p>
          <a:p>
            <a:r>
              <a:rPr lang="en-US" sz="1800" dirty="0" smtClean="0"/>
              <a:t>Hosting </a:t>
            </a:r>
            <a:r>
              <a:rPr lang="en-US" sz="1800" dirty="0"/>
              <a:t>of discussions (round-tables, outreaches, and digital events)</a:t>
            </a:r>
          </a:p>
          <a:p>
            <a:r>
              <a:rPr lang="en-US" sz="1800" dirty="0" smtClean="0"/>
              <a:t>Staff core team mobilized; additional resources being identified/defined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8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42EE6-F228-A848-AAD6-425DE94CFCF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3E3956-5BF0-9741-A8A0-EC870CD029F6}" type="datetime1">
              <a:rPr lang="en-US" smtClean="0"/>
              <a:pPr>
                <a:defRPr/>
              </a:pPr>
              <a:t>7/14/14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6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EEE Master Brand 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 Master Brand Template.thmx</Template>
  <TotalTime>21939</TotalTime>
  <Words>656</Words>
  <Application>Microsoft Macintosh PowerPoint</Application>
  <PresentationFormat>On-screen Show (4:3)</PresentationFormat>
  <Paragraphs>71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IEEE Master Brand Template</vt:lpstr>
      <vt:lpstr>IEEE Internet Initiative</vt:lpstr>
      <vt:lpstr>IEEE Internet Initiative</vt:lpstr>
      <vt:lpstr>IEEE Internet Initiative</vt:lpstr>
      <vt:lpstr>IEEE Internet Initiative: Why IEEE</vt:lpstr>
      <vt:lpstr>IEEE Internet Initiative</vt:lpstr>
      <vt:lpstr>IEEE Internet Initiative Goals</vt:lpstr>
      <vt:lpstr>IEEE Internet Initiative Framework</vt:lpstr>
      <vt:lpstr>IEEE Internet Initiative Highlights</vt:lpstr>
      <vt:lpstr>Thank You!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Priorities</dc:title>
  <dc:creator>Engel, Lisa Lisa.</dc:creator>
  <cp:lastModifiedBy>Karen</cp:lastModifiedBy>
  <cp:revision>790</cp:revision>
  <cp:lastPrinted>2014-06-18T17:55:04Z</cp:lastPrinted>
  <dcterms:created xsi:type="dcterms:W3CDTF">2013-02-25T19:27:55Z</dcterms:created>
  <dcterms:modified xsi:type="dcterms:W3CDTF">2014-07-15T01:18:59Z</dcterms:modified>
</cp:coreProperties>
</file>