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74" r:id="rId4"/>
    <p:sldId id="262" r:id="rId5"/>
    <p:sldId id="313" r:id="rId6"/>
    <p:sldId id="314" r:id="rId7"/>
    <p:sldId id="309" r:id="rId8"/>
    <p:sldId id="310" r:id="rId9"/>
    <p:sldId id="311" r:id="rId10"/>
    <p:sldId id="312" r:id="rId11"/>
    <p:sldId id="315" r:id="rId12"/>
    <p:sldId id="316" r:id="rId13"/>
    <p:sldId id="326" r:id="rId14"/>
    <p:sldId id="318" r:id="rId15"/>
    <p:sldId id="319" r:id="rId16"/>
    <p:sldId id="329" r:id="rId17"/>
    <p:sldId id="330" r:id="rId18"/>
    <p:sldId id="331" r:id="rId19"/>
    <p:sldId id="332" r:id="rId20"/>
    <p:sldId id="333" r:id="rId21"/>
    <p:sldId id="323" r:id="rId22"/>
    <p:sldId id="327" r:id="rId23"/>
    <p:sldId id="328" r:id="rId24"/>
    <p:sldId id="320" r:id="rId25"/>
    <p:sldId id="321" r:id="rId26"/>
    <p:sldId id="322" r:id="rId27"/>
    <p:sldId id="264"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22" autoAdjust="0"/>
    <p:restoredTop sz="85516" autoAdjust="0"/>
  </p:normalViewPr>
  <p:slideViewPr>
    <p:cSldViewPr>
      <p:cViewPr varScale="1">
        <p:scale>
          <a:sx n="55" d="100"/>
          <a:sy n="55" d="100"/>
        </p:scale>
        <p:origin x="-318" y="-96"/>
      </p:cViewPr>
      <p:guideLst>
        <p:guide orient="horz" pos="2160"/>
        <p:guide pos="2880"/>
      </p:guideLst>
    </p:cSldViewPr>
  </p:slideViewPr>
  <p:outlineViewPr>
    <p:cViewPr varScale="1">
      <p:scale>
        <a:sx n="45" d="100"/>
        <a:sy n="45" d="100"/>
      </p:scale>
      <p:origin x="0" y="42372"/>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 EC-13/0044r2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July 2014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 EC-13/0044r2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2014</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EC-13/0044r2</a:t>
            </a:r>
            <a:endParaRPr lang="en-US"/>
          </a:p>
        </p:txBody>
      </p:sp>
      <p:sp>
        <p:nvSpPr>
          <p:cNvPr id="5" name="Rectangle 3"/>
          <p:cNvSpPr>
            <a:spLocks noGrp="1" noChangeArrowheads="1"/>
          </p:cNvSpPr>
          <p:nvPr>
            <p:ph type="dt"/>
          </p:nvPr>
        </p:nvSpPr>
        <p:spPr>
          <a:ln/>
        </p:spPr>
        <p:txBody>
          <a:bodyPr/>
          <a:lstStyle/>
          <a:p>
            <a:r>
              <a:rPr lang="en-US" smtClean="0"/>
              <a:t>July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EC-13/0044r2</a:t>
            </a:r>
            <a:endParaRPr lang="en-US"/>
          </a:p>
        </p:txBody>
      </p:sp>
      <p:sp>
        <p:nvSpPr>
          <p:cNvPr id="5" name="Rectangle 3"/>
          <p:cNvSpPr>
            <a:spLocks noGrp="1" noChangeArrowheads="1"/>
          </p:cNvSpPr>
          <p:nvPr>
            <p:ph type="dt"/>
          </p:nvPr>
        </p:nvSpPr>
        <p:spPr>
          <a:ln/>
        </p:spPr>
        <p:txBody>
          <a:bodyPr/>
          <a:lstStyle/>
          <a:p>
            <a:r>
              <a:rPr lang="en-US" smtClean="0"/>
              <a:t>July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The  Future Venue Slides were updated.</a:t>
            </a:r>
            <a:endParaRPr lang="en-US" dirty="0"/>
          </a:p>
        </p:txBody>
      </p:sp>
      <p:sp>
        <p:nvSpPr>
          <p:cNvPr id="4" name="Header Placeholder 3"/>
          <p:cNvSpPr>
            <a:spLocks noGrp="1"/>
          </p:cNvSpPr>
          <p:nvPr>
            <p:ph type="hdr" idx="10"/>
          </p:nvPr>
        </p:nvSpPr>
        <p:spPr/>
        <p:txBody>
          <a:bodyPr/>
          <a:lstStyle/>
          <a:p>
            <a:r>
              <a:rPr lang="en-US" smtClean="0"/>
              <a:t>doc.: IEEE 802 EC-13/0044r2</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EC-13/0044r2</a:t>
            </a:r>
            <a:endParaRPr lang="en-US"/>
          </a:p>
        </p:txBody>
      </p:sp>
      <p:sp>
        <p:nvSpPr>
          <p:cNvPr id="5" name="Rectangle 3"/>
          <p:cNvSpPr>
            <a:spLocks noGrp="1" noChangeArrowheads="1"/>
          </p:cNvSpPr>
          <p:nvPr>
            <p:ph type="dt"/>
          </p:nvPr>
        </p:nvSpPr>
        <p:spPr>
          <a:ln/>
        </p:spPr>
        <p:txBody>
          <a:bodyPr/>
          <a:lstStyle/>
          <a:p>
            <a:r>
              <a:rPr lang="en-US" smtClean="0"/>
              <a:t>July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The  Future Venue Slides were updated.</a:t>
            </a:r>
            <a:endParaRPr lang="en-US" dirty="0"/>
          </a:p>
        </p:txBody>
      </p:sp>
      <p:sp>
        <p:nvSpPr>
          <p:cNvPr id="4" name="Header Placeholder 3"/>
          <p:cNvSpPr>
            <a:spLocks noGrp="1"/>
          </p:cNvSpPr>
          <p:nvPr>
            <p:ph type="hdr" idx="10"/>
          </p:nvPr>
        </p:nvSpPr>
        <p:spPr/>
        <p:txBody>
          <a:bodyPr/>
          <a:lstStyle/>
          <a:p>
            <a:r>
              <a:rPr lang="en-US" smtClean="0"/>
              <a:t>doc.: IEEE 802 EC-13/0044r2</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EC-13/0044r2</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idx="10"/>
          </p:nvPr>
        </p:nvSpPr>
        <p:spPr/>
        <p:txBody>
          <a:bodyPr/>
          <a:lstStyle/>
          <a:p>
            <a:r>
              <a:rPr lang="en-US" smtClean="0"/>
              <a:t>doc.: IEEE 802 EC-13/0044r2</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1</a:t>
            </a:r>
            <a:r>
              <a:rPr lang="en-US" baseline="30000" dirty="0" smtClean="0"/>
              <a:t>st</a:t>
            </a:r>
            <a:r>
              <a:rPr lang="en-US" baseline="0" dirty="0" smtClean="0"/>
              <a:t> Workshop: Geoff and James (2009)</a:t>
            </a:r>
          </a:p>
          <a:p>
            <a:r>
              <a:rPr lang="en-US" baseline="0" dirty="0" smtClean="0"/>
              <a:t>2</a:t>
            </a:r>
            <a:r>
              <a:rPr lang="en-US" baseline="30000" dirty="0" smtClean="0"/>
              <a:t>nd</a:t>
            </a:r>
            <a:r>
              <a:rPr lang="en-US" baseline="0" dirty="0" smtClean="0"/>
              <a:t> Workshop: Bruce and Jon  (2011)</a:t>
            </a:r>
          </a:p>
          <a:p>
            <a:r>
              <a:rPr lang="en-US" baseline="0" dirty="0" smtClean="0"/>
              <a:t>3</a:t>
            </a:r>
            <a:r>
              <a:rPr lang="en-US" baseline="30000" dirty="0" smtClean="0"/>
              <a:t>rd</a:t>
            </a:r>
            <a:r>
              <a:rPr lang="en-US" baseline="0" dirty="0" smtClean="0"/>
              <a:t> Workshop: Roger and Steve (2012)</a:t>
            </a:r>
          </a:p>
          <a:p>
            <a:r>
              <a:rPr lang="en-US" baseline="0" dirty="0" smtClean="0"/>
              <a:t>4</a:t>
            </a:r>
            <a:r>
              <a:rPr lang="en-US" baseline="30000" dirty="0" smtClean="0"/>
              <a:t>th</a:t>
            </a:r>
            <a:r>
              <a:rPr lang="en-US" baseline="0" dirty="0" smtClean="0"/>
              <a:t> Workshop: Adrian and Adrian(2013)</a:t>
            </a:r>
          </a:p>
          <a:p>
            <a:r>
              <a:rPr lang="en-US" sz="1600" baseline="0" dirty="0" smtClean="0"/>
              <a:t>5</a:t>
            </a:r>
            <a:r>
              <a:rPr lang="en-US" sz="1600" baseline="30000" dirty="0" smtClean="0"/>
              <a:t>th</a:t>
            </a:r>
            <a:r>
              <a:rPr lang="en-US" sz="1600" baseline="0" dirty="0" smtClean="0"/>
              <a:t> Workshop: (Mike, </a:t>
            </a:r>
            <a:r>
              <a:rPr lang="en-US" sz="1600" baseline="0" dirty="0" err="1" smtClean="0"/>
              <a:t>Subir</a:t>
            </a:r>
            <a:r>
              <a:rPr lang="en-US" sz="1600" baseline="0" dirty="0" smtClean="0"/>
              <a:t>, Apurva, Bob, Glenn, David, Pat, John Clint – Candidates) (2014)</a:t>
            </a:r>
            <a:endParaRPr lang="en-US" sz="1600" dirty="0"/>
          </a:p>
        </p:txBody>
      </p:sp>
      <p:sp>
        <p:nvSpPr>
          <p:cNvPr id="4" name="Header Placeholder 3"/>
          <p:cNvSpPr>
            <a:spLocks noGrp="1"/>
          </p:cNvSpPr>
          <p:nvPr>
            <p:ph type="hdr" idx="10"/>
          </p:nvPr>
        </p:nvSpPr>
        <p:spPr/>
        <p:txBody>
          <a:bodyPr/>
          <a:lstStyle/>
          <a:p>
            <a:r>
              <a:rPr lang="en-US" smtClean="0"/>
              <a:t>doc.: IEEE 802 EC-13/0044r2</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EC-13/0044r2</a:t>
            </a:r>
            <a:endParaRPr lang="en-US"/>
          </a:p>
        </p:txBody>
      </p:sp>
      <p:sp>
        <p:nvSpPr>
          <p:cNvPr id="5" name="Rectangle 3"/>
          <p:cNvSpPr>
            <a:spLocks noGrp="1" noChangeArrowheads="1"/>
          </p:cNvSpPr>
          <p:nvPr>
            <p:ph type="dt"/>
          </p:nvPr>
        </p:nvSpPr>
        <p:spPr>
          <a:ln/>
        </p:spPr>
        <p:txBody>
          <a:bodyPr/>
          <a:lstStyle/>
          <a:p>
            <a:r>
              <a:rPr lang="en-US" smtClean="0"/>
              <a:t>July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2014</a:t>
            </a:r>
            <a:endParaRPr lang="en-GB"/>
          </a:p>
        </p:txBody>
      </p:sp>
      <p:sp>
        <p:nvSpPr>
          <p:cNvPr id="6" name="Footer Placeholder 5"/>
          <p:cNvSpPr>
            <a:spLocks noGrp="1"/>
          </p:cNvSpPr>
          <p:nvPr>
            <p:ph type="ftr" idx="11"/>
          </p:nvPr>
        </p:nvSpPr>
        <p:spPr/>
        <p:txBody>
          <a:bodyPr/>
          <a:lstStyle>
            <a:lvl1pPr>
              <a:defRPr/>
            </a:lvl1pPr>
          </a:lstStyle>
          <a:p>
            <a:r>
              <a:rPr lang="en-GB" smtClean="0"/>
              <a:t>Jon Rosdahl, CSR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2014</a:t>
            </a:r>
            <a:endParaRPr lang="en-GB"/>
          </a:p>
        </p:txBody>
      </p:sp>
      <p:sp>
        <p:nvSpPr>
          <p:cNvPr id="4" name="Footer Placeholder 3"/>
          <p:cNvSpPr>
            <a:spLocks noGrp="1"/>
          </p:cNvSpPr>
          <p:nvPr>
            <p:ph type="ftr" idx="11"/>
          </p:nvPr>
        </p:nvSpPr>
        <p:spPr/>
        <p:txBody>
          <a:bodyPr/>
          <a:lstStyle>
            <a:lvl1pPr>
              <a:defRPr/>
            </a:lvl1pPr>
          </a:lstStyle>
          <a:p>
            <a:r>
              <a:rPr lang="en-GB" smtClean="0"/>
              <a:t>Jon Rosdahl, CSR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2014</a:t>
            </a:r>
            <a:endParaRPr lang="en-GB"/>
          </a:p>
        </p:txBody>
      </p:sp>
      <p:sp>
        <p:nvSpPr>
          <p:cNvPr id="3" name="Footer Placeholder 2"/>
          <p:cNvSpPr>
            <a:spLocks noGrp="1"/>
          </p:cNvSpPr>
          <p:nvPr>
            <p:ph type="ftr" idx="11"/>
          </p:nvPr>
        </p:nvSpPr>
        <p:spPr/>
        <p:txBody>
          <a:bodyPr/>
          <a:lstStyle>
            <a:lvl1pPr>
              <a:defRPr/>
            </a:lvl1pPr>
          </a:lstStyle>
          <a:p>
            <a:r>
              <a:rPr lang="en-GB" smtClean="0"/>
              <a:t>Jon Rosdahl, CSR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924933"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EX Sec Report</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EC-14/0044r2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12/ec-12-0040-07-00EC-802-plenary-future-venue-contract-status.xls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802_tutorials/802_Tutorial_Request_Form.doc"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ec/dcn/12/ec-12-0040-07-00EC-802-plenary-future-venue-contract-status.xls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sbcinc.info/" TargetMode="External"/><Relationship Id="rId3" Type="http://schemas.openxmlformats.org/officeDocument/2006/relationships/hyperlink" Target="http://conferencedirect.com/" TargetMode="External"/><Relationship Id="rId7" Type="http://schemas.openxmlformats.org/officeDocument/2006/relationships/hyperlink" Target="http://www.arinex.com.au/" TargetMode="External"/><Relationship Id="rId2" Type="http://schemas.openxmlformats.org/officeDocument/2006/relationships/hyperlink" Target="http://www.amsl.com/" TargetMode="External"/><Relationship Id="rId1" Type="http://schemas.openxmlformats.org/officeDocument/2006/relationships/slideLayout" Target="../slideLayouts/slideLayout4.xml"/><Relationship Id="rId6" Type="http://schemas.openxmlformats.org/officeDocument/2006/relationships/hyperlink" Target="http://ieeemcm.org/" TargetMode="External"/><Relationship Id="rId11" Type="http://schemas.openxmlformats.org/officeDocument/2006/relationships/hyperlink" Target="http://www.plannernet.com/" TargetMode="External"/><Relationship Id="rId5" Type="http://schemas.openxmlformats.org/officeDocument/2006/relationships/hyperlink" Target="http://www.hgmp.com/" TargetMode="External"/><Relationship Id="rId10" Type="http://schemas.openxmlformats.org/officeDocument/2006/relationships/hyperlink" Target="http://www.inventures.com/" TargetMode="External"/><Relationship Id="rId4" Type="http://schemas.openxmlformats.org/officeDocument/2006/relationships/hyperlink" Target="http://www.facetoface-events.com/" TargetMode="External"/><Relationship Id="rId9" Type="http://schemas.openxmlformats.org/officeDocument/2006/relationships/hyperlink" Target="http://www.perfectplanit.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t>ExSec</a:t>
            </a:r>
            <a:r>
              <a:rPr lang="en-US" dirty="0" smtClean="0"/>
              <a:t> Agenda Items July 2014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2014-07-18</a:t>
            </a:r>
            <a:endParaRPr lang="en-GB" sz="2000" b="0" dirty="0"/>
          </a:p>
        </p:txBody>
      </p:sp>
      <p:graphicFrame>
        <p:nvGraphicFramePr>
          <p:cNvPr id="3075" name="Object 3"/>
          <p:cNvGraphicFramePr>
            <a:graphicFrameLocks noChangeAspect="1"/>
          </p:cNvGraphicFramePr>
          <p:nvPr/>
        </p:nvGraphicFramePr>
        <p:xfrm>
          <a:off x="504825" y="2265363"/>
          <a:ext cx="8024813" cy="2457450"/>
        </p:xfrm>
        <a:graphic>
          <a:graphicData uri="http://schemas.openxmlformats.org/presentationml/2006/ole">
            <p:oleObj spid="_x0000_s3075" name="Document" r:id="rId4" imgW="8396275" imgH="2531787"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2015 Network RFP Plan</a:t>
            </a:r>
            <a:endParaRPr lang="en-US" dirty="0"/>
          </a:p>
        </p:txBody>
      </p:sp>
      <p:sp>
        <p:nvSpPr>
          <p:cNvPr id="3" name="Content Placeholder 2"/>
          <p:cNvSpPr>
            <a:spLocks noGrp="1"/>
          </p:cNvSpPr>
          <p:nvPr>
            <p:ph idx="1"/>
          </p:nvPr>
        </p:nvSpPr>
        <p:spPr>
          <a:xfrm>
            <a:off x="685800" y="1981200"/>
            <a:ext cx="7772400" cy="4343400"/>
          </a:xfrm>
        </p:spPr>
        <p:txBody>
          <a:bodyPr/>
          <a:lstStyle/>
          <a:p>
            <a:r>
              <a:rPr lang="en-US" dirty="0" smtClean="0"/>
              <a:t>Request for Proposal (RFP) to begin in November</a:t>
            </a:r>
          </a:p>
          <a:p>
            <a:r>
              <a:rPr lang="en-US" dirty="0" err="1" smtClean="0"/>
              <a:t>AdHoc</a:t>
            </a:r>
            <a:r>
              <a:rPr lang="en-US" dirty="0" smtClean="0"/>
              <a:t> RFP Committee to be formed</a:t>
            </a:r>
          </a:p>
          <a:p>
            <a:r>
              <a:rPr lang="en-US" sz="2800" dirty="0" smtClean="0"/>
              <a:t>Schedule of Events:</a:t>
            </a:r>
            <a:endParaRPr lang="en-US" sz="2800" u="sng" dirty="0" smtClean="0"/>
          </a:p>
          <a:p>
            <a:pPr lvl="1"/>
            <a:r>
              <a:rPr lang="en-US" sz="2400" b="1" dirty="0" smtClean="0"/>
              <a:t>28 Nov 2014</a:t>
            </a:r>
            <a:r>
              <a:rPr lang="en-US" sz="2400" dirty="0" smtClean="0"/>
              <a:t>	</a:t>
            </a:r>
            <a:r>
              <a:rPr lang="en-US" sz="2400" i="1" dirty="0" smtClean="0"/>
              <a:t>RFP</a:t>
            </a:r>
            <a:r>
              <a:rPr lang="en-US" sz="2400" dirty="0" smtClean="0"/>
              <a:t> distributed to suppliers</a:t>
            </a:r>
          </a:p>
          <a:p>
            <a:pPr lvl="1"/>
            <a:r>
              <a:rPr lang="en-US" sz="2400" b="1" dirty="0" smtClean="0"/>
              <a:t>12 Dec 2014</a:t>
            </a:r>
            <a:r>
              <a:rPr lang="en-US" sz="2400" dirty="0" smtClean="0"/>
              <a:t>	Supplier intention to bid or not bid due</a:t>
            </a:r>
            <a:endParaRPr lang="en-US" sz="2400" i="1" dirty="0" smtClean="0"/>
          </a:p>
          <a:p>
            <a:pPr lvl="1"/>
            <a:r>
              <a:rPr lang="en-US" sz="2400" b="1" dirty="0" smtClean="0"/>
              <a:t>30 Jan 2015</a:t>
            </a:r>
            <a:r>
              <a:rPr lang="en-US" sz="2400" dirty="0" smtClean="0"/>
              <a:t>	</a:t>
            </a:r>
            <a:r>
              <a:rPr lang="en-US" sz="2400" i="1" dirty="0" smtClean="0"/>
              <a:t>RFP</a:t>
            </a:r>
            <a:r>
              <a:rPr lang="en-US" sz="2400" dirty="0" smtClean="0"/>
              <a:t> due to IEEE Executive Secretary</a:t>
            </a:r>
          </a:p>
          <a:p>
            <a:pPr lvl="1"/>
            <a:r>
              <a:rPr lang="en-US" sz="2400" b="1" dirty="0" smtClean="0"/>
              <a:t>13 March 2015</a:t>
            </a:r>
            <a:r>
              <a:rPr lang="en-US" sz="2400" dirty="0" smtClean="0"/>
              <a:t> Supplier notification of contract award</a:t>
            </a:r>
          </a:p>
          <a:p>
            <a:pPr lvl="1"/>
            <a:r>
              <a:rPr lang="en-US" sz="2400" b="1" dirty="0" smtClean="0"/>
              <a:t>31 March 2015 </a:t>
            </a:r>
            <a:r>
              <a:rPr lang="en-US" sz="2400" dirty="0" smtClean="0"/>
              <a:t>Final Contract executed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600" dirty="0" smtClean="0"/>
              <a:t/>
            </a:r>
            <a:br>
              <a:rPr lang="en-US" sz="3600" dirty="0" smtClean="0"/>
            </a:br>
            <a:r>
              <a:rPr lang="en-US" sz="3600" dirty="0" smtClean="0"/>
              <a:t>Friday Agenda items:</a:t>
            </a:r>
            <a:endParaRPr lang="en-US" sz="3600" dirty="0"/>
          </a:p>
        </p:txBody>
      </p:sp>
      <p:sp>
        <p:nvSpPr>
          <p:cNvPr id="8" name="Text Placeholder 7"/>
          <p:cNvSpPr>
            <a:spLocks noGrp="1"/>
          </p:cNvSpPr>
          <p:nvPr>
            <p:ph type="body" idx="1"/>
          </p:nvPr>
        </p:nvSpPr>
        <p:spPr/>
        <p:txBody>
          <a:bodyPr/>
          <a:lstStyle/>
          <a:p>
            <a:r>
              <a:rPr lang="en-US" dirty="0" smtClean="0"/>
              <a:t>IEEE 802 Plenary July 2014 – San Diego, CA– </a:t>
            </a:r>
          </a:p>
          <a:p>
            <a:r>
              <a:rPr lang="en-US" dirty="0" smtClean="0"/>
              <a:t>Friday Closing </a:t>
            </a:r>
            <a:r>
              <a:rPr lang="en-US" dirty="0" smtClean="0"/>
              <a:t>EC Plenary</a:t>
            </a:r>
            <a:endParaRPr lang="en-US" dirty="0"/>
          </a:p>
        </p:txBody>
      </p:sp>
      <p:sp>
        <p:nvSpPr>
          <p:cNvPr id="6" name="Date Placeholder 5"/>
          <p:cNvSpPr>
            <a:spLocks noGrp="1"/>
          </p:cNvSpPr>
          <p:nvPr>
            <p:ph type="dt" idx="10"/>
          </p:nvPr>
        </p:nvSpPr>
        <p:spPr/>
        <p:txBody>
          <a:bodyPr/>
          <a:lstStyle/>
          <a:p>
            <a:r>
              <a:rPr lang="en-US" smtClean="0"/>
              <a:t>July 2014</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86512" y="6475413"/>
            <a:ext cx="2255826"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4.02 </a:t>
            </a:r>
            <a:r>
              <a:rPr lang="en-US" dirty="0" smtClean="0"/>
              <a:t>Future </a:t>
            </a:r>
            <a:r>
              <a:rPr lang="en-US" dirty="0" smtClean="0"/>
              <a:t>Venue Meeting Report</a:t>
            </a:r>
            <a:endParaRPr lang="en-US" dirty="0"/>
          </a:p>
        </p:txBody>
      </p:sp>
      <p:sp>
        <p:nvSpPr>
          <p:cNvPr id="9218" name="Rectangle 2"/>
          <p:cNvSpPr>
            <a:spLocks noGrp="1" noChangeArrowheads="1"/>
          </p:cNvSpPr>
          <p:nvPr>
            <p:ph type="body" idx="1"/>
          </p:nvPr>
        </p:nvSpPr>
        <p:spPr>
          <a:xfrm>
            <a:off x="685800" y="1981200"/>
            <a:ext cx="7848600" cy="4419600"/>
          </a:xfrm>
          <a:ln/>
        </p:spPr>
        <p:txBody>
          <a:bodyPr/>
          <a:lstStyle/>
          <a:p>
            <a:pPr>
              <a:buFont typeface="Times New Roman" pitchFamily="16" charset="0"/>
              <a:buChar char="•"/>
            </a:pPr>
            <a:r>
              <a:rPr lang="en-GB" dirty="0" smtClean="0"/>
              <a:t> Future Venues File posted:</a:t>
            </a:r>
          </a:p>
          <a:p>
            <a:pPr lvl="1">
              <a:buFont typeface="Times New Roman" pitchFamily="16" charset="0"/>
              <a:buChar char="•"/>
            </a:pPr>
            <a:r>
              <a:rPr lang="en-GB" b="1" dirty="0" smtClean="0">
                <a:solidFill>
                  <a:srgbClr val="0070C0"/>
                </a:solidFill>
                <a:hlinkClick r:id="rId3" tooltip="Plenary Contract and Venue information"/>
              </a:rPr>
              <a:t>https://mentor.ieee.org/802-ec/dcn/12/ec-12-0040-07-00EC-802-plenary-future-venue-contract-status.xlsx</a:t>
            </a:r>
            <a:endParaRPr lang="en-GB" b="1" dirty="0" smtClean="0">
              <a:solidFill>
                <a:srgbClr val="0070C0"/>
              </a:solidFill>
            </a:endParaRPr>
          </a:p>
          <a:p>
            <a:pPr>
              <a:buFont typeface="Times New Roman" pitchFamily="16" charset="0"/>
              <a:buChar char="•"/>
            </a:pPr>
            <a:r>
              <a:rPr lang="en-GB" dirty="0" smtClean="0"/>
              <a:t>Future Venues </a:t>
            </a:r>
            <a:r>
              <a:rPr lang="en-GB" dirty="0" err="1" smtClean="0"/>
              <a:t>Mtg</a:t>
            </a:r>
            <a:r>
              <a:rPr lang="en-GB" dirty="0" smtClean="0"/>
              <a:t> Report</a:t>
            </a:r>
            <a:endParaRPr lang="en-GB" dirty="0" smtClean="0"/>
          </a:p>
          <a:p>
            <a:pPr lvl="1">
              <a:buFont typeface="Times New Roman" pitchFamily="16" charset="0"/>
              <a:buChar char="•"/>
            </a:pPr>
            <a:r>
              <a:rPr lang="en-GB" dirty="0" smtClean="0"/>
              <a:t>Meeting on Wednesday 8-10am – Banker </a:t>
            </a:r>
            <a:r>
              <a:rPr lang="en-GB" dirty="0" smtClean="0"/>
              <a:t>Hill</a:t>
            </a:r>
          </a:p>
          <a:p>
            <a:pPr lvl="1">
              <a:buFont typeface="Times New Roman" pitchFamily="16" charset="0"/>
              <a:buChar char="•"/>
            </a:pPr>
            <a:r>
              <a:rPr lang="en-GB" dirty="0" smtClean="0"/>
              <a:t>Reviewed EC-12/40r7</a:t>
            </a:r>
          </a:p>
          <a:p>
            <a:pPr lvl="1">
              <a:buFont typeface="Times New Roman" pitchFamily="16" charset="0"/>
              <a:buChar char="•"/>
            </a:pPr>
            <a:r>
              <a:rPr lang="en-GB" dirty="0" smtClean="0"/>
              <a:t>Bob H. Reviewed Asia Site Visits</a:t>
            </a:r>
          </a:p>
          <a:p>
            <a:pPr lvl="2">
              <a:buFont typeface="Times New Roman" pitchFamily="16" charset="0"/>
              <a:buChar char="•"/>
            </a:pPr>
            <a:r>
              <a:rPr lang="en-US" dirty="0" smtClean="0"/>
              <a:t>Site visit to 7 </a:t>
            </a:r>
            <a:r>
              <a:rPr lang="en-US" dirty="0" smtClean="0"/>
              <a:t>sites in Asia (2 in Bangkok, 2 in K-L, and 3 in Singapore)</a:t>
            </a:r>
            <a:endParaRPr lang="en-GB" dirty="0" smtClean="0"/>
          </a:p>
          <a:p>
            <a:pPr lvl="1">
              <a:buFont typeface="Times New Roman" pitchFamily="16" charset="0"/>
              <a:buChar char="•"/>
            </a:pPr>
            <a:r>
              <a:rPr lang="en-GB" dirty="0" smtClean="0"/>
              <a:t>Update on Room Blocks for San Antonio, Atlanta, Waikoloa</a:t>
            </a:r>
            <a:endParaRPr lang="en-GB" dirty="0" smtClean="0"/>
          </a:p>
          <a:p>
            <a:pPr>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Asian Venues for 2018 (and March 2016 back-up)</a:t>
            </a:r>
            <a:endParaRPr lang="en-US" dirty="0"/>
          </a:p>
        </p:txBody>
      </p:sp>
      <p:sp>
        <p:nvSpPr>
          <p:cNvPr id="3" name="Content Placeholder 2"/>
          <p:cNvSpPr>
            <a:spLocks noGrp="1"/>
          </p:cNvSpPr>
          <p:nvPr>
            <p:ph idx="1"/>
          </p:nvPr>
        </p:nvSpPr>
        <p:spPr/>
        <p:txBody>
          <a:bodyPr/>
          <a:lstStyle/>
          <a:p>
            <a:pPr marL="457200" indent="-457200">
              <a:buFont typeface="Arial" pitchFamily="34" charset="0"/>
              <a:buChar char="•"/>
            </a:pPr>
            <a:r>
              <a:rPr lang="en-US" sz="2800" dirty="0" smtClean="0"/>
              <a:t>Looked at Venues in Bangkok, K-L, Singapore and Shanghai</a:t>
            </a:r>
          </a:p>
          <a:p>
            <a:pPr marL="857250" lvl="1" indent="-457200">
              <a:buFont typeface="Arial" pitchFamily="34" charset="0"/>
              <a:buChar char="•"/>
            </a:pPr>
            <a:r>
              <a:rPr lang="en-US" sz="2400" dirty="0" smtClean="0"/>
              <a:t>Except Shanghai, locations offer financial incentives</a:t>
            </a:r>
          </a:p>
          <a:p>
            <a:pPr marL="857250" lvl="1" indent="-457200">
              <a:buFont typeface="Arial" pitchFamily="34" charset="0"/>
              <a:buChar char="•"/>
            </a:pPr>
            <a:endParaRPr lang="en-US" sz="2400" dirty="0" smtClean="0"/>
          </a:p>
          <a:p>
            <a:pPr marL="457200" indent="-457200">
              <a:buFont typeface="Arial" pitchFamily="34" charset="0"/>
              <a:buChar char="•"/>
            </a:pPr>
            <a:r>
              <a:rPr lang="en-US" sz="2800" dirty="0" smtClean="0"/>
              <a:t>Venues having the best potential financially:</a:t>
            </a:r>
            <a:endParaRPr lang="en-US" sz="2800" dirty="0"/>
          </a:p>
          <a:p>
            <a:pPr marL="857250" lvl="1" indent="-457200">
              <a:buFont typeface="Arial" pitchFamily="34" charset="0"/>
              <a:buChar char="•"/>
            </a:pPr>
            <a:r>
              <a:rPr lang="en-US" sz="2400" dirty="0" smtClean="0"/>
              <a:t>JW Marriott/Ritz Carlton- Kuala Lumpur</a:t>
            </a:r>
          </a:p>
          <a:p>
            <a:pPr marL="857250" lvl="1" indent="-457200">
              <a:buFont typeface="Arial" pitchFamily="34" charset="0"/>
              <a:buChar char="•"/>
            </a:pPr>
            <a:r>
              <a:rPr lang="en-US" sz="2400" dirty="0" err="1" smtClean="0"/>
              <a:t>Suntec</a:t>
            </a:r>
            <a:r>
              <a:rPr lang="en-US" sz="2400" dirty="0" smtClean="0"/>
              <a:t> Convention Center- Singapore</a:t>
            </a:r>
          </a:p>
          <a:p>
            <a:pPr marL="857250" lvl="1" indent="-457200">
              <a:buFont typeface="Arial" pitchFamily="34" charset="0"/>
              <a:buChar char="•"/>
            </a:pPr>
            <a:r>
              <a:rPr lang="en-US" sz="2400" dirty="0" err="1" smtClean="0"/>
              <a:t>Singex</a:t>
            </a:r>
            <a:r>
              <a:rPr lang="en-US" sz="2400" dirty="0" smtClean="0"/>
              <a:t> Convention Center- Singapore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xmlns="" val="3139022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Venue for </a:t>
            </a:r>
            <a:br>
              <a:rPr lang="en-US" dirty="0" smtClean="0"/>
            </a:br>
            <a:r>
              <a:rPr lang="en-US" dirty="0" smtClean="0"/>
              <a:t>802 Plenary session Nov 2016</a:t>
            </a:r>
            <a:endParaRPr lang="en-US" dirty="0"/>
          </a:p>
        </p:txBody>
      </p:sp>
      <p:sp>
        <p:nvSpPr>
          <p:cNvPr id="3" name="Content Placeholder 2"/>
          <p:cNvSpPr>
            <a:spLocks noGrp="1"/>
          </p:cNvSpPr>
          <p:nvPr>
            <p:ph idx="1"/>
          </p:nvPr>
        </p:nvSpPr>
        <p:spPr>
          <a:xfrm>
            <a:off x="685800" y="2362200"/>
            <a:ext cx="7770813" cy="3352800"/>
          </a:xfrm>
        </p:spPr>
        <p:txBody>
          <a:bodyPr/>
          <a:lstStyle/>
          <a:p>
            <a:r>
              <a:rPr lang="en-US" dirty="0" smtClean="0"/>
              <a:t>Approve Hyatt Regency San Antonio, San Antonio, TX as site for the IEEE 802 Plenary Session Nov </a:t>
            </a:r>
            <a:r>
              <a:rPr lang="en-US" dirty="0" smtClean="0"/>
              <a:t>6-11, </a:t>
            </a:r>
            <a:r>
              <a:rPr lang="en-US" dirty="0" smtClean="0"/>
              <a:t>2016.</a:t>
            </a:r>
          </a:p>
          <a:p>
            <a:endParaRPr lang="en-US" dirty="0" smtClean="0"/>
          </a:p>
          <a:p>
            <a:r>
              <a:rPr lang="en-US" dirty="0" smtClean="0"/>
              <a:t>Moved: Jon Rosdahl     2</a:t>
            </a:r>
            <a:r>
              <a:rPr lang="en-US" baseline="30000" dirty="0" smtClean="0"/>
              <a:t>nd</a:t>
            </a:r>
            <a:r>
              <a:rPr lang="en-US" dirty="0" smtClean="0"/>
              <a:t>: Bob Heile</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Venue for </a:t>
            </a:r>
            <a:br>
              <a:rPr lang="en-US" dirty="0" smtClean="0"/>
            </a:br>
            <a:r>
              <a:rPr lang="en-US" dirty="0" smtClean="0"/>
              <a:t>802 Plenary session Nov 2019</a:t>
            </a:r>
            <a:endParaRPr lang="en-US" dirty="0"/>
          </a:p>
        </p:txBody>
      </p:sp>
      <p:sp>
        <p:nvSpPr>
          <p:cNvPr id="3" name="Content Placeholder 2"/>
          <p:cNvSpPr>
            <a:spLocks noGrp="1"/>
          </p:cNvSpPr>
          <p:nvPr>
            <p:ph idx="1"/>
          </p:nvPr>
        </p:nvSpPr>
        <p:spPr>
          <a:xfrm>
            <a:off x="685800" y="1981200"/>
            <a:ext cx="7772400" cy="4267200"/>
          </a:xfrm>
        </p:spPr>
        <p:txBody>
          <a:bodyPr/>
          <a:lstStyle/>
          <a:p>
            <a:r>
              <a:rPr lang="en-US" dirty="0" smtClean="0"/>
              <a:t>Whereas EC approved the 2017 July Plenary to be held in Berlin, Germany, we need to move a contract from Hilton Waikoloa Village that was on July 2017.</a:t>
            </a:r>
          </a:p>
          <a:p>
            <a:r>
              <a:rPr lang="en-US" dirty="0" smtClean="0"/>
              <a:t>Approve </a:t>
            </a:r>
            <a:r>
              <a:rPr lang="en-US" dirty="0" smtClean="0"/>
              <a:t>Hilton Waikoloa Village as site for the IEEE 802 Plenary Session Nov 10-15, 2019, and authorize the IEEE 802 Exec Secretary to complete the contract preparation and IEEE contract execution.</a:t>
            </a:r>
          </a:p>
          <a:p>
            <a:endParaRPr lang="en-US" dirty="0" smtClean="0"/>
          </a:p>
          <a:p>
            <a:r>
              <a:rPr lang="en-US" dirty="0" smtClean="0"/>
              <a:t>Moved: Jon Rosdahl     2</a:t>
            </a:r>
            <a:r>
              <a:rPr lang="en-US" baseline="30000" dirty="0" smtClean="0"/>
              <a:t>nd</a:t>
            </a:r>
            <a:r>
              <a:rPr lang="en-US" dirty="0" smtClean="0"/>
              <a:t>: Bob Heile</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2000"/>
          </a:xfrm>
        </p:spPr>
        <p:txBody>
          <a:bodyPr/>
          <a:lstStyle/>
          <a:p>
            <a:r>
              <a:rPr lang="en-US" sz="2800" dirty="0" smtClean="0"/>
              <a:t>4.023 - II - PCO Contract Award </a:t>
            </a:r>
            <a:br>
              <a:rPr lang="en-US" sz="2800" dirty="0" smtClean="0"/>
            </a:br>
            <a:r>
              <a:rPr lang="en-US" sz="2800" dirty="0" smtClean="0"/>
              <a:t>(7/15 Exec Session Output)</a:t>
            </a:r>
            <a:endParaRPr lang="en-US" sz="2800" dirty="0"/>
          </a:p>
        </p:txBody>
      </p:sp>
      <p:sp>
        <p:nvSpPr>
          <p:cNvPr id="3" name="Content Placeholder 2"/>
          <p:cNvSpPr>
            <a:spLocks noGrp="1"/>
          </p:cNvSpPr>
          <p:nvPr>
            <p:ph idx="1"/>
          </p:nvPr>
        </p:nvSpPr>
        <p:spPr>
          <a:xfrm>
            <a:off x="457200" y="1600200"/>
            <a:ext cx="8382000" cy="4800600"/>
          </a:xfrm>
        </p:spPr>
        <p:txBody>
          <a:bodyPr/>
          <a:lstStyle/>
          <a:p>
            <a:r>
              <a:rPr lang="en-US" sz="2000" dirty="0" smtClean="0"/>
              <a:t>Executive Session:  Review of Bids and the recommendation from IEEE EC RFP </a:t>
            </a:r>
            <a:r>
              <a:rPr lang="en-US" sz="2000" dirty="0" err="1" smtClean="0"/>
              <a:t>AdHoc</a:t>
            </a:r>
            <a:r>
              <a:rPr lang="en-US" sz="2000" dirty="0" smtClean="0"/>
              <a:t> Committee and Executive Session to make a decision on PCO </a:t>
            </a:r>
            <a:r>
              <a:rPr lang="en-US" sz="2000" dirty="0" smtClean="0"/>
              <a:t>selection:  </a:t>
            </a:r>
            <a:r>
              <a:rPr lang="en-US" sz="2000" b="0" dirty="0" smtClean="0"/>
              <a:t>Tuesday Morning </a:t>
            </a:r>
            <a:r>
              <a:rPr lang="en-US" sz="2000" b="0" dirty="0" smtClean="0"/>
              <a:t>7-8am in Banker </a:t>
            </a:r>
            <a:r>
              <a:rPr lang="en-US" sz="2000" b="0" dirty="0" smtClean="0"/>
              <a:t>Hill</a:t>
            </a:r>
          </a:p>
          <a:p>
            <a:endParaRPr lang="en-US" sz="2000" dirty="0" smtClean="0"/>
          </a:p>
          <a:p>
            <a:r>
              <a:rPr lang="en-US" sz="2000" dirty="0" smtClean="0"/>
              <a:t>On </a:t>
            </a:r>
            <a:r>
              <a:rPr lang="en-US" sz="2000" dirty="0" smtClean="0"/>
              <a:t>Tue, Jul 15, 2014 at 10:56 AM, Jon Rosdahl &lt;</a:t>
            </a:r>
            <a:r>
              <a:rPr lang="en-US" sz="2000" dirty="0" smtClean="0">
                <a:hlinkClick r:id="rId2"/>
              </a:rPr>
              <a:t>jrosdahl@ieee.org</a:t>
            </a:r>
            <a:r>
              <a:rPr lang="en-US" sz="2000" dirty="0" smtClean="0"/>
              <a:t>&gt; wrote:</a:t>
            </a:r>
            <a:br>
              <a:rPr lang="en-US" sz="2000" dirty="0" smtClean="0"/>
            </a:br>
            <a:r>
              <a:rPr lang="en-US" sz="2000" dirty="0" smtClean="0"/>
              <a:t>Greetings and Salutations</a:t>
            </a:r>
            <a:r>
              <a:rPr lang="en-US" sz="2000" dirty="0" smtClean="0"/>
              <a:t>,</a:t>
            </a:r>
          </a:p>
          <a:p>
            <a:r>
              <a:rPr lang="en-US" sz="1100" dirty="0" smtClean="0"/>
              <a:t/>
            </a:r>
            <a:br>
              <a:rPr lang="en-US" sz="1100" dirty="0" smtClean="0"/>
            </a:br>
            <a:r>
              <a:rPr lang="en-US" sz="2000" dirty="0" smtClean="0"/>
              <a:t>The </a:t>
            </a:r>
            <a:r>
              <a:rPr lang="en-US" sz="2000" dirty="0" smtClean="0"/>
              <a:t>IEEE 802 Executive Committee has decided to award the Professional Conference Organizer (PCO) contract (Aug 1, 2014 through Dec 31, 2018) to Face-to-Face Events</a:t>
            </a:r>
            <a:r>
              <a:rPr lang="en-US" sz="2000" dirty="0" smtClean="0"/>
              <a:t>.</a:t>
            </a:r>
          </a:p>
          <a:p>
            <a:r>
              <a:rPr lang="en-US" sz="1400" dirty="0" smtClean="0"/>
              <a:t/>
            </a:r>
            <a:br>
              <a:rPr lang="en-US" sz="1400" dirty="0" smtClean="0"/>
            </a:br>
            <a:r>
              <a:rPr lang="en-US" sz="2000" dirty="0" smtClean="0"/>
              <a:t>Kind </a:t>
            </a:r>
            <a:r>
              <a:rPr lang="en-US" sz="2000" dirty="0" smtClean="0"/>
              <a:t>Regards,</a:t>
            </a:r>
            <a:br>
              <a:rPr lang="en-US" sz="2000" dirty="0" smtClean="0"/>
            </a:br>
            <a:r>
              <a:rPr lang="en-US" sz="2000" dirty="0" smtClean="0"/>
              <a:t>Jon</a:t>
            </a:r>
            <a:r>
              <a:rPr lang="en-US" sz="2000" dirty="0" smtClean="0"/>
              <a:t/>
            </a:r>
            <a:br>
              <a:rPr lang="en-US" sz="2000" dirty="0" smtClean="0"/>
            </a:br>
            <a:r>
              <a:rPr lang="en-US" sz="2000" dirty="0" smtClean="0"/>
              <a:t>IEEE </a:t>
            </a:r>
            <a:r>
              <a:rPr lang="en-US" sz="2000" dirty="0" smtClean="0"/>
              <a:t>802 Executive Secretary</a:t>
            </a:r>
            <a:r>
              <a:rPr lang="en-US" dirty="0" smtClean="0"/>
              <a:t/>
            </a:r>
            <a:br>
              <a:rPr lang="en-US" dirty="0" smtClean="0"/>
            </a:b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4.024 - 2015 </a:t>
            </a:r>
            <a:r>
              <a:rPr lang="en-US" dirty="0" smtClean="0"/>
              <a:t>Network RFP Plan</a:t>
            </a:r>
            <a:endParaRPr lang="en-US" dirty="0"/>
          </a:p>
        </p:txBody>
      </p:sp>
      <p:sp>
        <p:nvSpPr>
          <p:cNvPr id="3" name="Content Placeholder 2"/>
          <p:cNvSpPr>
            <a:spLocks noGrp="1"/>
          </p:cNvSpPr>
          <p:nvPr>
            <p:ph idx="1"/>
          </p:nvPr>
        </p:nvSpPr>
        <p:spPr>
          <a:xfrm>
            <a:off x="685800" y="1752600"/>
            <a:ext cx="7772400" cy="4572000"/>
          </a:xfrm>
        </p:spPr>
        <p:txBody>
          <a:bodyPr/>
          <a:lstStyle/>
          <a:p>
            <a:r>
              <a:rPr lang="en-US" dirty="0" smtClean="0"/>
              <a:t>Request for Proposal (RFP) to begin in November</a:t>
            </a:r>
          </a:p>
          <a:p>
            <a:r>
              <a:rPr lang="en-US" dirty="0" err="1" smtClean="0"/>
              <a:t>AdHoc</a:t>
            </a:r>
            <a:r>
              <a:rPr lang="en-US" dirty="0" smtClean="0"/>
              <a:t> RFP Committee to be formed</a:t>
            </a:r>
          </a:p>
          <a:p>
            <a:r>
              <a:rPr lang="en-US" sz="2800" dirty="0" smtClean="0"/>
              <a:t>Schedule of Events</a:t>
            </a:r>
            <a:r>
              <a:rPr lang="en-US" sz="2800" dirty="0" smtClean="0"/>
              <a:t>:</a:t>
            </a:r>
          </a:p>
          <a:p>
            <a:r>
              <a:rPr lang="en-US" dirty="0" smtClean="0"/>
              <a:t>	</a:t>
            </a:r>
            <a:r>
              <a:rPr lang="en-US" dirty="0" smtClean="0"/>
              <a:t>	 </a:t>
            </a:r>
            <a:r>
              <a:rPr lang="en-US" dirty="0" smtClean="0"/>
              <a:t>18 July 2014 Form FRP Committee</a:t>
            </a:r>
          </a:p>
          <a:p>
            <a:pPr lvl="1"/>
            <a:r>
              <a:rPr lang="en-US" sz="2400" b="1" dirty="0" smtClean="0"/>
              <a:t>28 Nov 2014</a:t>
            </a:r>
            <a:r>
              <a:rPr lang="en-US" sz="2400" dirty="0" smtClean="0"/>
              <a:t>	</a:t>
            </a:r>
            <a:r>
              <a:rPr lang="en-US" sz="2400" i="1" dirty="0" smtClean="0"/>
              <a:t>RFP</a:t>
            </a:r>
            <a:r>
              <a:rPr lang="en-US" sz="2400" dirty="0" smtClean="0"/>
              <a:t> distributed to suppliers</a:t>
            </a:r>
          </a:p>
          <a:p>
            <a:pPr lvl="1"/>
            <a:r>
              <a:rPr lang="en-US" sz="2400" b="1" dirty="0" smtClean="0"/>
              <a:t>12 Dec 2014</a:t>
            </a:r>
            <a:r>
              <a:rPr lang="en-US" sz="2400" dirty="0" smtClean="0"/>
              <a:t>	Supplier intention to bid or not bid due</a:t>
            </a:r>
            <a:endParaRPr lang="en-US" sz="2400" i="1" dirty="0" smtClean="0"/>
          </a:p>
          <a:p>
            <a:pPr lvl="1"/>
            <a:r>
              <a:rPr lang="en-US" sz="2400" b="1" dirty="0" smtClean="0"/>
              <a:t>30 Jan 2015</a:t>
            </a:r>
            <a:r>
              <a:rPr lang="en-US" sz="2400" dirty="0" smtClean="0"/>
              <a:t>	</a:t>
            </a:r>
            <a:r>
              <a:rPr lang="en-US" sz="2400" i="1" dirty="0" smtClean="0"/>
              <a:t>RFP</a:t>
            </a:r>
            <a:r>
              <a:rPr lang="en-US" sz="2400" dirty="0" smtClean="0"/>
              <a:t> due to IEEE Executive Secretary</a:t>
            </a:r>
          </a:p>
          <a:p>
            <a:pPr lvl="1"/>
            <a:r>
              <a:rPr lang="en-US" sz="2400" b="1" dirty="0" smtClean="0"/>
              <a:t>13 March 2015</a:t>
            </a:r>
            <a:r>
              <a:rPr lang="en-US" sz="2400" dirty="0" smtClean="0"/>
              <a:t> Supplier notification of contract award</a:t>
            </a:r>
          </a:p>
          <a:p>
            <a:pPr lvl="1"/>
            <a:r>
              <a:rPr lang="en-US" sz="2400" b="1" dirty="0" smtClean="0"/>
              <a:t>31 March 2015 </a:t>
            </a:r>
            <a:r>
              <a:rPr lang="en-US" sz="2400" dirty="0" smtClean="0"/>
              <a:t>Final Contract executed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4.024 - 2015 Network </a:t>
            </a:r>
            <a:r>
              <a:rPr lang="en-US" dirty="0" smtClean="0"/>
              <a:t>RFP </a:t>
            </a:r>
            <a:r>
              <a:rPr lang="en-US" dirty="0" err="1" smtClean="0"/>
              <a:t>AdHoc</a:t>
            </a:r>
            <a:endParaRPr lang="en-US" dirty="0"/>
          </a:p>
        </p:txBody>
      </p:sp>
      <p:sp>
        <p:nvSpPr>
          <p:cNvPr id="3" name="Content Placeholder 2"/>
          <p:cNvSpPr>
            <a:spLocks noGrp="1"/>
          </p:cNvSpPr>
          <p:nvPr>
            <p:ph idx="1"/>
          </p:nvPr>
        </p:nvSpPr>
        <p:spPr/>
        <p:txBody>
          <a:bodyPr/>
          <a:lstStyle/>
          <a:p>
            <a:r>
              <a:rPr lang="en-US" dirty="0" smtClean="0"/>
              <a:t>EC Members that are members of the </a:t>
            </a:r>
            <a:r>
              <a:rPr lang="en-US" dirty="0" err="1" smtClean="0"/>
              <a:t>AdHoc</a:t>
            </a:r>
            <a:endParaRPr lang="en-US" dirty="0" smtClean="0"/>
          </a:p>
          <a:p>
            <a:endParaRPr lang="en-US" dirty="0" smtClean="0"/>
          </a:p>
          <a:p>
            <a:r>
              <a:rPr lang="en-US" dirty="0" smtClean="0"/>
              <a:t>Motion to approve the formation of the Network RFP </a:t>
            </a:r>
            <a:r>
              <a:rPr lang="en-US" dirty="0" err="1" smtClean="0"/>
              <a:t>AdHoc</a:t>
            </a:r>
            <a:r>
              <a:rPr lang="en-US" dirty="0" smtClean="0"/>
              <a:t> with the following EC Members:</a:t>
            </a:r>
          </a:p>
          <a:p>
            <a:r>
              <a:rPr lang="en-US" dirty="0" smtClean="0"/>
              <a:t>	</a:t>
            </a:r>
            <a:r>
              <a:rPr lang="en-US" dirty="0" smtClean="0"/>
              <a:t>1. Jon Rosdahl  (</a:t>
            </a:r>
            <a:r>
              <a:rPr lang="en-US" dirty="0" err="1" smtClean="0"/>
              <a:t>AdHoc</a:t>
            </a:r>
            <a:r>
              <a:rPr lang="en-US" dirty="0" smtClean="0"/>
              <a:t> Chair)</a:t>
            </a:r>
          </a:p>
          <a:p>
            <a:r>
              <a:rPr lang="en-US" dirty="0" smtClean="0"/>
              <a:t>	</a:t>
            </a:r>
            <a:r>
              <a:rPr lang="en-US" dirty="0" smtClean="0"/>
              <a:t>2. </a:t>
            </a:r>
          </a:p>
          <a:p>
            <a:r>
              <a:rPr lang="en-US" dirty="0" smtClean="0"/>
              <a:t>Moved: Jon Rosdahl</a:t>
            </a:r>
          </a:p>
          <a:p>
            <a:r>
              <a:rPr lang="en-US" dirty="0" smtClean="0"/>
              <a:t>2</a:t>
            </a:r>
            <a:r>
              <a:rPr lang="en-US" baseline="30000" dirty="0" smtClean="0"/>
              <a:t>nd</a:t>
            </a:r>
            <a:r>
              <a:rPr lang="en-US" dirty="0" smtClean="0"/>
              <a:t>: </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4.04 – DT - Effective </a:t>
            </a:r>
            <a:r>
              <a:rPr lang="en-US" dirty="0" smtClean="0"/>
              <a:t>Use of Tutorial Time</a:t>
            </a:r>
            <a:br>
              <a:rPr lang="en-US" dirty="0" smtClean="0"/>
            </a:br>
            <a:endParaRPr lang="en-US" dirty="0"/>
          </a:p>
        </p:txBody>
      </p:sp>
      <p:sp>
        <p:nvSpPr>
          <p:cNvPr id="3" name="Content Placeholder 2"/>
          <p:cNvSpPr>
            <a:spLocks noGrp="1"/>
          </p:cNvSpPr>
          <p:nvPr>
            <p:ph idx="1"/>
          </p:nvPr>
        </p:nvSpPr>
        <p:spPr/>
        <p:txBody>
          <a:bodyPr/>
          <a:lstStyle/>
          <a:p>
            <a:r>
              <a:rPr lang="en-US" dirty="0" smtClean="0"/>
              <a:t>The Purpose of the Tutorial</a:t>
            </a:r>
          </a:p>
          <a:p>
            <a:r>
              <a:rPr lang="en-US" dirty="0" smtClean="0"/>
              <a:t>Effective use of the time</a:t>
            </a:r>
          </a:p>
          <a:p>
            <a:r>
              <a:rPr lang="en-US" dirty="0" smtClean="0"/>
              <a:t>Can WG allocate sub group meetings in parallel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381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457200" y="1066800"/>
            <a:ext cx="8305800" cy="53340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2014 July:  Agenda Items for 802 Executive Secretary: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Monday</a:t>
            </a:r>
            <a:r>
              <a:rPr lang="en-GB" sz="2000" dirty="0" smtClean="0"/>
              <a:t>: </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5.14 </a:t>
            </a:r>
            <a:r>
              <a:rPr lang="en-US" sz="1800" dirty="0" smtClean="0"/>
              <a:t>Future venue contract status &amp; Vendor Contract Renewal Status.  (Note - Executive Session to make a decision on contract award to be held Tuesday, 15-Jul, 7 to 8 am.)</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1" dirty="0" smtClean="0"/>
              <a:t>Friday: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smtClean="0"/>
              <a:t>	4.02 </a:t>
            </a:r>
            <a:r>
              <a:rPr lang="en-US" sz="1600" dirty="0" smtClean="0"/>
              <a:t>MI</a:t>
            </a:r>
            <a:r>
              <a:rPr lang="en-US" sz="1600" dirty="0" smtClean="0"/>
              <a:t>: Future Venues</a:t>
            </a:r>
            <a:r>
              <a:rPr lang="en-US" sz="1600" dirty="0" smtClean="0"/>
              <a:t>: (2 Motions)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4.023II</a:t>
            </a:r>
            <a:r>
              <a:rPr lang="en-US" sz="1600" dirty="0" smtClean="0"/>
              <a:t>: PCO Contract Award </a:t>
            </a:r>
            <a:r>
              <a:rPr lang="en-US" sz="1600" dirty="0" smtClean="0"/>
              <a:t>(Executive  Session - public </a:t>
            </a:r>
            <a:r>
              <a:rPr lang="en-US" sz="1600" dirty="0" smtClean="0"/>
              <a:t>output</a:t>
            </a:r>
            <a:r>
              <a:rPr lang="en-US" sz="1600" dirty="0" smtClean="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a:t>
            </a:r>
            <a:r>
              <a:rPr lang="en-US" sz="1600" dirty="0" smtClean="0"/>
              <a:t>      4.024 </a:t>
            </a:r>
            <a:r>
              <a:rPr lang="en-US" sz="1600" dirty="0" smtClean="0"/>
              <a:t>MI: Network RFP </a:t>
            </a:r>
            <a:r>
              <a:rPr lang="en-US" sz="1600" dirty="0" err="1" smtClean="0"/>
              <a:t>AdHoc</a:t>
            </a:r>
            <a:r>
              <a:rPr lang="en-US" sz="1600" dirty="0" smtClean="0"/>
              <a:t> </a:t>
            </a:r>
            <a:r>
              <a:rPr lang="en-US" sz="1600" dirty="0" smtClean="0"/>
              <a:t>Formation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a:t>
            </a:r>
            <a:r>
              <a:rPr lang="en-US" sz="1600" dirty="0" smtClean="0"/>
              <a:t>4.04 Effective Use of Tutorial Time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a:t>
            </a:r>
            <a:r>
              <a:rPr lang="en-US" sz="1600" dirty="0" smtClean="0"/>
              <a:t>4.041 Feedback of July 2014 Tutorials/</a:t>
            </a:r>
            <a:r>
              <a:rPr lang="en-US" sz="1600" dirty="0" err="1" smtClean="0"/>
              <a:t>Bof</a:t>
            </a:r>
            <a:endParaRPr lang="en-US" sz="1600"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4.05 MI: </a:t>
            </a:r>
            <a:r>
              <a:rPr lang="en-US" sz="1600" dirty="0" smtClean="0"/>
              <a:t>Announcement of Nov 2013 802 EC </a:t>
            </a:r>
            <a:r>
              <a:rPr lang="en-US" sz="1600" dirty="0" smtClean="0"/>
              <a:t>Workshop</a:t>
            </a:r>
            <a:endParaRPr lang="en-US" sz="1600" b="1"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a:t>
            </a:r>
            <a:r>
              <a:rPr lang="en-US" sz="1600" dirty="0" smtClean="0"/>
              <a:t>8.044 </a:t>
            </a:r>
            <a:r>
              <a:rPr lang="en-US" sz="1600" b="1" dirty="0" smtClean="0"/>
              <a:t>II: Exec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a:t>
            </a:r>
            <a:r>
              <a:rPr lang="en-US" sz="1600" dirty="0" smtClean="0"/>
              <a:t>**8.06. </a:t>
            </a:r>
            <a:r>
              <a:rPr lang="en-US" sz="1600" dirty="0" smtClean="0"/>
              <a:t>II: 7 Oct 2014 IEEE 802 EC Interim </a:t>
            </a:r>
            <a:r>
              <a:rPr lang="en-US" sz="1600" dirty="0" err="1" smtClean="0"/>
              <a:t>Telecon</a:t>
            </a:r>
            <a:r>
              <a:rPr lang="en-US" sz="1600" dirty="0" smtClean="0"/>
              <a:t> 1-3pm ET </a:t>
            </a:r>
            <a:endParaRPr lang="en-US" sz="1600"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**8.07. </a:t>
            </a:r>
            <a:r>
              <a:rPr lang="en-US" sz="1600" dirty="0" smtClean="0"/>
              <a:t>II: Call for Tutorials for the Nov 2014 Plenary in San Antonio, TX </a:t>
            </a:r>
            <a:endParaRPr lang="en-US" sz="1600"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1"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	</a:t>
            </a:r>
            <a:endParaRPr lang="en-GB" sz="1800" b="1"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4.041  - DT - Feedback </a:t>
            </a:r>
            <a:r>
              <a:rPr lang="en-US" dirty="0" smtClean="0"/>
              <a:t>of July 2014 Tutorials / </a:t>
            </a:r>
            <a:r>
              <a:rPr lang="en-US" dirty="0" err="1" smtClean="0"/>
              <a:t>BoF</a:t>
            </a:r>
            <a:endParaRPr lang="en-US" dirty="0"/>
          </a:p>
        </p:txBody>
      </p:sp>
      <p:sp>
        <p:nvSpPr>
          <p:cNvPr id="3" name="Content Placeholder 2"/>
          <p:cNvSpPr>
            <a:spLocks noGrp="1"/>
          </p:cNvSpPr>
          <p:nvPr>
            <p:ph idx="1"/>
          </p:nvPr>
        </p:nvSpPr>
        <p:spPr>
          <a:xfrm>
            <a:off x="762000" y="2057400"/>
            <a:ext cx="7543800" cy="4343400"/>
          </a:xfrm>
        </p:spPr>
        <p:txBody>
          <a:bodyPr/>
          <a:lstStyle/>
          <a:p>
            <a:r>
              <a:rPr lang="en-US" dirty="0" smtClean="0"/>
              <a:t>Feedback from 802.11 on Tutorial:</a:t>
            </a:r>
          </a:p>
          <a:p>
            <a:r>
              <a:rPr lang="en-US" dirty="0" smtClean="0"/>
              <a:t>Number Attending </a:t>
            </a:r>
            <a:r>
              <a:rPr lang="en-US" dirty="0" smtClean="0"/>
              <a:t>the BOF: 34</a:t>
            </a:r>
          </a:p>
          <a:p>
            <a:pPr lvl="1"/>
            <a:r>
              <a:rPr lang="en-US" dirty="0" smtClean="0"/>
              <a:t>Suggestion to add energy to the presentation (small breakouts, and then review what the groups identified)</a:t>
            </a:r>
          </a:p>
          <a:p>
            <a:r>
              <a:rPr lang="en-US" dirty="0" smtClean="0"/>
              <a:t>Number Normally Attends </a:t>
            </a:r>
            <a:r>
              <a:rPr lang="en-US" dirty="0" smtClean="0"/>
              <a:t>Social </a:t>
            </a:r>
            <a:r>
              <a:rPr lang="en-US" dirty="0" smtClean="0"/>
              <a:t>:</a:t>
            </a:r>
            <a:r>
              <a:rPr lang="en-US" dirty="0" smtClean="0"/>
              <a:t>41</a:t>
            </a:r>
          </a:p>
          <a:p>
            <a:r>
              <a:rPr lang="en-US" dirty="0" smtClean="0"/>
              <a:t>Not attending the </a:t>
            </a:r>
            <a:r>
              <a:rPr lang="en-US" dirty="0" smtClean="0"/>
              <a:t>Social:29</a:t>
            </a:r>
            <a:endParaRPr lang="en-US" dirty="0" smtClean="0"/>
          </a:p>
          <a:p>
            <a:r>
              <a:rPr lang="en-US" dirty="0" smtClean="0"/>
              <a:t>OK if Tutorial/WG </a:t>
            </a:r>
            <a:r>
              <a:rPr lang="en-US" dirty="0" err="1" smtClean="0"/>
              <a:t>Mtgs</a:t>
            </a:r>
            <a:r>
              <a:rPr lang="en-US" dirty="0" smtClean="0"/>
              <a:t> in parallel </a:t>
            </a:r>
            <a:r>
              <a:rPr lang="en-US" dirty="0" smtClean="0"/>
              <a:t>– 12 Y  58 N</a:t>
            </a:r>
          </a:p>
          <a:p>
            <a:r>
              <a:rPr lang="en-US" dirty="0" smtClean="0"/>
              <a:t>OK if BOF/WG </a:t>
            </a:r>
            <a:r>
              <a:rPr lang="en-US" dirty="0" err="1" smtClean="0"/>
              <a:t>Mtg</a:t>
            </a:r>
            <a:r>
              <a:rPr lang="en-US" dirty="0" smtClean="0"/>
              <a:t> parallel – 14 Y 38 N</a:t>
            </a:r>
          </a:p>
          <a:p>
            <a:r>
              <a:rPr lang="en-US" dirty="0" smtClean="0"/>
              <a:t>Prefer BOF </a:t>
            </a:r>
            <a:r>
              <a:rPr lang="en-US" dirty="0" err="1" smtClean="0"/>
              <a:t>vs</a:t>
            </a:r>
            <a:r>
              <a:rPr lang="en-US" dirty="0" smtClean="0"/>
              <a:t> Social – 5 BOF 43 Social</a:t>
            </a:r>
          </a:p>
          <a:p>
            <a:r>
              <a:rPr lang="en-US" dirty="0" smtClean="0"/>
              <a:t>Tutorial BOF </a:t>
            </a:r>
            <a:r>
              <a:rPr lang="en-US" dirty="0" smtClean="0"/>
              <a:t>like on Monday – 57 Y 1 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sz="2800" dirty="0" smtClean="0"/>
              <a:t>4.05 MI </a:t>
            </a:r>
            <a:r>
              <a:rPr lang="en-US" sz="2800" dirty="0" smtClean="0"/>
              <a:t>Announcement of </a:t>
            </a:r>
            <a:r>
              <a:rPr lang="en-US" sz="2800" dirty="0" smtClean="0"/>
              <a:t/>
            </a:r>
            <a:br>
              <a:rPr lang="en-US" sz="2800" dirty="0" smtClean="0"/>
            </a:br>
            <a:r>
              <a:rPr lang="en-US" sz="2800" dirty="0" smtClean="0"/>
              <a:t>Nov 2014 </a:t>
            </a:r>
            <a:r>
              <a:rPr lang="en-US" sz="2800" dirty="0" smtClean="0"/>
              <a:t>802 EC Workshop </a:t>
            </a:r>
            <a:endParaRPr lang="en-US" sz="2800" dirty="0"/>
          </a:p>
        </p:txBody>
      </p:sp>
      <p:sp>
        <p:nvSpPr>
          <p:cNvPr id="3" name="Content Placeholder 2"/>
          <p:cNvSpPr>
            <a:spLocks noGrp="1"/>
          </p:cNvSpPr>
          <p:nvPr>
            <p:ph idx="1"/>
          </p:nvPr>
        </p:nvSpPr>
        <p:spPr>
          <a:xfrm>
            <a:off x="762000" y="1676400"/>
            <a:ext cx="7770813" cy="4722813"/>
          </a:xfrm>
        </p:spPr>
        <p:txBody>
          <a:bodyPr/>
          <a:lstStyle/>
          <a:p>
            <a:r>
              <a:rPr lang="en-US" dirty="0" smtClean="0"/>
              <a:t>EC Workshop: Nov 8, 2014</a:t>
            </a:r>
          </a:p>
          <a:p>
            <a:r>
              <a:rPr lang="en-US" dirty="0" smtClean="0"/>
              <a:t>	</a:t>
            </a:r>
            <a:r>
              <a:rPr lang="en-US" sz="2000" dirty="0" smtClean="0"/>
              <a:t>Length: Dinner on Friday Night, work Saturday 8am-5pm</a:t>
            </a:r>
            <a:endParaRPr lang="en-US" dirty="0" smtClean="0"/>
          </a:p>
          <a:p>
            <a:pPr lvl="1"/>
            <a:r>
              <a:rPr lang="en-US" sz="2400" dirty="0" smtClean="0"/>
              <a:t>Remember to register for hotel through the end of workshop, then adjustment for workshop nights will be made for Friday and Saturday night stays as required.</a:t>
            </a:r>
          </a:p>
          <a:p>
            <a:endParaRPr lang="en-US" dirty="0" smtClean="0"/>
          </a:p>
          <a:p>
            <a:r>
              <a:rPr lang="en-US" dirty="0" smtClean="0"/>
              <a:t>Workshop Leader: __</a:t>
            </a:r>
            <a:r>
              <a:rPr lang="en-US" u="sng" dirty="0" smtClean="0"/>
              <a:t>Apurva/</a:t>
            </a:r>
            <a:r>
              <a:rPr lang="en-US" u="sng" dirty="0" err="1" smtClean="0"/>
              <a:t>Subir</a:t>
            </a:r>
            <a:r>
              <a:rPr lang="en-US" dirty="0" smtClean="0"/>
              <a:t>_____</a:t>
            </a:r>
          </a:p>
          <a:p>
            <a:r>
              <a:rPr lang="en-US" dirty="0" smtClean="0"/>
              <a:t>Action </a:t>
            </a:r>
            <a:r>
              <a:rPr lang="en-US" dirty="0" smtClean="0"/>
              <a:t>Tracker:______</a:t>
            </a:r>
            <a:r>
              <a:rPr lang="en-US" u="sng" dirty="0" smtClean="0"/>
              <a:t> Apurva/</a:t>
            </a:r>
            <a:r>
              <a:rPr lang="en-US" u="sng" dirty="0" err="1" smtClean="0"/>
              <a:t>Subir</a:t>
            </a:r>
            <a:r>
              <a:rPr lang="en-US" u="sng" dirty="0" smtClean="0"/>
              <a:t> </a:t>
            </a:r>
            <a:r>
              <a:rPr lang="en-US" dirty="0" smtClean="0"/>
              <a:t>___</a:t>
            </a:r>
          </a:p>
          <a:p>
            <a:endParaRPr lang="en-US" dirty="0" smtClean="0"/>
          </a:p>
          <a:p>
            <a:r>
              <a:rPr lang="en-US" dirty="0" smtClean="0"/>
              <a:t>Agenda to be announced on Interim Call</a:t>
            </a:r>
          </a:p>
          <a:p>
            <a:r>
              <a:rPr lang="en-US" dirty="0" smtClean="0"/>
              <a:t>Expectation is no treasury impact for workshop</a:t>
            </a: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dirty="0" smtClean="0"/>
              <a:t>Workshop Leadership History</a:t>
            </a:r>
            <a:endParaRPr lang="en-US" dirty="0"/>
          </a:p>
        </p:txBody>
      </p:sp>
      <p:sp>
        <p:nvSpPr>
          <p:cNvPr id="3" name="Content Placeholder 2"/>
          <p:cNvSpPr>
            <a:spLocks noGrp="1"/>
          </p:cNvSpPr>
          <p:nvPr>
            <p:ph idx="1"/>
          </p:nvPr>
        </p:nvSpPr>
        <p:spPr>
          <a:xfrm>
            <a:off x="685800" y="1600200"/>
            <a:ext cx="7770813" cy="4494213"/>
          </a:xfrm>
        </p:spPr>
        <p:txBody>
          <a:bodyPr/>
          <a:lstStyle/>
          <a:p>
            <a:r>
              <a:rPr lang="en-US" dirty="0" smtClean="0"/>
              <a:t>2009 - 1</a:t>
            </a:r>
            <a:r>
              <a:rPr lang="en-US" baseline="30000" dirty="0" smtClean="0"/>
              <a:t>st</a:t>
            </a:r>
            <a:r>
              <a:rPr lang="en-US" dirty="0" smtClean="0"/>
              <a:t> </a:t>
            </a:r>
            <a:r>
              <a:rPr lang="en-US" dirty="0" smtClean="0"/>
              <a:t>Workshop: Geoff and </a:t>
            </a:r>
            <a:r>
              <a:rPr lang="en-US" b="0" dirty="0" smtClean="0"/>
              <a:t>James</a:t>
            </a:r>
            <a:endParaRPr lang="en-US" dirty="0" smtClean="0"/>
          </a:p>
          <a:p>
            <a:r>
              <a:rPr lang="en-US" dirty="0" smtClean="0"/>
              <a:t>2011 - 2</a:t>
            </a:r>
            <a:r>
              <a:rPr lang="en-US" baseline="30000" dirty="0" smtClean="0"/>
              <a:t>nd</a:t>
            </a:r>
            <a:r>
              <a:rPr lang="en-US" dirty="0" smtClean="0"/>
              <a:t> </a:t>
            </a:r>
            <a:r>
              <a:rPr lang="en-US" dirty="0" smtClean="0"/>
              <a:t>Workshop: Bruce and </a:t>
            </a:r>
            <a:r>
              <a:rPr lang="en-US" dirty="0" smtClean="0"/>
              <a:t>Jon</a:t>
            </a:r>
            <a:endParaRPr lang="en-US" dirty="0" smtClean="0"/>
          </a:p>
          <a:p>
            <a:r>
              <a:rPr lang="en-US" dirty="0" smtClean="0"/>
              <a:t>2012 - 3</a:t>
            </a:r>
            <a:r>
              <a:rPr lang="en-US" baseline="30000" dirty="0" smtClean="0"/>
              <a:t>rd</a:t>
            </a:r>
            <a:r>
              <a:rPr lang="en-US" dirty="0" smtClean="0"/>
              <a:t> </a:t>
            </a:r>
            <a:r>
              <a:rPr lang="en-US" dirty="0" smtClean="0"/>
              <a:t>Workshop: Roger and </a:t>
            </a:r>
            <a:r>
              <a:rPr lang="en-US" dirty="0" smtClean="0"/>
              <a:t>Steve</a:t>
            </a:r>
            <a:endParaRPr lang="en-US" dirty="0" smtClean="0"/>
          </a:p>
          <a:p>
            <a:r>
              <a:rPr lang="en-US" dirty="0" smtClean="0"/>
              <a:t>2013 - 4</a:t>
            </a:r>
            <a:r>
              <a:rPr lang="en-US" baseline="30000" dirty="0" smtClean="0"/>
              <a:t>th</a:t>
            </a:r>
            <a:r>
              <a:rPr lang="en-US" dirty="0" smtClean="0"/>
              <a:t> </a:t>
            </a:r>
            <a:r>
              <a:rPr lang="en-US" dirty="0" smtClean="0"/>
              <a:t>Workshop: Adrian and </a:t>
            </a:r>
            <a:r>
              <a:rPr lang="en-US" dirty="0" smtClean="0"/>
              <a:t>Adrian</a:t>
            </a:r>
            <a:endParaRPr lang="en-US" dirty="0" smtClean="0"/>
          </a:p>
          <a:p>
            <a:r>
              <a:rPr lang="en-US" sz="3200" dirty="0" smtClean="0"/>
              <a:t>2014 - 5</a:t>
            </a:r>
            <a:r>
              <a:rPr lang="en-US" sz="3200" baseline="30000" dirty="0" smtClean="0"/>
              <a:t>th</a:t>
            </a:r>
            <a:r>
              <a:rPr lang="en-US" sz="3200" dirty="0" smtClean="0"/>
              <a:t> </a:t>
            </a:r>
            <a:r>
              <a:rPr lang="en-US" sz="3200" dirty="0" smtClean="0"/>
              <a:t>Workshop: </a:t>
            </a:r>
            <a:r>
              <a:rPr lang="en-US" sz="3200" dirty="0" smtClean="0"/>
              <a:t>_____   &amp; _____</a:t>
            </a:r>
          </a:p>
          <a:p>
            <a:r>
              <a:rPr lang="en-US" sz="3200" dirty="0" smtClean="0"/>
              <a:t>2014 Candidates  - </a:t>
            </a:r>
            <a:r>
              <a:rPr lang="en-US" sz="3200" dirty="0" err="1" smtClean="0"/>
              <a:t>Subir</a:t>
            </a:r>
            <a:r>
              <a:rPr lang="en-US" sz="3200" dirty="0" smtClean="0"/>
              <a:t>, Apurva, </a:t>
            </a:r>
          </a:p>
          <a:p>
            <a:r>
              <a:rPr lang="en-US" sz="3200" dirty="0" smtClean="0"/>
              <a:t>Future Candidates:</a:t>
            </a:r>
          </a:p>
          <a:p>
            <a:pPr lvl="3"/>
            <a:r>
              <a:rPr lang="en-US" sz="2800" dirty="0" smtClean="0"/>
              <a:t>Mike</a:t>
            </a:r>
            <a:r>
              <a:rPr lang="en-US" sz="2800" dirty="0" smtClean="0"/>
              <a:t>, </a:t>
            </a:r>
            <a:r>
              <a:rPr lang="en-US" sz="2800" dirty="0" smtClean="0"/>
              <a:t>Bob</a:t>
            </a:r>
            <a:r>
              <a:rPr lang="en-US" sz="2800" dirty="0" smtClean="0"/>
              <a:t>, Glenn, </a:t>
            </a:r>
            <a:r>
              <a:rPr lang="en-US" sz="2800" dirty="0" smtClean="0"/>
              <a:t>David, </a:t>
            </a:r>
          </a:p>
          <a:p>
            <a:pPr lvl="3"/>
            <a:r>
              <a:rPr lang="en-US" sz="2800" dirty="0" smtClean="0"/>
              <a:t>Pat</a:t>
            </a:r>
            <a:r>
              <a:rPr lang="en-US" sz="2800" dirty="0" smtClean="0"/>
              <a:t>, </a:t>
            </a:r>
            <a:r>
              <a:rPr lang="en-US" sz="2800" dirty="0" smtClean="0"/>
              <a:t>John D., Clint</a:t>
            </a:r>
            <a:endParaRPr lang="en-US" sz="280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2014 EC Workshop  Draft Agenda</a:t>
            </a:r>
            <a:endParaRPr lang="en-US" dirty="0"/>
          </a:p>
        </p:txBody>
      </p:sp>
      <p:sp>
        <p:nvSpPr>
          <p:cNvPr id="3" name="Content Placeholder 2"/>
          <p:cNvSpPr>
            <a:spLocks noGrp="1"/>
          </p:cNvSpPr>
          <p:nvPr>
            <p:ph idx="1"/>
          </p:nvPr>
        </p:nvSpPr>
        <p:spPr/>
        <p:txBody>
          <a:bodyPr/>
          <a:lstStyle/>
          <a:p>
            <a:r>
              <a:rPr lang="en-US" sz="2400" dirty="0" smtClean="0"/>
              <a:t>Tentatively:</a:t>
            </a:r>
          </a:p>
          <a:p>
            <a:pPr lvl="1"/>
            <a:r>
              <a:rPr lang="en-US" sz="2000" dirty="0" smtClean="0"/>
              <a:t>Geoff: definition of market relevance</a:t>
            </a:r>
          </a:p>
          <a:p>
            <a:pPr lvl="1"/>
            <a:r>
              <a:rPr lang="en-US" sz="2000" dirty="0" smtClean="0"/>
              <a:t>Geoff/James: address confidential communications policy/process</a:t>
            </a:r>
          </a:p>
          <a:p>
            <a:pPr lvl="1"/>
            <a:r>
              <a:rPr lang="en-US" sz="2000" dirty="0"/>
              <a:t>EC members: supply </a:t>
            </a:r>
            <a:r>
              <a:rPr lang="en-US" sz="2000" dirty="0" smtClean="0"/>
              <a:t>additional suggestions </a:t>
            </a:r>
            <a:r>
              <a:rPr lang="en-US" sz="2000" dirty="0"/>
              <a:t>to Chair and Rec Sec</a:t>
            </a:r>
            <a:endParaRPr lang="en-US" sz="2400" dirty="0" smtClean="0"/>
          </a:p>
          <a:p>
            <a:endParaRPr lang="en-US" sz="2400" dirty="0" smtClean="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a:p>
        </p:txBody>
      </p:sp>
    </p:spTree>
    <p:extLst>
      <p:ext uri="{BB962C8B-B14F-4D97-AF65-F5344CB8AC3E}">
        <p14:creationId xmlns:p14="http://schemas.microsoft.com/office/powerpoint/2010/main" xmlns="" val="23462184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lang="en-US" dirty="0" smtClean="0"/>
              <a:t>II  8.034</a:t>
            </a:r>
            <a:r>
              <a:rPr lang="en-US" sz="3200" b="1" dirty="0" smtClean="0">
                <a:solidFill>
                  <a:srgbClr val="000000"/>
                </a:solidFill>
                <a:latin typeface="+mj-lt"/>
                <a:ea typeface="+mj-ea"/>
                <a:cs typeface="+mj-cs"/>
              </a:rPr>
              <a:t> Executive secretary report</a:t>
            </a:r>
          </a:p>
          <a:p>
            <a:endParaRPr lang="en-US" dirty="0"/>
          </a:p>
        </p:txBody>
      </p:sp>
      <p:sp>
        <p:nvSpPr>
          <p:cNvPr id="3" name="Content Placeholder 2"/>
          <p:cNvSpPr>
            <a:spLocks noGrp="1"/>
          </p:cNvSpPr>
          <p:nvPr>
            <p:ph idx="1"/>
          </p:nvPr>
        </p:nvSpPr>
        <p:spPr>
          <a:xfrm>
            <a:off x="533400" y="1447800"/>
            <a:ext cx="7923213" cy="4646613"/>
          </a:xfrm>
        </p:spPr>
        <p:txBody>
          <a:bodyPr/>
          <a:lstStyle/>
          <a:p>
            <a:pPr marL="457200" indent="-457200"/>
            <a:r>
              <a:rPr lang="en-US" dirty="0" smtClean="0"/>
              <a:t>LMSC 802 – P&amp;P list of major duties:</a:t>
            </a:r>
          </a:p>
          <a:p>
            <a:pPr marL="857250" lvl="1" indent="-457200">
              <a:buAutoNum type="arabicPeriod"/>
            </a:pPr>
            <a:r>
              <a:rPr lang="en-US" dirty="0" smtClean="0"/>
              <a:t>Oversee Venue selection –</a:t>
            </a:r>
          </a:p>
          <a:p>
            <a:pPr marL="857250" lvl="1" indent="-457200">
              <a:buFont typeface="Times New Roman" pitchFamily="16" charset="0"/>
              <a:buAutoNum type="arabicPeriod"/>
            </a:pPr>
            <a:r>
              <a:rPr lang="en-US" dirty="0" smtClean="0"/>
              <a:t>Present summaries of venue options.</a:t>
            </a:r>
          </a:p>
          <a:p>
            <a:pPr marL="857250" lvl="1" indent="-457200">
              <a:buAutoNum type="arabicPeriod"/>
            </a:pPr>
            <a:r>
              <a:rPr lang="en-US" dirty="0" smtClean="0"/>
              <a:t>Oversee activities related to facilities and services</a:t>
            </a:r>
          </a:p>
          <a:p>
            <a:pPr marL="857250" lvl="1" indent="-457200">
              <a:buAutoNum type="arabicPeriod"/>
            </a:pPr>
            <a:r>
              <a:rPr lang="en-US" dirty="0" smtClean="0"/>
              <a:t>Carry out Duties of Treasurer if Treasurer unavailable</a:t>
            </a:r>
          </a:p>
          <a:p>
            <a:pPr marL="457200" indent="-457200"/>
            <a:r>
              <a:rPr lang="en-US" dirty="0" smtClean="0"/>
              <a:t>Chairs Guideline list of major duties:</a:t>
            </a:r>
          </a:p>
          <a:p>
            <a:pPr lvl="1"/>
            <a:r>
              <a:rPr lang="en-US" dirty="0" smtClean="0"/>
              <a:t>1) 802 Meetings: Efficiency Improvement</a:t>
            </a:r>
          </a:p>
          <a:p>
            <a:pPr lvl="1"/>
            <a:r>
              <a:rPr lang="en-US" dirty="0" smtClean="0"/>
              <a:t>2) 802 Plenary Sessions: Facilities and Services</a:t>
            </a:r>
          </a:p>
          <a:p>
            <a:pPr lvl="1"/>
            <a:r>
              <a:rPr lang="en-US" dirty="0" smtClean="0"/>
              <a:t>3) IEEE 802 Registration Database</a:t>
            </a:r>
          </a:p>
          <a:p>
            <a:pPr lvl="1"/>
            <a:r>
              <a:rPr lang="en-US" dirty="0" smtClean="0"/>
              <a:t>4) Assist IEEE 802 Treasurer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a:p>
        </p:txBody>
      </p:sp>
      <p:sp>
        <p:nvSpPr>
          <p:cNvPr id="5" name="Footer Placeholder 4"/>
          <p:cNvSpPr>
            <a:spLocks noGrp="1"/>
          </p:cNvSpPr>
          <p:nvPr>
            <p:ph type="ftr" idx="14"/>
          </p:nvPr>
        </p:nvSpPr>
        <p:spPr/>
        <p:txBody>
          <a:bodyPr/>
          <a:lstStyle/>
          <a:p>
            <a:r>
              <a:rPr lang="en-GB" smtClean="0"/>
              <a:t>Jon Rosdahl, CSR</a:t>
            </a:r>
            <a:endParaRPr lang="en-GB"/>
          </a:p>
        </p:txBody>
      </p:sp>
      <p:sp>
        <p:nvSpPr>
          <p:cNvPr id="6" name="Date Placeholder 5"/>
          <p:cNvSpPr>
            <a:spLocks noGrp="1"/>
          </p:cNvSpPr>
          <p:nvPr>
            <p:ph type="dt" idx="15"/>
          </p:nvPr>
        </p:nvSpPr>
        <p:spPr/>
        <p:txBody>
          <a:bodyPr/>
          <a:lstStyle/>
          <a:p>
            <a:r>
              <a:rPr lang="en-US" smtClean="0"/>
              <a:t>July 2013</a:t>
            </a:r>
            <a:endParaRPr lang="en-GB"/>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II* </a:t>
            </a:r>
            <a:r>
              <a:rPr lang="en-US" dirty="0" smtClean="0"/>
              <a:t>8.06 </a:t>
            </a:r>
            <a:r>
              <a:rPr lang="en-US" dirty="0" smtClean="0"/>
              <a:t>– October 2014 Interim </a:t>
            </a:r>
            <a:r>
              <a:rPr lang="en-US" dirty="0" err="1" smtClean="0"/>
              <a:t>Telecon</a:t>
            </a:r>
            <a:r>
              <a:rPr lang="en-US" dirty="0" smtClean="0"/>
              <a:t> - </a:t>
            </a:r>
            <a:endParaRPr lang="en-US" dirty="0"/>
          </a:p>
        </p:txBody>
      </p:sp>
      <p:sp>
        <p:nvSpPr>
          <p:cNvPr id="3" name="Content Placeholder 2"/>
          <p:cNvSpPr>
            <a:spLocks noGrp="1"/>
          </p:cNvSpPr>
          <p:nvPr>
            <p:ph idx="1"/>
          </p:nvPr>
        </p:nvSpPr>
        <p:spPr>
          <a:xfrm>
            <a:off x="685800" y="1371600"/>
            <a:ext cx="7772400" cy="5029200"/>
          </a:xfrm>
        </p:spPr>
        <p:txBody>
          <a:bodyPr/>
          <a:lstStyle/>
          <a:p>
            <a:r>
              <a:rPr lang="en-US" dirty="0" smtClean="0"/>
              <a:t>Agenda for Interim EC meeting </a:t>
            </a:r>
          </a:p>
          <a:p>
            <a:r>
              <a:rPr lang="en-US" dirty="0" smtClean="0"/>
              <a:t>	– Tuesday 7 OCT 1-3PM ET</a:t>
            </a:r>
          </a:p>
          <a:p>
            <a:endParaRPr lang="en-US" dirty="0" smtClean="0"/>
          </a:p>
          <a:p>
            <a:r>
              <a:rPr lang="en-US" dirty="0" smtClean="0"/>
              <a:t>Initial Proposed Draft Agenda</a:t>
            </a:r>
          </a:p>
          <a:p>
            <a:pPr lvl="1"/>
            <a:r>
              <a:rPr lang="en-US" sz="1600" dirty="0" smtClean="0"/>
              <a:t>–</a:t>
            </a:r>
            <a:r>
              <a:rPr lang="en-US" sz="600" dirty="0" smtClean="0"/>
              <a:t>  </a:t>
            </a:r>
            <a:r>
              <a:rPr lang="en-US" sz="1600" dirty="0" smtClean="0"/>
              <a:t>1. Welcome/Intro/Approve Agenda           </a:t>
            </a:r>
            <a:r>
              <a:rPr lang="en-US" sz="1600" dirty="0" smtClean="0"/>
              <a:t>			 </a:t>
            </a:r>
            <a:r>
              <a:rPr lang="en-US" sz="1600" dirty="0" smtClean="0"/>
              <a:t>- Nikolich </a:t>
            </a:r>
            <a:r>
              <a:rPr lang="en-US" sz="1600" dirty="0" smtClean="0"/>
              <a:t>	</a:t>
            </a:r>
            <a:r>
              <a:rPr lang="en-US" sz="1600" dirty="0" smtClean="0"/>
              <a:t>5 </a:t>
            </a:r>
            <a:r>
              <a:rPr lang="en-US" sz="1600" dirty="0" smtClean="0"/>
              <a:t>min </a:t>
            </a:r>
          </a:p>
          <a:p>
            <a:pPr lvl="1"/>
            <a:r>
              <a:rPr lang="en-US" sz="1600" dirty="0" smtClean="0"/>
              <a:t>–</a:t>
            </a:r>
            <a:r>
              <a:rPr lang="en-US" sz="1600" dirty="0" smtClean="0"/>
              <a:t>  2. Report: Nov EC Action Item Summary                    - </a:t>
            </a:r>
            <a:r>
              <a:rPr lang="en-US" sz="1600" dirty="0" err="1" smtClean="0"/>
              <a:t>D’Ambrosia</a:t>
            </a:r>
            <a:r>
              <a:rPr lang="en-US" sz="1600" dirty="0" smtClean="0"/>
              <a:t>	2 min</a:t>
            </a:r>
          </a:p>
          <a:p>
            <a:pPr lvl="1"/>
            <a:r>
              <a:rPr lang="en-US" sz="1600" dirty="0" smtClean="0"/>
              <a:t>–  3. Report: Nov 2014 San Antonio Meeting Plan Status  - Rosdahl 	3 min</a:t>
            </a:r>
          </a:p>
          <a:p>
            <a:pPr lvl="1"/>
            <a:r>
              <a:rPr lang="en-US" sz="1600" dirty="0" smtClean="0"/>
              <a:t>-- 4. Report: Jan 2015 Atlanta Interim Plan Status	    - Rosdahl	3 min</a:t>
            </a:r>
          </a:p>
          <a:p>
            <a:pPr lvl="1"/>
            <a:r>
              <a:rPr lang="en-US" sz="1600" dirty="0" smtClean="0"/>
              <a:t>--5. Network RFP progress report				     -Rosdahl	5 min</a:t>
            </a:r>
          </a:p>
          <a:p>
            <a:pPr lvl="1"/>
            <a:r>
              <a:rPr lang="en-US" sz="1600" dirty="0" smtClean="0"/>
              <a:t>- 6. Prepare Initial Workshop Agenda                                 - Nikolich    20 min</a:t>
            </a:r>
          </a:p>
          <a:p>
            <a:endParaRPr lang="en-US" sz="1800" dirty="0" smtClean="0"/>
          </a:p>
          <a:p>
            <a:r>
              <a:rPr lang="en-US" sz="1800" dirty="0" smtClean="0"/>
              <a:t>	Per Chairs Guideline – Confirm during the Closing EC Plenary.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a:p>
        </p:txBody>
      </p:sp>
      <p:sp>
        <p:nvSpPr>
          <p:cNvPr id="5" name="Footer Placeholder 4"/>
          <p:cNvSpPr>
            <a:spLocks noGrp="1"/>
          </p:cNvSpPr>
          <p:nvPr>
            <p:ph type="ftr" idx="14"/>
          </p:nvPr>
        </p:nvSpPr>
        <p:spPr/>
        <p:txBody>
          <a:bodyPr/>
          <a:lstStyle/>
          <a:p>
            <a:r>
              <a:rPr lang="en-GB" smtClean="0"/>
              <a:t>Jon Rosdahl, CSR</a:t>
            </a:r>
            <a:endParaRPr lang="en-GB"/>
          </a:p>
        </p:txBody>
      </p:sp>
      <p:sp>
        <p:nvSpPr>
          <p:cNvPr id="6" name="Date Placeholder 5"/>
          <p:cNvSpPr>
            <a:spLocks noGrp="1"/>
          </p:cNvSpPr>
          <p:nvPr>
            <p:ph type="dt" idx="15"/>
          </p:nvPr>
        </p:nvSpPr>
        <p:spPr/>
        <p:txBody>
          <a:bodyPr/>
          <a:lstStyle/>
          <a:p>
            <a:r>
              <a:rPr lang="en-US" smtClean="0"/>
              <a:t>July 2013</a:t>
            </a:r>
            <a:endParaRPr lang="en-GB"/>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8.07 Call for Tutorials for the Nov 2014 Plenary in San Antonio, TX</a:t>
            </a:r>
            <a:endParaRPr lang="en-US" dirty="0"/>
          </a:p>
        </p:txBody>
      </p:sp>
      <p:sp>
        <p:nvSpPr>
          <p:cNvPr id="3" name="Content Placeholder 2"/>
          <p:cNvSpPr>
            <a:spLocks noGrp="1"/>
          </p:cNvSpPr>
          <p:nvPr>
            <p:ph idx="1"/>
          </p:nvPr>
        </p:nvSpPr>
        <p:spPr>
          <a:xfrm>
            <a:off x="685800" y="1981201"/>
            <a:ext cx="7770813" cy="3962400"/>
          </a:xfrm>
        </p:spPr>
        <p:txBody>
          <a:bodyPr/>
          <a:lstStyle/>
          <a:p>
            <a:r>
              <a:rPr lang="en-US" dirty="0" smtClean="0"/>
              <a:t> Tutorials to be held Monday, Nov </a:t>
            </a:r>
            <a:r>
              <a:rPr lang="en-US" dirty="0" smtClean="0"/>
              <a:t>3, </a:t>
            </a:r>
            <a:r>
              <a:rPr lang="en-US" dirty="0" smtClean="0"/>
              <a:t>2014</a:t>
            </a:r>
          </a:p>
          <a:p>
            <a:endParaRPr lang="en-US" dirty="0" smtClean="0"/>
          </a:p>
          <a:p>
            <a:r>
              <a:rPr lang="en-US" dirty="0" smtClean="0"/>
              <a:t>Tutorial Request form: </a:t>
            </a:r>
            <a:r>
              <a:rPr lang="en-US" dirty="0" smtClean="0">
                <a:hlinkClick r:id="rId2"/>
              </a:rPr>
              <a:t>http://www.ieee802.org/802_tutorials/802_Tutorial_Request_Form.doc</a:t>
            </a:r>
            <a:endParaRPr lang="en-US" dirty="0" smtClean="0"/>
          </a:p>
          <a:p>
            <a:r>
              <a:rPr lang="en-US" dirty="0" smtClean="0"/>
              <a:t> </a:t>
            </a:r>
          </a:p>
          <a:p>
            <a:r>
              <a:rPr lang="en-US" dirty="0" smtClean="0"/>
              <a:t>As a reminder please refer to Chair's Guidelines section 2.5 Tutorials for the logistics for participating in sponsoring/presenting a Tutorial.</a:t>
            </a:r>
          </a:p>
          <a:p>
            <a:endParaRPr lang="en-US" dirty="0" smtClean="0"/>
          </a:p>
          <a:p>
            <a:r>
              <a:rPr lang="en-US" dirty="0" smtClean="0"/>
              <a:t>All requests for Tutorials must be made by </a:t>
            </a:r>
            <a:r>
              <a:rPr lang="en-US" dirty="0" smtClean="0"/>
              <a:t>19 Sept 2014</a:t>
            </a:r>
            <a:r>
              <a:rPr lang="en-US" dirty="0" smtClean="0"/>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a:p>
        </p:txBody>
      </p:sp>
      <p:sp>
        <p:nvSpPr>
          <p:cNvPr id="5" name="Footer Placeholder 4"/>
          <p:cNvSpPr>
            <a:spLocks noGrp="1"/>
          </p:cNvSpPr>
          <p:nvPr>
            <p:ph type="ftr" idx="14"/>
          </p:nvPr>
        </p:nvSpPr>
        <p:spPr/>
        <p:txBody>
          <a:bodyPr/>
          <a:lstStyle/>
          <a:p>
            <a:r>
              <a:rPr lang="en-GB" smtClean="0"/>
              <a:t>Jon Rosdahl, CSR</a:t>
            </a:r>
            <a:endParaRPr lang="en-GB"/>
          </a:p>
        </p:txBody>
      </p:sp>
      <p:sp>
        <p:nvSpPr>
          <p:cNvPr id="7" name="Date Placeholder 3"/>
          <p:cNvSpPr>
            <a:spLocks noGrp="1"/>
          </p:cNvSpPr>
          <p:nvPr>
            <p:ph type="dt" idx="15"/>
          </p:nvPr>
        </p:nvSpPr>
        <p:spPr>
          <a:xfrm>
            <a:off x="714348" y="357166"/>
            <a:ext cx="2374889" cy="273050"/>
          </a:xfrm>
        </p:spPr>
        <p:txBody>
          <a:bodyPr/>
          <a:lstStyle/>
          <a:p>
            <a:r>
              <a:rPr lang="en-US" dirty="0" smtClean="0"/>
              <a:t>March 2014</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3352800"/>
            <a:ext cx="7772400" cy="2836863"/>
          </a:xfrm>
          <a:ln/>
        </p:spPr>
        <p:txBody>
          <a:bodyPr/>
          <a:lstStyle/>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600" dirty="0" smtClean="0"/>
              <a:t>Agenda item: 5.14 </a:t>
            </a:r>
            <a:endParaRPr lang="en-US" sz="3600" dirty="0"/>
          </a:p>
        </p:txBody>
      </p:sp>
      <p:sp>
        <p:nvSpPr>
          <p:cNvPr id="8" name="Text Placeholder 7"/>
          <p:cNvSpPr>
            <a:spLocks noGrp="1"/>
          </p:cNvSpPr>
          <p:nvPr>
            <p:ph type="body" idx="1"/>
          </p:nvPr>
        </p:nvSpPr>
        <p:spPr/>
        <p:txBody>
          <a:bodyPr/>
          <a:lstStyle/>
          <a:p>
            <a:r>
              <a:rPr lang="en-US" dirty="0" smtClean="0"/>
              <a:t>IEEE 802 Plenary July 2014 – San Diego, CA– </a:t>
            </a:r>
          </a:p>
          <a:p>
            <a:r>
              <a:rPr lang="en-US" dirty="0" smtClean="0"/>
              <a:t>Monday EC Plenary</a:t>
            </a:r>
            <a:endParaRPr lang="en-US" dirty="0"/>
          </a:p>
        </p:txBody>
      </p:sp>
      <p:sp>
        <p:nvSpPr>
          <p:cNvPr id="6" name="Date Placeholder 5"/>
          <p:cNvSpPr>
            <a:spLocks noGrp="1"/>
          </p:cNvSpPr>
          <p:nvPr>
            <p:ph type="dt" idx="10"/>
          </p:nvPr>
        </p:nvSpPr>
        <p:spPr/>
        <p:txBody>
          <a:bodyPr/>
          <a:lstStyle/>
          <a:p>
            <a:r>
              <a:rPr lang="en-US" smtClean="0"/>
              <a:t>July 2014</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Agenda item: 5.14 Future venue contract status &amp; Vendor Contract Renewal Status</a:t>
            </a:r>
            <a:endParaRPr lang="en-US" dirty="0"/>
          </a:p>
        </p:txBody>
      </p:sp>
      <p:sp>
        <p:nvSpPr>
          <p:cNvPr id="9218" name="Rectangle 2"/>
          <p:cNvSpPr>
            <a:spLocks noGrp="1" noChangeArrowheads="1"/>
          </p:cNvSpPr>
          <p:nvPr>
            <p:ph type="body" idx="1"/>
          </p:nvPr>
        </p:nvSpPr>
        <p:spPr>
          <a:xfrm>
            <a:off x="685800" y="1981200"/>
            <a:ext cx="7848600" cy="4419600"/>
          </a:xfrm>
          <a:ln/>
        </p:spPr>
        <p:txBody>
          <a:bodyPr/>
          <a:lstStyle/>
          <a:p>
            <a:pPr>
              <a:buFont typeface="Times New Roman" pitchFamily="16" charset="0"/>
              <a:buChar char="•"/>
            </a:pPr>
            <a:r>
              <a:rPr lang="en-GB" dirty="0" smtClean="0"/>
              <a:t>Updated Future Venues File posted:</a:t>
            </a:r>
          </a:p>
          <a:p>
            <a:pPr lvl="1">
              <a:buFont typeface="Times New Roman" pitchFamily="16" charset="0"/>
              <a:buChar char="•"/>
            </a:pPr>
            <a:r>
              <a:rPr lang="en-GB" b="1" dirty="0" smtClean="0">
                <a:solidFill>
                  <a:srgbClr val="0070C0"/>
                </a:solidFill>
                <a:hlinkClick r:id="rId3" tooltip="Plenary Contract and Venue information"/>
              </a:rPr>
              <a:t>https://mentor.ieee.org/802-ec/dcn/12/ec-12-0040-07-00EC-802-plenary-future-venue-contract-status.xlsx</a:t>
            </a:r>
            <a:endParaRPr lang="en-GB" b="1" dirty="0" smtClean="0">
              <a:solidFill>
                <a:srgbClr val="0070C0"/>
              </a:solidFill>
            </a:endParaRPr>
          </a:p>
          <a:p>
            <a:pPr lvl="1"/>
            <a:endParaRPr lang="en-GB" dirty="0" smtClean="0">
              <a:solidFill>
                <a:srgbClr val="0070C0"/>
              </a:solidFill>
            </a:endParaRPr>
          </a:p>
          <a:p>
            <a:pPr>
              <a:buFont typeface="Times New Roman" pitchFamily="16" charset="0"/>
              <a:buChar char="•"/>
            </a:pPr>
            <a:r>
              <a:rPr lang="en-GB" dirty="0" smtClean="0"/>
              <a:t>Future Venues Discussion</a:t>
            </a:r>
          </a:p>
          <a:p>
            <a:pPr lvl="1">
              <a:buFont typeface="Times New Roman" pitchFamily="16" charset="0"/>
              <a:buChar char="•"/>
            </a:pPr>
            <a:r>
              <a:rPr lang="en-GB" dirty="0" smtClean="0"/>
              <a:t>Meeting on Wed 8-10am – Banker Hill</a:t>
            </a:r>
          </a:p>
          <a:p>
            <a:pPr>
              <a:buFont typeface="Times New Roman" pitchFamily="16" charset="0"/>
              <a:buChar char="•"/>
            </a:pPr>
            <a:endParaRPr lang="en-GB" dirty="0" smtClean="0"/>
          </a:p>
          <a:p>
            <a:pPr>
              <a:buFont typeface="Times New Roman" pitchFamily="16" charset="0"/>
              <a:buChar char="•"/>
            </a:pPr>
            <a:r>
              <a:rPr lang="en-GB" dirty="0" smtClean="0"/>
              <a:t>Future Meeting Space allocation –</a:t>
            </a:r>
          </a:p>
          <a:p>
            <a:pPr lvl="1">
              <a:buFont typeface="Times New Roman" pitchFamily="16" charset="0"/>
              <a:buChar char="•"/>
            </a:pPr>
            <a:r>
              <a:rPr lang="en-GB" dirty="0" smtClean="0"/>
              <a:t>Do not plan on more than 5 or 6 rooms in parallel.</a:t>
            </a:r>
          </a:p>
          <a:p>
            <a:pPr lvl="2">
              <a:buFont typeface="Times New Roman" pitchFamily="16" charset="0"/>
              <a:buChar char="•"/>
            </a:pPr>
            <a:r>
              <a:rPr lang="en-GB" dirty="0" smtClean="0"/>
              <a:t>Size: 100% -75% -50% -25% -~20 people</a:t>
            </a:r>
          </a:p>
          <a:p>
            <a:pPr lvl="2">
              <a:buFont typeface="Times New Roman" pitchFamily="16" charset="0"/>
              <a:buChar char="•"/>
            </a:pPr>
            <a:r>
              <a:rPr lang="en-GB" dirty="0" smtClean="0"/>
              <a:t>WG/TAGs less than 30 get only one room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1"/>
            <a:ext cx="8001000" cy="685800"/>
          </a:xfrm>
        </p:spPr>
        <p:txBody>
          <a:bodyPr/>
          <a:lstStyle/>
          <a:p>
            <a:r>
              <a:rPr lang="en-US" dirty="0" smtClean="0"/>
              <a:t>Future 802 Sponsored Plenary and Interims</a:t>
            </a:r>
            <a:endParaRPr lang="en-US" dirty="0"/>
          </a:p>
        </p:txBody>
      </p:sp>
      <p:sp>
        <p:nvSpPr>
          <p:cNvPr id="3" name="Content Placeholder 2"/>
          <p:cNvSpPr>
            <a:spLocks noGrp="1"/>
          </p:cNvSpPr>
          <p:nvPr>
            <p:ph idx="1"/>
          </p:nvPr>
        </p:nvSpPr>
        <p:spPr>
          <a:xfrm>
            <a:off x="685800" y="1600200"/>
            <a:ext cx="7770813" cy="4494213"/>
          </a:xfrm>
        </p:spPr>
        <p:txBody>
          <a:bodyPr/>
          <a:lstStyle/>
          <a:p>
            <a:r>
              <a:rPr lang="en-US" sz="2800" dirty="0" smtClean="0"/>
              <a:t>2014 Nov 2-7  – Grand Hyatt San Antonio, TX</a:t>
            </a:r>
          </a:p>
          <a:p>
            <a:endParaRPr lang="en-US" sz="2800" dirty="0" smtClean="0"/>
          </a:p>
          <a:p>
            <a:r>
              <a:rPr lang="en-US" sz="2800" i="1" dirty="0" smtClean="0"/>
              <a:t>2015 January 11-16 – Hyatt Regency Atlanta, GA</a:t>
            </a:r>
          </a:p>
          <a:p>
            <a:r>
              <a:rPr lang="en-US" sz="2800" dirty="0" smtClean="0"/>
              <a:t>2015 March 8-13 – </a:t>
            </a:r>
            <a:r>
              <a:rPr lang="en-US" sz="2800" dirty="0" err="1" smtClean="0"/>
              <a:t>Estrel</a:t>
            </a:r>
            <a:r>
              <a:rPr lang="en-US" sz="2800" dirty="0" smtClean="0"/>
              <a:t> Hotel, Berlin, Germany</a:t>
            </a:r>
          </a:p>
          <a:p>
            <a:r>
              <a:rPr lang="en-US" sz="2800" dirty="0" smtClean="0"/>
              <a:t>2015 July 12-17 – Hilton Waikoloa Village, HI</a:t>
            </a:r>
          </a:p>
          <a:p>
            <a:r>
              <a:rPr lang="en-US" sz="2800" dirty="0" smtClean="0"/>
              <a:t>2015 Nov 8-13 – Hyatt Regency Dallas, TX</a:t>
            </a:r>
          </a:p>
          <a:p>
            <a:endParaRPr lang="en-US" sz="2800" dirty="0" smtClean="0"/>
          </a:p>
          <a:p>
            <a:r>
              <a:rPr lang="en-US" sz="2800" i="1" dirty="0" smtClean="0"/>
              <a:t>2016 January 17-22 – Hyatt Regency Atlanta, GA</a:t>
            </a:r>
            <a:endParaRPr lang="en-US" sz="2800" i="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Affirm Future Venues</a:t>
            </a:r>
            <a:endParaRPr lang="en-US" dirty="0"/>
          </a:p>
        </p:txBody>
      </p:sp>
      <p:sp>
        <p:nvSpPr>
          <p:cNvPr id="3" name="Content Placeholder 2"/>
          <p:cNvSpPr>
            <a:spLocks noGrp="1"/>
          </p:cNvSpPr>
          <p:nvPr>
            <p:ph idx="1"/>
          </p:nvPr>
        </p:nvSpPr>
        <p:spPr/>
        <p:txBody>
          <a:bodyPr/>
          <a:lstStyle/>
          <a:p>
            <a:r>
              <a:rPr lang="en-US" sz="2800" dirty="0" smtClean="0"/>
              <a:t>Proposed Motion for Friday:</a:t>
            </a:r>
          </a:p>
          <a:p>
            <a:pPr lvl="1"/>
            <a:r>
              <a:rPr lang="en-US" sz="2800" dirty="0" smtClean="0"/>
              <a:t>Motion to affirm the approval of the following Venue locations:</a:t>
            </a:r>
          </a:p>
          <a:p>
            <a:pPr lvl="1"/>
            <a:r>
              <a:rPr lang="en-US" sz="2800" dirty="0" smtClean="0"/>
              <a:t>– 2016 Nov– San Antonio, Texas</a:t>
            </a:r>
          </a:p>
          <a:p>
            <a:pPr lvl="1"/>
            <a:endParaRPr lang="en-US" sz="2800" dirty="0" smtClean="0"/>
          </a:p>
          <a:p>
            <a:pPr lvl="1"/>
            <a:r>
              <a:rPr lang="en-US" sz="2800" dirty="0" smtClean="0"/>
              <a:t>• Moved: Jon Rosdahl 2nd: Bob Heile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199"/>
          </a:xfrm>
        </p:spPr>
        <p:txBody>
          <a:bodyPr/>
          <a:lstStyle/>
          <a:p>
            <a:r>
              <a:rPr lang="en-US" dirty="0" smtClean="0"/>
              <a:t> PCO RFP</a:t>
            </a:r>
            <a:endParaRPr lang="en-US" dirty="0"/>
          </a:p>
        </p:txBody>
      </p:sp>
      <p:sp>
        <p:nvSpPr>
          <p:cNvPr id="3" name="Content Placeholder 2"/>
          <p:cNvSpPr>
            <a:spLocks noGrp="1"/>
          </p:cNvSpPr>
          <p:nvPr>
            <p:ph idx="1"/>
          </p:nvPr>
        </p:nvSpPr>
        <p:spPr>
          <a:xfrm>
            <a:off x="685800" y="1143000"/>
            <a:ext cx="7772400" cy="5334000"/>
          </a:xfrm>
        </p:spPr>
        <p:txBody>
          <a:bodyPr/>
          <a:lstStyle/>
          <a:p>
            <a:r>
              <a:rPr lang="en-US" sz="2800" dirty="0" smtClean="0"/>
              <a:t>Professional Conference Organizer  (PCO) Request For Proposal (RFP) </a:t>
            </a:r>
          </a:p>
          <a:p>
            <a:r>
              <a:rPr lang="en-US" sz="2800" dirty="0" smtClean="0"/>
              <a:t>Schedule of Events:</a:t>
            </a:r>
            <a:endParaRPr lang="en-US" sz="2800" u="sng" dirty="0" smtClean="0"/>
          </a:p>
          <a:p>
            <a:pPr lvl="1"/>
            <a:r>
              <a:rPr lang="en-US" sz="2400" b="1" dirty="0" smtClean="0"/>
              <a:t>28 April 2014</a:t>
            </a:r>
            <a:r>
              <a:rPr lang="en-US" sz="2400" dirty="0" smtClean="0"/>
              <a:t>	</a:t>
            </a:r>
            <a:r>
              <a:rPr lang="en-US" sz="2400" i="1" dirty="0" smtClean="0"/>
              <a:t>RFP</a:t>
            </a:r>
            <a:r>
              <a:rPr lang="en-US" sz="2400" dirty="0" smtClean="0"/>
              <a:t> distributed to 10 suppliers</a:t>
            </a:r>
          </a:p>
          <a:p>
            <a:pPr lvl="1"/>
            <a:r>
              <a:rPr lang="en-US" sz="2400" b="1" dirty="0" smtClean="0"/>
              <a:t>15 May 2014</a:t>
            </a:r>
            <a:r>
              <a:rPr lang="en-US" sz="2400" dirty="0" smtClean="0"/>
              <a:t>	Supplier intention to bid or not bid due</a:t>
            </a:r>
          </a:p>
          <a:p>
            <a:pPr lvl="1"/>
            <a:r>
              <a:rPr lang="en-US" sz="2400" i="1" dirty="0" smtClean="0"/>
              <a:t>	7 Suppliers indicate willingness to Bid</a:t>
            </a:r>
          </a:p>
          <a:p>
            <a:pPr lvl="1"/>
            <a:r>
              <a:rPr lang="en-US" sz="2400" b="1" dirty="0" smtClean="0"/>
              <a:t>30 May 2014</a:t>
            </a:r>
            <a:r>
              <a:rPr lang="en-US" sz="2400" dirty="0" smtClean="0"/>
              <a:t>	</a:t>
            </a:r>
            <a:r>
              <a:rPr lang="en-US" sz="2400" i="1" dirty="0" smtClean="0"/>
              <a:t>RFP</a:t>
            </a:r>
            <a:r>
              <a:rPr lang="en-US" sz="2400" dirty="0" smtClean="0"/>
              <a:t> due to IEEE Executive Secretary</a:t>
            </a:r>
          </a:p>
          <a:p>
            <a:pPr lvl="1"/>
            <a:r>
              <a:rPr lang="en-US" sz="2400" dirty="0" smtClean="0"/>
              <a:t>	</a:t>
            </a:r>
            <a:r>
              <a:rPr lang="en-US" sz="2400" i="1" dirty="0" smtClean="0"/>
              <a:t>6 Suppliers provide a response to RFP</a:t>
            </a:r>
          </a:p>
          <a:p>
            <a:pPr lvl="1"/>
            <a:r>
              <a:rPr lang="en-US" sz="2400" b="1" i="1" dirty="0" smtClean="0">
                <a:solidFill>
                  <a:srgbClr val="FF0000"/>
                </a:solidFill>
              </a:rPr>
              <a:t>14 July 2014– IEEE 802 Executive Committee Decision Executive Session: 7-8am in Banker Hill</a:t>
            </a:r>
          </a:p>
          <a:p>
            <a:pPr lvl="1"/>
            <a:r>
              <a:rPr lang="en-US" sz="2400" b="1" dirty="0" smtClean="0"/>
              <a:t>18 July 2014</a:t>
            </a:r>
            <a:r>
              <a:rPr lang="en-US" sz="2400" dirty="0" smtClean="0"/>
              <a:t>	Supplier notification of contract award</a:t>
            </a:r>
          </a:p>
          <a:p>
            <a:pPr lvl="1"/>
            <a:r>
              <a:rPr lang="en-US" sz="2400" b="1" dirty="0" smtClean="0"/>
              <a:t>30 July 2014</a:t>
            </a:r>
            <a:r>
              <a:rPr lang="en-US" sz="2400" dirty="0" smtClean="0"/>
              <a:t>	Final Contract executed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1"/>
            <a:ext cx="7770813" cy="457200"/>
          </a:xfrm>
        </p:spPr>
        <p:txBody>
          <a:bodyPr/>
          <a:lstStyle/>
          <a:p>
            <a:r>
              <a:rPr lang="en-US" smtClean="0"/>
              <a:t>10 Potential PCO Providers</a:t>
            </a:r>
            <a:endParaRPr lang="en-US"/>
          </a:p>
        </p:txBody>
      </p:sp>
      <p:sp>
        <p:nvSpPr>
          <p:cNvPr id="3" name="Content Placeholder 2"/>
          <p:cNvSpPr>
            <a:spLocks noGrp="1"/>
          </p:cNvSpPr>
          <p:nvPr>
            <p:ph sz="half" idx="1"/>
          </p:nvPr>
        </p:nvSpPr>
        <p:spPr>
          <a:xfrm>
            <a:off x="685800" y="1752600"/>
            <a:ext cx="3810000" cy="4648200"/>
          </a:xfrm>
        </p:spPr>
        <p:txBody>
          <a:bodyPr/>
          <a:lstStyle/>
          <a:p>
            <a:pPr>
              <a:buAutoNum type="arabicPeriod"/>
            </a:pPr>
            <a:r>
              <a:rPr lang="en-US" sz="1800" smtClean="0"/>
              <a:t>**Association Management Solutions</a:t>
            </a:r>
            <a:br>
              <a:rPr lang="en-US" sz="1800" smtClean="0"/>
            </a:br>
            <a:r>
              <a:rPr lang="en-US" sz="1800" smtClean="0">
                <a:hlinkClick r:id="rId2"/>
              </a:rPr>
              <a:t>http://www.amsl.com/</a:t>
            </a:r>
            <a:endParaRPr lang="en-US" sz="1800" smtClean="0"/>
          </a:p>
          <a:p>
            <a:pPr>
              <a:buAutoNum type="arabicPeriod"/>
            </a:pPr>
            <a:r>
              <a:rPr lang="en-US" sz="1800" smtClean="0"/>
              <a:t>**Conference Direct</a:t>
            </a:r>
            <a:br>
              <a:rPr lang="en-US" sz="1800" smtClean="0"/>
            </a:br>
            <a:r>
              <a:rPr lang="en-US" sz="1800" smtClean="0">
                <a:hlinkClick r:id="rId3"/>
              </a:rPr>
              <a:t>http://conferencedirect.com</a:t>
            </a:r>
            <a:endParaRPr lang="en-US" sz="1800" smtClean="0"/>
          </a:p>
          <a:p>
            <a:pPr>
              <a:buAutoNum type="arabicPeriod"/>
            </a:pPr>
            <a:r>
              <a:rPr lang="en-US" sz="1800" smtClean="0"/>
              <a:t>**Face to Face Events</a:t>
            </a:r>
            <a:br>
              <a:rPr lang="en-US" sz="1800" smtClean="0"/>
            </a:br>
            <a:r>
              <a:rPr lang="en-US" sz="1800" smtClean="0">
                <a:hlinkClick r:id="rId4"/>
              </a:rPr>
              <a:t>http://www.facetoface-events.com</a:t>
            </a:r>
            <a:endParaRPr lang="en-US" sz="1800" smtClean="0"/>
          </a:p>
          <a:p>
            <a:pPr>
              <a:buAutoNum type="arabicPeriod"/>
            </a:pPr>
            <a:r>
              <a:rPr lang="en-US" sz="1800" smtClean="0"/>
              <a:t>*Hamilton Group Meeting Planners</a:t>
            </a:r>
            <a:br>
              <a:rPr lang="en-US" sz="1800" smtClean="0"/>
            </a:br>
            <a:r>
              <a:rPr lang="en-US" sz="1800" smtClean="0">
                <a:hlinkClick r:id="rId5"/>
              </a:rPr>
              <a:t>http://www.hgmp.com/</a:t>
            </a:r>
            <a:endParaRPr lang="en-US" sz="1800" smtClean="0"/>
          </a:p>
          <a:p>
            <a:pPr>
              <a:buAutoNum type="arabicPeriod"/>
            </a:pPr>
            <a:r>
              <a:rPr lang="en-US" sz="1800" smtClean="0"/>
              <a:t> IEEE Meeting and Conference Management</a:t>
            </a:r>
            <a:br>
              <a:rPr lang="en-US" sz="1800" smtClean="0"/>
            </a:br>
            <a:r>
              <a:rPr lang="en-US" sz="1800" smtClean="0">
                <a:hlinkClick r:id="rId6"/>
              </a:rPr>
              <a:t>http://ieeemcm.org</a:t>
            </a:r>
            <a:endParaRPr lang="en-US" sz="1800"/>
          </a:p>
        </p:txBody>
      </p:sp>
      <p:sp>
        <p:nvSpPr>
          <p:cNvPr id="8" name="Content Placeholder 7"/>
          <p:cNvSpPr>
            <a:spLocks noGrp="1"/>
          </p:cNvSpPr>
          <p:nvPr>
            <p:ph sz="half" idx="2"/>
          </p:nvPr>
        </p:nvSpPr>
        <p:spPr>
          <a:xfrm>
            <a:off x="4646613" y="1752600"/>
            <a:ext cx="3811587" cy="4572000"/>
          </a:xfrm>
        </p:spPr>
        <p:txBody>
          <a:bodyPr/>
          <a:lstStyle/>
          <a:p>
            <a:r>
              <a:rPr lang="en-US" sz="1800" dirty="0" smtClean="0"/>
              <a:t>6. **</a:t>
            </a:r>
            <a:r>
              <a:rPr lang="en-US" sz="1800" dirty="0" err="1" smtClean="0"/>
              <a:t>Airinex</a:t>
            </a:r>
            <a:r>
              <a:rPr lang="en-US" sz="1800" dirty="0" smtClean="0"/>
              <a:t/>
            </a:r>
            <a:br>
              <a:rPr lang="en-US" sz="1800" dirty="0" smtClean="0"/>
            </a:br>
            <a:r>
              <a:rPr lang="en-US" sz="1800" dirty="0" smtClean="0">
                <a:hlinkClick r:id="rId7"/>
              </a:rPr>
              <a:t>http://www.arinex.com.au/</a:t>
            </a:r>
            <a:endParaRPr lang="en-US" sz="1800" dirty="0" smtClean="0"/>
          </a:p>
          <a:p>
            <a:r>
              <a:rPr lang="en-US" sz="1800" dirty="0" smtClean="0"/>
              <a:t>7. **Strategic Business Communications, Inc.</a:t>
            </a:r>
            <a:br>
              <a:rPr lang="en-US" sz="1800" dirty="0" smtClean="0"/>
            </a:br>
            <a:r>
              <a:rPr lang="en-US" sz="1800" dirty="0" smtClean="0">
                <a:hlinkClick r:id="rId8"/>
              </a:rPr>
              <a:t>www.sbcinc.info</a:t>
            </a:r>
            <a:endParaRPr lang="en-US" sz="1800" dirty="0" smtClean="0"/>
          </a:p>
          <a:p>
            <a:pPr>
              <a:buFont typeface="+mj-lt"/>
              <a:buAutoNum type="arabicPeriod" startAt="8"/>
            </a:pPr>
            <a:r>
              <a:rPr lang="en-US" sz="1800" dirty="0" smtClean="0"/>
              <a:t>Perfect </a:t>
            </a:r>
            <a:r>
              <a:rPr lang="en-US" sz="1800" dirty="0" err="1" smtClean="0"/>
              <a:t>PlanIt</a:t>
            </a:r>
            <a:r>
              <a:rPr lang="en-US" sz="1800" dirty="0" smtClean="0"/>
              <a:t/>
            </a:r>
            <a:br>
              <a:rPr lang="en-US" sz="1800" dirty="0" smtClean="0"/>
            </a:br>
            <a:r>
              <a:rPr lang="en-US" sz="1800" dirty="0" smtClean="0"/>
              <a:t>    </a:t>
            </a:r>
            <a:r>
              <a:rPr lang="en-US" sz="1800" dirty="0" smtClean="0">
                <a:hlinkClick r:id="rId9"/>
              </a:rPr>
              <a:t>http://www.perfectplanit.com</a:t>
            </a:r>
            <a:endParaRPr lang="en-US" sz="1800" dirty="0" smtClean="0"/>
          </a:p>
          <a:p>
            <a:pPr>
              <a:buFont typeface="+mj-lt"/>
              <a:buAutoNum type="arabicPeriod" startAt="8"/>
            </a:pPr>
            <a:r>
              <a:rPr lang="en-US" sz="1800" dirty="0" smtClean="0"/>
              <a:t>**</a:t>
            </a:r>
            <a:r>
              <a:rPr lang="en-US" sz="1800" dirty="0" err="1" smtClean="0"/>
              <a:t>Inventures</a:t>
            </a:r>
            <a:r>
              <a:rPr lang="en-US" sz="1800" dirty="0" smtClean="0"/>
              <a:t/>
            </a:r>
            <a:br>
              <a:rPr lang="en-US" sz="1800" dirty="0" smtClean="0"/>
            </a:br>
            <a:r>
              <a:rPr lang="en-US" sz="1800" dirty="0" smtClean="0"/>
              <a:t>     </a:t>
            </a:r>
            <a:r>
              <a:rPr lang="en-US" sz="1800" dirty="0" smtClean="0">
                <a:hlinkClick r:id="rId10"/>
              </a:rPr>
              <a:t>http://www.inventures.com/</a:t>
            </a:r>
            <a:endParaRPr lang="en-US" sz="1800" dirty="0" smtClean="0"/>
          </a:p>
          <a:p>
            <a:pPr>
              <a:buFont typeface="+mj-lt"/>
              <a:buAutoNum type="arabicPeriod" startAt="8"/>
            </a:pPr>
            <a:r>
              <a:rPr lang="en-US" sz="1800" dirty="0" err="1" smtClean="0"/>
              <a:t>Plannernet</a:t>
            </a:r>
            <a:r>
              <a:rPr lang="en-US" sz="1800" dirty="0" smtClean="0"/>
              <a:t/>
            </a:r>
            <a:br>
              <a:rPr lang="en-US" sz="1800" dirty="0" smtClean="0"/>
            </a:br>
            <a:r>
              <a:rPr lang="en-US" sz="1800" dirty="0" smtClean="0"/>
              <a:t>     </a:t>
            </a:r>
            <a:r>
              <a:rPr lang="en-US" sz="1800" dirty="0" smtClean="0">
                <a:hlinkClick r:id="rId11"/>
              </a:rPr>
              <a:t>http://www.plannernet.com/</a:t>
            </a:r>
            <a:endParaRPr lang="en-US" sz="1800" dirty="0" smtClean="0"/>
          </a:p>
          <a:p>
            <a:endParaRPr lang="en-US" sz="1800" dirty="0" smtClean="0"/>
          </a:p>
          <a:p>
            <a:r>
              <a:rPr lang="en-US" sz="1800" dirty="0" smtClean="0"/>
              <a:t>* = Indicated would bid</a:t>
            </a:r>
          </a:p>
          <a:p>
            <a:r>
              <a:rPr lang="en-US" sz="1800" dirty="0" smtClean="0"/>
              <a:t>**=Responded with a Bid</a:t>
            </a:r>
          </a:p>
          <a:p>
            <a:endParaRPr lang="en-US" dirty="0" smtClean="0"/>
          </a:p>
          <a:p>
            <a:endParaRPr lang="en-US" dirty="0"/>
          </a:p>
        </p:txBody>
      </p:sp>
      <p:sp>
        <p:nvSpPr>
          <p:cNvPr id="6" name="Date Placeholder 5"/>
          <p:cNvSpPr>
            <a:spLocks noGrp="1"/>
          </p:cNvSpPr>
          <p:nvPr>
            <p:ph type="dt" idx="10"/>
          </p:nvPr>
        </p:nvSpPr>
        <p:spPr/>
        <p:txBody>
          <a:bodyPr/>
          <a:lstStyle/>
          <a:p>
            <a:r>
              <a:rPr lang="en-US" smtClean="0"/>
              <a:t>July 2014</a:t>
            </a:r>
            <a:endParaRPr lang="en-US"/>
          </a:p>
        </p:txBody>
      </p:sp>
      <p:sp>
        <p:nvSpPr>
          <p:cNvPr id="5" name="Footer Placeholder 4"/>
          <p:cNvSpPr>
            <a:spLocks noGrp="1"/>
          </p:cNvSpPr>
          <p:nvPr>
            <p:ph type="ftr" idx="11"/>
          </p:nvPr>
        </p:nvSpPr>
        <p:spPr/>
        <p:txBody>
          <a:bodyPr/>
          <a:lstStyle/>
          <a:p>
            <a:r>
              <a:rPr lang="en-US" smtClean="0"/>
              <a:t>Jon Rosdahl, CSR</a:t>
            </a:r>
            <a:endParaRPr lang="en-US"/>
          </a:p>
        </p:txBody>
      </p:sp>
      <p:sp>
        <p:nvSpPr>
          <p:cNvPr id="4" name="Slide Number Placeholder 3"/>
          <p:cNvSpPr>
            <a:spLocks noGrp="1"/>
          </p:cNvSpPr>
          <p:nvPr>
            <p:ph type="sldNum" idx="12"/>
          </p:nvPr>
        </p:nvSpPr>
        <p:spPr/>
        <p:txBody>
          <a:bodyPr/>
          <a:lstStyle/>
          <a:p>
            <a:r>
              <a:rPr lang="en-US" smtClean="0"/>
              <a:t>Slide </a:t>
            </a:r>
            <a:fld id="{440F5867-744E-4AA6-B0ED-4C44D2DFBB7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7-8 am PCO Bid Review</a:t>
            </a:r>
            <a:endParaRPr lang="en-US" dirty="0"/>
          </a:p>
        </p:txBody>
      </p:sp>
      <p:sp>
        <p:nvSpPr>
          <p:cNvPr id="8" name="Content Placeholder 7"/>
          <p:cNvSpPr>
            <a:spLocks noGrp="1"/>
          </p:cNvSpPr>
          <p:nvPr>
            <p:ph idx="1"/>
          </p:nvPr>
        </p:nvSpPr>
        <p:spPr>
          <a:xfrm>
            <a:off x="685800" y="1981200"/>
            <a:ext cx="7772400" cy="4343400"/>
          </a:xfrm>
        </p:spPr>
        <p:txBody>
          <a:bodyPr/>
          <a:lstStyle/>
          <a:p>
            <a:r>
              <a:rPr lang="en-US" dirty="0" smtClean="0"/>
              <a:t>Executive Session:  Review of Bids and the recommendation from IEEE EC RFP </a:t>
            </a:r>
            <a:r>
              <a:rPr lang="en-US" dirty="0" err="1" smtClean="0"/>
              <a:t>AdHoc</a:t>
            </a:r>
            <a:r>
              <a:rPr lang="en-US" dirty="0" smtClean="0"/>
              <a:t> Committee and Executive Session to make a decision on PCO selection:</a:t>
            </a:r>
          </a:p>
          <a:p>
            <a:r>
              <a:rPr lang="en-US" dirty="0" smtClean="0"/>
              <a:t>	</a:t>
            </a:r>
            <a:r>
              <a:rPr lang="en-US" b="0" dirty="0" smtClean="0"/>
              <a:t>Tuesday Morning 7-8am in Banker Hill</a:t>
            </a:r>
          </a:p>
          <a:p>
            <a:r>
              <a:rPr lang="en-US" dirty="0" smtClean="0"/>
              <a:t> </a:t>
            </a:r>
          </a:p>
          <a:p>
            <a:r>
              <a:rPr lang="en-US" dirty="0" smtClean="0"/>
              <a:t>All Bid Information is available to IEEE 802 EC members under the terms of the NDA executed with the Bidders and the IEEE.  We want to ensure we do not disclose any of the bidding information.</a:t>
            </a:r>
          </a:p>
          <a:p>
            <a:endParaRPr lang="en-US"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9</a:t>
            </a:fld>
            <a:endParaRPr lang="en-GB"/>
          </a:p>
        </p:txBody>
      </p:sp>
      <p:sp>
        <p:nvSpPr>
          <p:cNvPr id="6" name="Footer Placeholder 5"/>
          <p:cNvSpPr>
            <a:spLocks noGrp="1"/>
          </p:cNvSpPr>
          <p:nvPr>
            <p:ph type="ftr" idx="14"/>
          </p:nvPr>
        </p:nvSpPr>
        <p:spPr/>
        <p:txBody>
          <a:bodyPr/>
          <a:lstStyle/>
          <a:p>
            <a:r>
              <a:rPr lang="en-GB" smtClean="0"/>
              <a:t>Jon Rosdahl, CSR</a:t>
            </a:r>
            <a:endParaRPr lang="en-GB"/>
          </a:p>
        </p:txBody>
      </p:sp>
      <p:sp>
        <p:nvSpPr>
          <p:cNvPr id="5" name="Date Placeholder 4"/>
          <p:cNvSpPr>
            <a:spLocks noGrp="1"/>
          </p:cNvSpPr>
          <p:nvPr>
            <p:ph type="dt" idx="15"/>
          </p:nvPr>
        </p:nvSpPr>
        <p:spPr/>
        <p:txBody>
          <a:bodyPr/>
          <a:lstStyle/>
          <a:p>
            <a:r>
              <a:rPr lang="en-US" smtClean="0"/>
              <a:t>July 2014</a:t>
            </a:r>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14695</TotalTime>
  <Words>1454</Words>
  <Application>Microsoft Office PowerPoint</Application>
  <PresentationFormat>On-screen Show (4:3)</PresentationFormat>
  <Paragraphs>336</Paragraphs>
  <Slides>27</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802-11-Submission</vt:lpstr>
      <vt:lpstr>Document</vt:lpstr>
      <vt:lpstr>ExSec Agenda Items July 2014</vt:lpstr>
      <vt:lpstr>Abstract</vt:lpstr>
      <vt:lpstr>Agenda item: 5.14 </vt:lpstr>
      <vt:lpstr>Agenda item: 5.14 Future venue contract status &amp; Vendor Contract Renewal Status</vt:lpstr>
      <vt:lpstr>Future 802 Sponsored Plenary and Interims</vt:lpstr>
      <vt:lpstr>Motion to Affirm Future Venues</vt:lpstr>
      <vt:lpstr> PCO RFP</vt:lpstr>
      <vt:lpstr>10 Potential PCO Providers</vt:lpstr>
      <vt:lpstr>Tuesday 7-8 am PCO Bid Review</vt:lpstr>
      <vt:lpstr>2015 Network RFP Plan</vt:lpstr>
      <vt:lpstr> Friday Agenda items:</vt:lpstr>
      <vt:lpstr>4.02 Future Venue Meeting Report</vt:lpstr>
      <vt:lpstr>Potential Asian Venues for 2018 (and March 2016 back-up)</vt:lpstr>
      <vt:lpstr>Motion to Approve Venue for  802 Plenary session Nov 2016</vt:lpstr>
      <vt:lpstr>Motion to Approve Venue for  802 Plenary session Nov 2019</vt:lpstr>
      <vt:lpstr>4.023 - II - PCO Contract Award  (7/15 Exec Session Output)</vt:lpstr>
      <vt:lpstr>4.024 - 2015 Network RFP Plan</vt:lpstr>
      <vt:lpstr>4.024 - 2015 Network RFP AdHoc</vt:lpstr>
      <vt:lpstr>4.04 – DT - Effective Use of Tutorial Time </vt:lpstr>
      <vt:lpstr>4.041  - DT - Feedback of July 2014 Tutorials / BoF</vt:lpstr>
      <vt:lpstr>4.05 MI Announcement of  Nov 2014 802 EC Workshop </vt:lpstr>
      <vt:lpstr>Workshop Leadership History</vt:lpstr>
      <vt:lpstr>2014 EC Workshop  Draft Agenda</vt:lpstr>
      <vt:lpstr>II  8.034 Executive secretary report </vt:lpstr>
      <vt:lpstr>II* 8.06 – October 2014 Interim Telecon - </vt:lpstr>
      <vt:lpstr>II* 8.07 Call for Tutorials for the Nov 2014 Plenary in San Antonio, TX</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ExSec Agenda Items July 2014</dc:title>
  <dc:creator>Jon Rosdahl</dc:creator>
  <dc:description>Jon Rosdahl (CSR)</dc:description>
  <cp:lastModifiedBy>jr05</cp:lastModifiedBy>
  <cp:revision>33</cp:revision>
  <cp:lastPrinted>1601-01-01T00:00:00Z</cp:lastPrinted>
  <dcterms:created xsi:type="dcterms:W3CDTF">2013-11-11T05:03:48Z</dcterms:created>
  <dcterms:modified xsi:type="dcterms:W3CDTF">2014-07-18T20:09:46Z</dcterms:modified>
</cp:coreProperties>
</file>