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4" r:id="rId4"/>
    <p:sldId id="262" r:id="rId5"/>
    <p:sldId id="313" r:id="rId6"/>
    <p:sldId id="314" r:id="rId7"/>
    <p:sldId id="309" r:id="rId8"/>
    <p:sldId id="310" r:id="rId9"/>
    <p:sldId id="311" r:id="rId10"/>
    <p:sldId id="312"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056" autoAdjust="0"/>
    <p:restoredTop sz="84902" autoAdjust="0"/>
  </p:normalViewPr>
  <p:slideViewPr>
    <p:cSldViewPr>
      <p:cViewPr>
        <p:scale>
          <a:sx n="70" d="100"/>
          <a:sy n="70" d="100"/>
        </p:scale>
        <p:origin x="-78" y="-78"/>
      </p:cViewPr>
      <p:guideLst>
        <p:guide orient="horz" pos="2160"/>
        <p:guide pos="2880"/>
      </p:guideLst>
    </p:cSldViewPr>
  </p:slideViewPr>
  <p:outlineViewPr>
    <p:cViewPr varScale="1">
      <p:scale>
        <a:sx n="45" d="100"/>
        <a:sy n="45" d="100"/>
      </p:scale>
      <p:origin x="0" y="2548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EC-13/0044r1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EC-13/0044r1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EC-13/0044r1</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EC-13/0044r1</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EC-13/0044r1</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EC-13/0044r1</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EC-13/0044r1</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EC-14/0044r1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sbcinc.info/" TargetMode="External"/><Relationship Id="rId3" Type="http://schemas.openxmlformats.org/officeDocument/2006/relationships/hyperlink" Target="http://conferencedirect.com/" TargetMode="External"/><Relationship Id="rId7" Type="http://schemas.openxmlformats.org/officeDocument/2006/relationships/hyperlink" Target="http://www.arinex.com.au/" TargetMode="External"/><Relationship Id="rId2" Type="http://schemas.openxmlformats.org/officeDocument/2006/relationships/hyperlink" Target="http://www.amsl.com/" TargetMode="External"/><Relationship Id="rId1" Type="http://schemas.openxmlformats.org/officeDocument/2006/relationships/slideLayout" Target="../slideLayouts/slideLayout4.xml"/><Relationship Id="rId6" Type="http://schemas.openxmlformats.org/officeDocument/2006/relationships/hyperlink" Target="http://ieeemcm.org/" TargetMode="External"/><Relationship Id="rId11" Type="http://schemas.openxmlformats.org/officeDocument/2006/relationships/hyperlink" Target="http://www.plannernet.com/" TargetMode="External"/><Relationship Id="rId5" Type="http://schemas.openxmlformats.org/officeDocument/2006/relationships/hyperlink" Target="http://www.hgmp.com/" TargetMode="External"/><Relationship Id="rId10" Type="http://schemas.openxmlformats.org/officeDocument/2006/relationships/hyperlink" Target="http://www.inventures.com/" TargetMode="External"/><Relationship Id="rId4" Type="http://schemas.openxmlformats.org/officeDocument/2006/relationships/hyperlink" Target="http://www.facetoface-events.com/" TargetMode="External"/><Relationship Id="rId9" Type="http://schemas.openxmlformats.org/officeDocument/2006/relationships/hyperlink" Target="http://www.perfectplanit.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ExSec</a:t>
            </a:r>
            <a:r>
              <a:rPr lang="en-US" dirty="0" smtClean="0"/>
              <a:t> Agenda Items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2014-07-14</a:t>
            </a:r>
            <a:endParaRPr lang="en-GB" sz="2000" b="0" dirty="0"/>
          </a:p>
        </p:txBody>
      </p:sp>
      <p:graphicFrame>
        <p:nvGraphicFramePr>
          <p:cNvPr id="3075" name="Object 3"/>
          <p:cNvGraphicFramePr>
            <a:graphicFrameLocks noChangeAspect="1"/>
          </p:cNvGraphicFramePr>
          <p:nvPr/>
        </p:nvGraphicFramePr>
        <p:xfrm>
          <a:off x="504825" y="2265363"/>
          <a:ext cx="8024813" cy="2457450"/>
        </p:xfrm>
        <a:graphic>
          <a:graphicData uri="http://schemas.openxmlformats.org/presentationml/2006/ole">
            <p:oleObj spid="_x0000_s3075" name="Document" r:id="rId4" imgW="8396275" imgH="253178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Network RFP Plan</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endParaRPr lang="en-US" sz="2800" u="sng" dirty="0" smtClean="0"/>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3352800"/>
            <a:ext cx="7772400" cy="2836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09600" y="1219200"/>
            <a:ext cx="7848600" cy="5181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2014 July:  Agenda Items for 802 Executive Secretary: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Monday: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5.14 </a:t>
            </a:r>
            <a:r>
              <a:rPr lang="en-US" dirty="0" smtClean="0"/>
              <a:t>Future venue contract status &amp; Vendor Contract Renewal Status.  (Note - Executive Session to make a decision on contract award to be held Tuesday, 15-Jul, 7 to 8 am.)</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Agenda item: 5.14 </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Monday 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Agenda item: 5.14 Future venue contract status &amp; Vendor Contract Renewal Status</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Updated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lvl="1"/>
            <a:endParaRPr lang="en-GB" dirty="0" smtClean="0">
              <a:solidFill>
                <a:srgbClr val="0070C0"/>
              </a:solidFill>
            </a:endParaRPr>
          </a:p>
          <a:p>
            <a:pPr>
              <a:buFont typeface="Times New Roman" pitchFamily="16" charset="0"/>
              <a:buChar char="•"/>
            </a:pPr>
            <a:r>
              <a:rPr lang="en-GB" dirty="0" smtClean="0"/>
              <a:t>Future Venues Discussion</a:t>
            </a:r>
          </a:p>
          <a:p>
            <a:pPr lvl="1">
              <a:buFont typeface="Times New Roman" pitchFamily="16" charset="0"/>
              <a:buChar char="•"/>
            </a:pPr>
            <a:r>
              <a:rPr lang="en-GB" dirty="0" smtClean="0"/>
              <a:t>Meeting on Wed 8-10am – Banker Hill</a:t>
            </a:r>
          </a:p>
          <a:p>
            <a:pPr>
              <a:buFont typeface="Times New Roman" pitchFamily="16" charset="0"/>
              <a:buChar char="•"/>
            </a:pPr>
            <a:endParaRPr lang="en-GB" dirty="0" smtClean="0"/>
          </a:p>
          <a:p>
            <a:pPr>
              <a:buFont typeface="Times New Roman" pitchFamily="16" charset="0"/>
              <a:buChar char="•"/>
            </a:pPr>
            <a:r>
              <a:rPr lang="en-GB" dirty="0" smtClean="0"/>
              <a:t>Future Meeting Space allocation –</a:t>
            </a:r>
          </a:p>
          <a:p>
            <a:pPr lvl="1">
              <a:buFont typeface="Times New Roman" pitchFamily="16" charset="0"/>
              <a:buChar char="•"/>
            </a:pPr>
            <a:r>
              <a:rPr lang="en-GB" dirty="0" smtClean="0"/>
              <a:t>Do not plan on more than 5 or 6 rooms in parallel.</a:t>
            </a:r>
          </a:p>
          <a:p>
            <a:pPr lvl="2">
              <a:buFont typeface="Times New Roman" pitchFamily="16" charset="0"/>
              <a:buChar char="•"/>
            </a:pPr>
            <a:r>
              <a:rPr lang="en-GB" dirty="0" smtClean="0"/>
              <a:t>Size: 100% -75% -50% -25% -~20 people</a:t>
            </a:r>
          </a:p>
          <a:p>
            <a:pPr lvl="2">
              <a:buFont typeface="Times New Roman" pitchFamily="16" charset="0"/>
              <a:buChar char="•"/>
            </a:pPr>
            <a:r>
              <a:rPr lang="en-GB" dirty="0" smtClean="0"/>
              <a:t>WG/TAGs less than 30 get only one room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8001000" cy="685800"/>
          </a:xfrm>
        </p:spPr>
        <p:txBody>
          <a:bodyPr/>
          <a:lstStyle/>
          <a:p>
            <a:r>
              <a:rPr lang="en-US" dirty="0" smtClean="0"/>
              <a:t>Future 802 Sponsored Plenary and Interims</a:t>
            </a:r>
            <a:endParaRPr lang="en-US" dirty="0"/>
          </a:p>
        </p:txBody>
      </p:sp>
      <p:sp>
        <p:nvSpPr>
          <p:cNvPr id="3" name="Content Placeholder 2"/>
          <p:cNvSpPr>
            <a:spLocks noGrp="1"/>
          </p:cNvSpPr>
          <p:nvPr>
            <p:ph idx="1"/>
          </p:nvPr>
        </p:nvSpPr>
        <p:spPr>
          <a:xfrm>
            <a:off x="685800" y="1600200"/>
            <a:ext cx="7770813" cy="4494213"/>
          </a:xfrm>
        </p:spPr>
        <p:txBody>
          <a:bodyPr/>
          <a:lstStyle/>
          <a:p>
            <a:r>
              <a:rPr lang="en-US" sz="2800" dirty="0" smtClean="0"/>
              <a:t>2014 Nov 2-7  – Grand Hyatt San Antonio, TX</a:t>
            </a:r>
          </a:p>
          <a:p>
            <a:endParaRPr lang="en-US" sz="2800" dirty="0" smtClean="0"/>
          </a:p>
          <a:p>
            <a:r>
              <a:rPr lang="en-US" sz="2800" i="1" dirty="0" smtClean="0"/>
              <a:t>2015 January 11-16 – Hyatt Regency Atlanta, GA</a:t>
            </a:r>
          </a:p>
          <a:p>
            <a:r>
              <a:rPr lang="en-US" sz="2800" dirty="0" smtClean="0"/>
              <a:t>2015 March 8-13 – </a:t>
            </a:r>
            <a:r>
              <a:rPr lang="en-US" sz="2800" dirty="0" err="1" smtClean="0"/>
              <a:t>Estrel</a:t>
            </a:r>
            <a:r>
              <a:rPr lang="en-US" sz="2800" dirty="0" smtClean="0"/>
              <a:t> Hotel, Berlin, Germany</a:t>
            </a:r>
          </a:p>
          <a:p>
            <a:r>
              <a:rPr lang="en-US" sz="2800" dirty="0" smtClean="0"/>
              <a:t>2015 July 12-17 – Hilton Waikoloa Village, HI</a:t>
            </a:r>
          </a:p>
          <a:p>
            <a:r>
              <a:rPr lang="en-US" sz="2800" dirty="0" smtClean="0"/>
              <a:t>2015 Nov 8-13 – Hyatt Regency Dallas, TX</a:t>
            </a:r>
          </a:p>
          <a:p>
            <a:endParaRPr lang="en-US" sz="2800" dirty="0" smtClean="0"/>
          </a:p>
          <a:p>
            <a:r>
              <a:rPr lang="en-US" sz="2800" i="1" dirty="0" smtClean="0"/>
              <a:t>2016 January 17-22 – Hyatt Regency Atlanta, GA</a:t>
            </a:r>
            <a:endParaRPr lang="en-US" sz="28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endParaRPr lang="en-US" dirty="0"/>
          </a:p>
        </p:txBody>
      </p:sp>
      <p:sp>
        <p:nvSpPr>
          <p:cNvPr id="3" name="Content Placeholder 2"/>
          <p:cNvSpPr>
            <a:spLocks noGrp="1"/>
          </p:cNvSpPr>
          <p:nvPr>
            <p:ph idx="1"/>
          </p:nvPr>
        </p:nvSpPr>
        <p:spPr/>
        <p:txBody>
          <a:bodyPr/>
          <a:lstStyle/>
          <a:p>
            <a:r>
              <a:rPr lang="en-US" sz="2800" dirty="0" smtClean="0"/>
              <a:t>Proposed Motion for Friday:</a:t>
            </a:r>
          </a:p>
          <a:p>
            <a:pPr lvl="1"/>
            <a:r>
              <a:rPr lang="en-US" sz="2800" dirty="0" smtClean="0"/>
              <a:t>Motion to affirm the approval of the following Venue locations:</a:t>
            </a:r>
          </a:p>
          <a:p>
            <a:pPr lvl="1"/>
            <a:r>
              <a:rPr lang="en-US" sz="2800" dirty="0" smtClean="0"/>
              <a:t>– 2016 Nov– San Antonio, Texas</a:t>
            </a:r>
          </a:p>
          <a:p>
            <a:pPr lvl="1"/>
            <a:endParaRPr lang="en-US" sz="2800" dirty="0" smtClean="0"/>
          </a:p>
          <a:p>
            <a:pPr lvl="1"/>
            <a:r>
              <a:rPr lang="en-US" sz="2800" dirty="0" smtClean="0"/>
              <a:t>• Moved: Jon Rosdahl 2nd: Bob Heile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 PCO RFP</a:t>
            </a:r>
            <a:endParaRPr lang="en-US" dirty="0"/>
          </a:p>
        </p:txBody>
      </p:sp>
      <p:sp>
        <p:nvSpPr>
          <p:cNvPr id="3" name="Content Placeholder 2"/>
          <p:cNvSpPr>
            <a:spLocks noGrp="1"/>
          </p:cNvSpPr>
          <p:nvPr>
            <p:ph idx="1"/>
          </p:nvPr>
        </p:nvSpPr>
        <p:spPr>
          <a:xfrm>
            <a:off x="685800" y="1143000"/>
            <a:ext cx="7772400" cy="5334000"/>
          </a:xfrm>
        </p:spPr>
        <p:txBody>
          <a:bodyPr/>
          <a:lstStyle/>
          <a:p>
            <a:r>
              <a:rPr lang="en-US" sz="2800" dirty="0" smtClean="0"/>
              <a:t>Professional Conference Organizer  (PCO) Request For Proposal (RFP) </a:t>
            </a:r>
          </a:p>
          <a:p>
            <a:r>
              <a:rPr lang="en-US" sz="2800" dirty="0" smtClean="0"/>
              <a:t>Schedule of Events:</a:t>
            </a:r>
            <a:endParaRPr lang="en-US" sz="2800" u="sng" dirty="0" smtClean="0"/>
          </a:p>
          <a:p>
            <a:pPr lvl="1"/>
            <a:r>
              <a:rPr lang="en-US" sz="2400" b="1" dirty="0" smtClean="0"/>
              <a:t>28 April 2014</a:t>
            </a:r>
            <a:r>
              <a:rPr lang="en-US" sz="2400" dirty="0" smtClean="0"/>
              <a:t>	</a:t>
            </a:r>
            <a:r>
              <a:rPr lang="en-US" sz="2400" i="1" dirty="0" smtClean="0"/>
              <a:t>RFP</a:t>
            </a:r>
            <a:r>
              <a:rPr lang="en-US" sz="2400" dirty="0" smtClean="0"/>
              <a:t> distributed to 10 suppliers</a:t>
            </a:r>
          </a:p>
          <a:p>
            <a:pPr lvl="1"/>
            <a:r>
              <a:rPr lang="en-US" sz="2400" b="1" dirty="0" smtClean="0"/>
              <a:t>15 May 2014</a:t>
            </a:r>
            <a:r>
              <a:rPr lang="en-US" sz="2400" dirty="0" smtClean="0"/>
              <a:t>	Supplier intention to bid or not bid due</a:t>
            </a:r>
          </a:p>
          <a:p>
            <a:pPr lvl="1"/>
            <a:r>
              <a:rPr lang="en-US" sz="2400" i="1" dirty="0" smtClean="0"/>
              <a:t>	7 Suppliers indicate willingness to Bid</a:t>
            </a:r>
          </a:p>
          <a:p>
            <a:pPr lvl="1"/>
            <a:r>
              <a:rPr lang="en-US" sz="2400" b="1" dirty="0" smtClean="0"/>
              <a:t>30 May 2014</a:t>
            </a:r>
            <a:r>
              <a:rPr lang="en-US" sz="2400" dirty="0" smtClean="0"/>
              <a:t>	</a:t>
            </a:r>
            <a:r>
              <a:rPr lang="en-US" sz="2400" i="1" dirty="0" smtClean="0"/>
              <a:t>RFP</a:t>
            </a:r>
            <a:r>
              <a:rPr lang="en-US" sz="2400" dirty="0" smtClean="0"/>
              <a:t> due to IEEE Executive Secretary</a:t>
            </a:r>
          </a:p>
          <a:p>
            <a:pPr lvl="1"/>
            <a:r>
              <a:rPr lang="en-US" sz="2400" dirty="0" smtClean="0"/>
              <a:t>	</a:t>
            </a:r>
            <a:r>
              <a:rPr lang="en-US" sz="2400" i="1" dirty="0" smtClean="0"/>
              <a:t>6 Suppliers provide a response to RFP</a:t>
            </a:r>
          </a:p>
          <a:p>
            <a:pPr lvl="1"/>
            <a:r>
              <a:rPr lang="en-US" sz="2400" b="1" i="1" dirty="0" smtClean="0">
                <a:solidFill>
                  <a:srgbClr val="FF0000"/>
                </a:solidFill>
              </a:rPr>
              <a:t>14 July 2014– IEEE 802 Executive Committee Decision Executive Session: 7-8am in Banker Hill</a:t>
            </a:r>
          </a:p>
          <a:p>
            <a:pPr lvl="1"/>
            <a:r>
              <a:rPr lang="en-US" sz="2400" b="1" dirty="0" smtClean="0"/>
              <a:t>18 July 2014</a:t>
            </a:r>
            <a:r>
              <a:rPr lang="en-US" sz="2400" dirty="0" smtClean="0"/>
              <a:t>	Supplier notification of contract award</a:t>
            </a:r>
          </a:p>
          <a:p>
            <a:pPr lvl="1"/>
            <a:r>
              <a:rPr lang="en-US" sz="2400" b="1" dirty="0" smtClean="0"/>
              <a:t>30 July 2014</a:t>
            </a:r>
            <a:r>
              <a:rPr lang="en-US" sz="2400" dirty="0" smtClean="0"/>
              <a:t>	Final Contract executed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457200"/>
          </a:xfrm>
        </p:spPr>
        <p:txBody>
          <a:bodyPr/>
          <a:lstStyle/>
          <a:p>
            <a:r>
              <a:rPr lang="en-US" smtClean="0"/>
              <a:t>10 Potential PCO Providers</a:t>
            </a:r>
            <a:endParaRPr lang="en-US"/>
          </a:p>
        </p:txBody>
      </p:sp>
      <p:sp>
        <p:nvSpPr>
          <p:cNvPr id="3" name="Content Placeholder 2"/>
          <p:cNvSpPr>
            <a:spLocks noGrp="1"/>
          </p:cNvSpPr>
          <p:nvPr>
            <p:ph sz="half" idx="1"/>
          </p:nvPr>
        </p:nvSpPr>
        <p:spPr>
          <a:xfrm>
            <a:off x="685800" y="1752600"/>
            <a:ext cx="3810000" cy="4648200"/>
          </a:xfrm>
        </p:spPr>
        <p:txBody>
          <a:bodyPr/>
          <a:lstStyle/>
          <a:p>
            <a:pPr>
              <a:buAutoNum type="arabicPeriod"/>
            </a:pPr>
            <a:r>
              <a:rPr lang="en-US" sz="1800" smtClean="0"/>
              <a:t>**Association Management Solutions</a:t>
            </a:r>
            <a:br>
              <a:rPr lang="en-US" sz="1800" smtClean="0"/>
            </a:br>
            <a:r>
              <a:rPr lang="en-US" sz="1800" smtClean="0">
                <a:hlinkClick r:id="rId2"/>
              </a:rPr>
              <a:t>http://www.amsl.com/</a:t>
            </a:r>
            <a:endParaRPr lang="en-US" sz="1800" smtClean="0"/>
          </a:p>
          <a:p>
            <a:pPr>
              <a:buAutoNum type="arabicPeriod"/>
            </a:pPr>
            <a:r>
              <a:rPr lang="en-US" sz="1800" smtClean="0"/>
              <a:t>**Conference Direct</a:t>
            </a:r>
            <a:br>
              <a:rPr lang="en-US" sz="1800" smtClean="0"/>
            </a:br>
            <a:r>
              <a:rPr lang="en-US" sz="1800" smtClean="0">
                <a:hlinkClick r:id="rId3"/>
              </a:rPr>
              <a:t>http://conferencedirect.com</a:t>
            </a:r>
            <a:endParaRPr lang="en-US" sz="1800" smtClean="0"/>
          </a:p>
          <a:p>
            <a:pPr>
              <a:buAutoNum type="arabicPeriod"/>
            </a:pPr>
            <a:r>
              <a:rPr lang="en-US" sz="1800" smtClean="0"/>
              <a:t>**Face to Face Events</a:t>
            </a:r>
            <a:br>
              <a:rPr lang="en-US" sz="1800" smtClean="0"/>
            </a:br>
            <a:r>
              <a:rPr lang="en-US" sz="1800" smtClean="0">
                <a:hlinkClick r:id="rId4"/>
              </a:rPr>
              <a:t>http://www.facetoface-events.com</a:t>
            </a:r>
            <a:endParaRPr lang="en-US" sz="1800" smtClean="0"/>
          </a:p>
          <a:p>
            <a:pPr>
              <a:buAutoNum type="arabicPeriod"/>
            </a:pPr>
            <a:r>
              <a:rPr lang="en-US" sz="1800" smtClean="0"/>
              <a:t>*Hamilton Group Meeting Planners</a:t>
            </a:r>
            <a:br>
              <a:rPr lang="en-US" sz="1800" smtClean="0"/>
            </a:br>
            <a:r>
              <a:rPr lang="en-US" sz="1800" smtClean="0">
                <a:hlinkClick r:id="rId5"/>
              </a:rPr>
              <a:t>http://www.hgmp.com/</a:t>
            </a:r>
            <a:endParaRPr lang="en-US" sz="1800" smtClean="0"/>
          </a:p>
          <a:p>
            <a:pPr>
              <a:buAutoNum type="arabicPeriod"/>
            </a:pPr>
            <a:r>
              <a:rPr lang="en-US" sz="1800" smtClean="0"/>
              <a:t> IEEE Meeting and Conference Management</a:t>
            </a:r>
            <a:br>
              <a:rPr lang="en-US" sz="1800" smtClean="0"/>
            </a:br>
            <a:r>
              <a:rPr lang="en-US" sz="1800" smtClean="0">
                <a:hlinkClick r:id="rId6"/>
              </a:rPr>
              <a:t>http://ieeemcm.org</a:t>
            </a:r>
            <a:endParaRPr lang="en-US" sz="1800"/>
          </a:p>
        </p:txBody>
      </p:sp>
      <p:sp>
        <p:nvSpPr>
          <p:cNvPr id="8" name="Content Placeholder 7"/>
          <p:cNvSpPr>
            <a:spLocks noGrp="1"/>
          </p:cNvSpPr>
          <p:nvPr>
            <p:ph sz="half" idx="2"/>
          </p:nvPr>
        </p:nvSpPr>
        <p:spPr>
          <a:xfrm>
            <a:off x="4646613" y="1752600"/>
            <a:ext cx="3811587" cy="4572000"/>
          </a:xfrm>
        </p:spPr>
        <p:txBody>
          <a:bodyPr/>
          <a:lstStyle/>
          <a:p>
            <a:r>
              <a:rPr lang="en-US" sz="1800" dirty="0" smtClean="0"/>
              <a:t>6. **</a:t>
            </a:r>
            <a:r>
              <a:rPr lang="en-US" sz="1800" dirty="0" err="1" smtClean="0"/>
              <a:t>Airinex</a:t>
            </a:r>
            <a:r>
              <a:rPr lang="en-US" sz="1800" dirty="0" smtClean="0"/>
              <a:t/>
            </a:r>
            <a:br>
              <a:rPr lang="en-US" sz="1800" dirty="0" smtClean="0"/>
            </a:br>
            <a:r>
              <a:rPr lang="en-US" sz="1800" dirty="0" smtClean="0">
                <a:hlinkClick r:id="rId7"/>
              </a:rPr>
              <a:t>http://www.arinex.com.au/</a:t>
            </a:r>
            <a:endParaRPr lang="en-US" sz="1800" dirty="0" smtClean="0"/>
          </a:p>
          <a:p>
            <a:r>
              <a:rPr lang="en-US" sz="1800" dirty="0" smtClean="0"/>
              <a:t>7. **Strategic Business Communications, Inc.</a:t>
            </a:r>
            <a:br>
              <a:rPr lang="en-US" sz="1800" dirty="0" smtClean="0"/>
            </a:br>
            <a:r>
              <a:rPr lang="en-US" sz="1800" dirty="0" smtClean="0">
                <a:hlinkClick r:id="rId8"/>
              </a:rPr>
              <a:t>www.sbcinc.info</a:t>
            </a:r>
            <a:endParaRPr lang="en-US" sz="1800" dirty="0" smtClean="0"/>
          </a:p>
          <a:p>
            <a:pPr>
              <a:buFont typeface="+mj-lt"/>
              <a:buAutoNum type="arabicPeriod" startAt="8"/>
            </a:pPr>
            <a:r>
              <a:rPr lang="en-US" sz="1800" dirty="0" smtClean="0"/>
              <a:t>Perfect </a:t>
            </a:r>
            <a:r>
              <a:rPr lang="en-US" sz="1800" dirty="0" err="1" smtClean="0"/>
              <a:t>PlanIt</a:t>
            </a:r>
            <a:r>
              <a:rPr lang="en-US" sz="1800" dirty="0" smtClean="0"/>
              <a:t/>
            </a:r>
            <a:br>
              <a:rPr lang="en-US" sz="1800" dirty="0" smtClean="0"/>
            </a:br>
            <a:r>
              <a:rPr lang="en-US" sz="1800" dirty="0" smtClean="0"/>
              <a:t>    </a:t>
            </a:r>
            <a:r>
              <a:rPr lang="en-US" sz="1800" dirty="0" smtClean="0">
                <a:hlinkClick r:id="rId9"/>
              </a:rPr>
              <a:t>http://www.perfectplanit.com</a:t>
            </a:r>
            <a:endParaRPr lang="en-US" sz="1800" dirty="0" smtClean="0"/>
          </a:p>
          <a:p>
            <a:pPr>
              <a:buFont typeface="+mj-lt"/>
              <a:buAutoNum type="arabicPeriod" startAt="8"/>
            </a:pPr>
            <a:r>
              <a:rPr lang="en-US" sz="1800" dirty="0" smtClean="0"/>
              <a:t>**</a:t>
            </a:r>
            <a:r>
              <a:rPr lang="en-US" sz="1800" dirty="0" err="1" smtClean="0"/>
              <a:t>Inventures</a:t>
            </a:r>
            <a:r>
              <a:rPr lang="en-US" sz="1800" dirty="0" smtClean="0"/>
              <a:t/>
            </a:r>
            <a:br>
              <a:rPr lang="en-US" sz="1800" dirty="0" smtClean="0"/>
            </a:br>
            <a:r>
              <a:rPr lang="en-US" sz="1800" dirty="0" smtClean="0"/>
              <a:t>     </a:t>
            </a:r>
            <a:r>
              <a:rPr lang="en-US" sz="1800" dirty="0" smtClean="0">
                <a:hlinkClick r:id="rId10"/>
              </a:rPr>
              <a:t>http://www.inventures.com/</a:t>
            </a:r>
            <a:endParaRPr lang="en-US" sz="1800" dirty="0" smtClean="0"/>
          </a:p>
          <a:p>
            <a:pPr>
              <a:buFont typeface="+mj-lt"/>
              <a:buAutoNum type="arabicPeriod" startAt="8"/>
            </a:pPr>
            <a:r>
              <a:rPr lang="en-US" sz="1800" dirty="0" err="1" smtClean="0"/>
              <a:t>Plannernet</a:t>
            </a:r>
            <a:r>
              <a:rPr lang="en-US" sz="1800" dirty="0" smtClean="0"/>
              <a:t/>
            </a:r>
            <a:br>
              <a:rPr lang="en-US" sz="1800" dirty="0" smtClean="0"/>
            </a:br>
            <a:r>
              <a:rPr lang="en-US" sz="1800" dirty="0" smtClean="0"/>
              <a:t>     </a:t>
            </a:r>
            <a:r>
              <a:rPr lang="en-US" sz="1800" dirty="0" smtClean="0">
                <a:hlinkClick r:id="rId11"/>
              </a:rPr>
              <a:t>http://www.plannernet.com/</a:t>
            </a:r>
            <a:endParaRPr lang="en-US" sz="1800" dirty="0" smtClean="0"/>
          </a:p>
          <a:p>
            <a:endParaRPr lang="en-US" sz="1800" dirty="0" smtClean="0"/>
          </a:p>
          <a:p>
            <a:r>
              <a:rPr lang="en-US" sz="1800" dirty="0" smtClean="0"/>
              <a:t>* = Indicated would bid</a:t>
            </a:r>
          </a:p>
          <a:p>
            <a:r>
              <a:rPr lang="en-US" sz="1800" dirty="0" smtClean="0"/>
              <a:t>**=Responded with a Bid</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July 2014</a:t>
            </a:r>
            <a:endParaRPr lang="en-US"/>
          </a:p>
        </p:txBody>
      </p:sp>
      <p:sp>
        <p:nvSpPr>
          <p:cNvPr id="5" name="Footer Placeholder 4"/>
          <p:cNvSpPr>
            <a:spLocks noGrp="1"/>
          </p:cNvSpPr>
          <p:nvPr>
            <p:ph type="ftr" idx="11"/>
          </p:nvPr>
        </p:nvSpPr>
        <p:spPr/>
        <p:txBody>
          <a:bodyPr/>
          <a:lstStyle/>
          <a:p>
            <a:r>
              <a:rPr lang="en-US" smtClean="0"/>
              <a:t>Jon Rosdahl, CSR</a:t>
            </a:r>
            <a:endParaRPr lang="en-US"/>
          </a:p>
        </p:txBody>
      </p:sp>
      <p:sp>
        <p:nvSpPr>
          <p:cNvPr id="4" name="Slide Number Placehold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7-8 am PCO Bid Review</a:t>
            </a:r>
            <a:endParaRPr lang="en-US" dirty="0"/>
          </a:p>
        </p:txBody>
      </p:sp>
      <p:sp>
        <p:nvSpPr>
          <p:cNvPr id="8" name="Content Placeholder 7"/>
          <p:cNvSpPr>
            <a:spLocks noGrp="1"/>
          </p:cNvSpPr>
          <p:nvPr>
            <p:ph idx="1"/>
          </p:nvPr>
        </p:nvSpPr>
        <p:spPr>
          <a:xfrm>
            <a:off x="685800" y="1981200"/>
            <a:ext cx="7772400" cy="4343400"/>
          </a:xfrm>
        </p:spPr>
        <p:txBody>
          <a:bodyPr/>
          <a:lstStyle/>
          <a:p>
            <a:r>
              <a:rPr lang="en-US" dirty="0" smtClean="0"/>
              <a:t>Executive Session:  Review of Bids and the recommendation from IEEE EC RFP </a:t>
            </a:r>
            <a:r>
              <a:rPr lang="en-US" dirty="0" err="1" smtClean="0"/>
              <a:t>AdHoc</a:t>
            </a:r>
            <a:r>
              <a:rPr lang="en-US" dirty="0" smtClean="0"/>
              <a:t> Committee and Executive Session to make a decision on PCO selection:</a:t>
            </a:r>
          </a:p>
          <a:p>
            <a:r>
              <a:rPr lang="en-US" dirty="0" smtClean="0"/>
              <a:t>	</a:t>
            </a:r>
            <a:r>
              <a:rPr lang="en-US" b="0" dirty="0" smtClean="0"/>
              <a:t>Tuesday Morning 7-8am in Banker Hill</a:t>
            </a:r>
          </a:p>
          <a:p>
            <a:r>
              <a:rPr lang="en-US" dirty="0" smtClean="0"/>
              <a:t> </a:t>
            </a:r>
          </a:p>
          <a:p>
            <a:r>
              <a:rPr lang="en-US" dirty="0" smtClean="0"/>
              <a:t>All Bid Information is available to IEEE 802 EC members under the terms of the NDA executed with the Bidders and the IEEE.  We want to ensure we do not disclose any of the bidding information.</a:t>
            </a:r>
          </a:p>
          <a:p>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6" name="Footer Placeholder 5"/>
          <p:cNvSpPr>
            <a:spLocks noGrp="1"/>
          </p:cNvSpPr>
          <p:nvPr>
            <p:ph type="ftr" idx="14"/>
          </p:nvPr>
        </p:nvSpPr>
        <p:spPr/>
        <p:txBody>
          <a:bodyPr/>
          <a:lstStyle/>
          <a:p>
            <a:r>
              <a:rPr lang="en-GB" smtClean="0"/>
              <a:t>Jon Rosdahl, CSR</a:t>
            </a:r>
            <a:endParaRPr lang="en-GB"/>
          </a:p>
        </p:txBody>
      </p:sp>
      <p:sp>
        <p:nvSpPr>
          <p:cNvPr id="5" name="Date Placeholder 4"/>
          <p:cNvSpPr>
            <a:spLocks noGrp="1"/>
          </p:cNvSpPr>
          <p:nvPr>
            <p:ph type="dt" idx="15"/>
          </p:nvPr>
        </p:nvSpPr>
        <p:spPr/>
        <p:txBody>
          <a:bodyPr/>
          <a:lstStyle/>
          <a:p>
            <a:r>
              <a:rPr lang="en-US" smtClean="0"/>
              <a:t>July 2014</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13703</TotalTime>
  <Words>514</Words>
  <Application>Microsoft Office PowerPoint</Application>
  <PresentationFormat>On-screen Show (4:3)</PresentationFormat>
  <Paragraphs>131</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ExSec Agenda Items July 2014</vt:lpstr>
      <vt:lpstr>Abstract</vt:lpstr>
      <vt:lpstr>Agenda item: 5.14 </vt:lpstr>
      <vt:lpstr>Agenda item: 5.14 Future venue contract status &amp; Vendor Contract Renewal Status</vt:lpstr>
      <vt:lpstr>Future 802 Sponsored Plenary and Interims</vt:lpstr>
      <vt:lpstr>Motion to Affirm Future Venues</vt:lpstr>
      <vt:lpstr> PCO RFP</vt:lpstr>
      <vt:lpstr>10 Potential PCO Providers</vt:lpstr>
      <vt:lpstr>Tuesday 7-8 am PCO Bid Review</vt:lpstr>
      <vt:lpstr>2015 Network RFP Plan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2014</dc:title>
  <dc:creator>Jon Rosdahl</dc:creator>
  <dc:description>Jon Rosdahl (CSR)</dc:description>
  <cp:lastModifiedBy>jr05</cp:lastModifiedBy>
  <cp:revision>28</cp:revision>
  <cp:lastPrinted>1601-01-01T00:00:00Z</cp:lastPrinted>
  <dcterms:created xsi:type="dcterms:W3CDTF">2013-11-11T05:03:48Z</dcterms:created>
  <dcterms:modified xsi:type="dcterms:W3CDTF">2014-07-14T09:15:04Z</dcterms:modified>
</cp:coreProperties>
</file>