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4" r:id="rId4"/>
    <p:sldId id="262" r:id="rId5"/>
    <p:sldId id="313" r:id="rId6"/>
    <p:sldId id="304" r:id="rId7"/>
    <p:sldId id="306" r:id="rId8"/>
    <p:sldId id="307" r:id="rId9"/>
    <p:sldId id="308" r:id="rId10"/>
    <p:sldId id="299" r:id="rId11"/>
    <p:sldId id="309" r:id="rId12"/>
    <p:sldId id="310" r:id="rId13"/>
    <p:sldId id="311" r:id="rId14"/>
    <p:sldId id="312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056" autoAdjust="0"/>
    <p:restoredTop sz="84902" autoAdjust="0"/>
  </p:normalViewPr>
  <p:slideViewPr>
    <p:cSldViewPr>
      <p:cViewPr>
        <p:scale>
          <a:sx n="70" d="100"/>
          <a:sy n="70" d="100"/>
        </p:scale>
        <p:origin x="-378" y="66"/>
      </p:cViewPr>
      <p:guideLst>
        <p:guide orient="horz" pos="2160"/>
        <p:guide pos="2880"/>
      </p:guideLst>
    </p:cSldViewPr>
  </p:slideViewPr>
  <p:outlineViewPr>
    <p:cViewPr varScale="1">
      <p:scale>
        <a:sx n="45" d="100"/>
        <a:sy n="45" d="100"/>
      </p:scale>
      <p:origin x="0" y="254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 Future Venue Slides were </a:t>
            </a:r>
            <a:r>
              <a:rPr lang="en-US" dirty="0" smtClean="0"/>
              <a:t>updated.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 EC-13/0044r0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(CSR)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A3B83-5B18-4D78-8DCB-A951769B47D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Guaranteed Function Space Cost:   </a:t>
            </a:r>
            <a:r>
              <a:rPr lang="en-US" sz="12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AV Provided:  Yes, with Hi-Resolution LCD Projectors and </a:t>
            </a:r>
            <a:r>
              <a:rPr lang="en-US" sz="1200" dirty="0" err="1" smtClean="0"/>
              <a:t>Mics</a:t>
            </a:r>
            <a:r>
              <a:rPr lang="en-US" sz="1200" dirty="0" smtClean="0"/>
              <a:t>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Network : All fiber distribution with </a:t>
            </a:r>
            <a:r>
              <a:rPr lang="en-US" sz="1200" dirty="0" err="1" smtClean="0"/>
              <a:t>Enet</a:t>
            </a:r>
            <a:r>
              <a:rPr lang="en-US" sz="1200" dirty="0" smtClean="0"/>
              <a:t>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Option Dates: March 13-18, 2016 | </a:t>
            </a:r>
            <a:r>
              <a:rPr lang="en-US" sz="1200" dirty="0" err="1" smtClean="0"/>
              <a:t>Est</a:t>
            </a:r>
            <a:r>
              <a:rPr lang="en-US" sz="1200" dirty="0" smtClean="0"/>
              <a:t> </a:t>
            </a:r>
            <a:r>
              <a:rPr lang="en-US" sz="1200" dirty="0" err="1" smtClean="0"/>
              <a:t>Reg</a:t>
            </a:r>
            <a:r>
              <a:rPr lang="en-US" sz="1200" dirty="0" smtClean="0"/>
              <a:t> Fee: </a:t>
            </a:r>
            <a:r>
              <a:rPr lang="en-US" sz="1200" b="1" dirty="0" smtClean="0"/>
              <a:t>$500/$600/$800</a:t>
            </a:r>
            <a:r>
              <a:rPr lang="en-US" sz="1200" dirty="0" smtClean="0"/>
              <a:t>  w/ $300 surcharge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Early-bird Rate: 1,550 MOP (=$190US)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Std Room Rate: 1,750 MOP (=$220US) 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b="1" u="sng" dirty="0" smtClean="0"/>
              <a:t>Note:</a:t>
            </a:r>
            <a:r>
              <a:rPr lang="en-US" sz="1200" dirty="0" smtClean="0"/>
              <a:t>  Fri &amp; Sat </a:t>
            </a:r>
            <a:r>
              <a:rPr lang="en-US" sz="1200" dirty="0" err="1" smtClean="0"/>
              <a:t>nt</a:t>
            </a:r>
            <a:r>
              <a:rPr lang="en-US" sz="1200" dirty="0" smtClean="0"/>
              <a:t> rates are higher: Early (=2000&amp;2600 MOP), Std (=2200&amp;2800 MOP)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Budget (@Holiday Inn </a:t>
            </a:r>
            <a:r>
              <a:rPr lang="en-US" sz="1200" dirty="0" err="1" smtClean="0"/>
              <a:t>nextdoor</a:t>
            </a:r>
            <a:r>
              <a:rPr lang="en-US" sz="1200" dirty="0" smtClean="0"/>
              <a:t>):  1,000 MOP (=$125US)+15% </a:t>
            </a:r>
            <a:r>
              <a:rPr lang="en-US" sz="1200" dirty="0" err="1" smtClean="0"/>
              <a:t>svc+tax</a:t>
            </a:r>
            <a:r>
              <a:rPr lang="en-US" sz="1200" dirty="0" smtClean="0"/>
              <a:t>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Full Daily Delegate Rate(DDR): 840 MOP/day (=$105US) +10% svc, includes buffet breakfast, 3-course+3-entrée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Airports:  Macau International (MFM), or Hong Kong International (HKG)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Airport Transfers: @MFM: free shuttle, 5 min, @HKG: 40 min ferry + free shuttle-bus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VISA:</a:t>
            </a:r>
            <a:r>
              <a:rPr lang="en-US" sz="1200" baseline="0" dirty="0" smtClean="0"/>
              <a:t> More open – No VISA required for most attendees required.</a:t>
            </a:r>
            <a:endParaRPr lang="en-US" sz="1200" dirty="0" smtClean="0"/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Business Currency &amp; Estimated Exchange Rate:   $1.00 US =  7.98 MOP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Incentives (Government, Trade, Tourism, Sponsors, etc.):  Yes, est. amounts ~US$250K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Contract Terms &amp; Subsidies are still in negotiation, but we expect net positive surplus.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200" dirty="0" smtClean="0"/>
              <a:t>28 excellent restaurants, super shopping, gym, nightlife &amp; entertainment all on property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F7DA9E1-C831-466C-89F6-98B975B715A7}" type="slidenum">
              <a:rPr lang="en-US" smtClean="0">
                <a:ea typeface="ＭＳ Ｐゴシック" pitchFamily="34" charset="-128"/>
              </a:rPr>
              <a:pPr/>
              <a:t>10</a:t>
            </a:fld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EC-14/0044r0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bcinc.info/" TargetMode="External"/><Relationship Id="rId3" Type="http://schemas.openxmlformats.org/officeDocument/2006/relationships/hyperlink" Target="http://conferencedirect.com/" TargetMode="External"/><Relationship Id="rId7" Type="http://schemas.openxmlformats.org/officeDocument/2006/relationships/hyperlink" Target="http://www.arinex.com.au/" TargetMode="External"/><Relationship Id="rId2" Type="http://schemas.openxmlformats.org/officeDocument/2006/relationships/hyperlink" Target="http://www.amsl.com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eeemcm.org/" TargetMode="External"/><Relationship Id="rId11" Type="http://schemas.openxmlformats.org/officeDocument/2006/relationships/hyperlink" Target="http://www.plannernet.com/" TargetMode="External"/><Relationship Id="rId5" Type="http://schemas.openxmlformats.org/officeDocument/2006/relationships/hyperlink" Target="http://www.hgmp.com/" TargetMode="External"/><Relationship Id="rId10" Type="http://schemas.openxmlformats.org/officeDocument/2006/relationships/hyperlink" Target="http://www.inventures.com/" TargetMode="External"/><Relationship Id="rId4" Type="http://schemas.openxmlformats.org/officeDocument/2006/relationships/hyperlink" Target="http://www.facetoface-events.com/" TargetMode="External"/><Relationship Id="rId9" Type="http://schemas.openxmlformats.org/officeDocument/2006/relationships/hyperlink" Target="http://www.perfectplanit.com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07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 smtClean="0"/>
              <a:t>ExSec</a:t>
            </a:r>
            <a:r>
              <a:rPr lang="en-US" dirty="0" smtClean="0"/>
              <a:t> Agenda Items </a:t>
            </a:r>
            <a:r>
              <a:rPr lang="en-US" dirty="0" smtClean="0"/>
              <a:t>July </a:t>
            </a:r>
            <a:r>
              <a:rPr lang="en-US" dirty="0" smtClean="0"/>
              <a:t>2014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4825" y="2265363"/>
          <a:ext cx="8024813" cy="2457450"/>
        </p:xfrm>
        <a:graphic>
          <a:graphicData uri="http://schemas.openxmlformats.org/presentationml/2006/ole">
            <p:oleObj spid="_x0000_s3075" name="Document" r:id="rId4" imgW="8396275" imgH="253178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 bwMode="auto">
          <a:xfrm>
            <a:off x="533400" y="685801"/>
            <a:ext cx="8229600" cy="381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b="1" dirty="0" smtClean="0">
                <a:ea typeface="ＭＳ Ｐゴシック" pitchFamily="34" charset="-128"/>
              </a:rPr>
              <a:t>Details:  March 13-18, 2016 Macau, PRC</a:t>
            </a:r>
            <a:r>
              <a:rPr lang="en-US" sz="2000" dirty="0" smtClean="0">
                <a:ea typeface="ＭＳ Ｐゴシック" pitchFamily="34" charset="-128"/>
              </a:rPr>
              <a:t/>
            </a:r>
            <a:br>
              <a:rPr lang="en-US" sz="2000" dirty="0" smtClean="0">
                <a:ea typeface="ＭＳ Ｐゴシック" pitchFamily="34" charset="-128"/>
              </a:rPr>
            </a:br>
            <a:endParaRPr lang="en-US" sz="2000" dirty="0" smtClean="0">
              <a:ea typeface="ＭＳ Ｐゴシック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2250" y="1143000"/>
            <a:ext cx="8794750" cy="5527675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1800" b="1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Meeting Rooms:   48+  (~65 with all breakouts), 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Contract Based on 725 attendees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Guaranteed Function Space Cost:   </a:t>
            </a:r>
            <a:r>
              <a:rPr lang="en-US" sz="1800" b="1" dirty="0" smtClean="0"/>
              <a:t>$0,  all included with Room Block proposed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AV Provided:  Yes, with Hi-Resolution LCD Projectors and Mics (included in DDR)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Network : All fiber distribution with Enet jacks, ≥1Gb/s in all meeting areas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Guestroom Block:  600+  (725 initial)  (=3,454 Room Nights total), attrition for &lt;75%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Early-bird Rate: 1,550 MOP (=$190US) +15% svc+tax,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Std Room Rate: 1,750 MOP (=$220US) +15% svc+tax, ≥47% of block after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b="1" u="sng" dirty="0" smtClean="0"/>
              <a:t>Note:</a:t>
            </a:r>
            <a:r>
              <a:rPr lang="en-US" sz="1800" dirty="0" smtClean="0"/>
              <a:t>  Fri &amp; Sat nt rates are higher: Early </a:t>
            </a:r>
            <a:r>
              <a:rPr lang="en-US" sz="1600" dirty="0" smtClean="0"/>
              <a:t>(=2000&amp;2600 MOP), Std (=2200&amp;2800 MOP)</a:t>
            </a:r>
            <a:endParaRPr lang="en-US" sz="1800" dirty="0" smtClean="0"/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Budget (@Holiday Inn nextdoor):  1,000 MOP (=$125US)+15% svc+tax  ≥10%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Full Daily Delegate Rate(DDR): 840 MOP/day (=$105US) +10% svc, includes buffet breakfast, buffet lunch, AM &amp; PM Breaks, and all AV services.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Estimated Exchange Rate:   1.00 MOP =US$0.13  (7.098 MOP = US$1)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1800" dirty="0" smtClean="0"/>
              <a:t>Incentives (Government, Trade, Tourism, Sponsors, etc.):  Yes, est. amounts ~US$250K</a:t>
            </a:r>
          </a:p>
          <a:p>
            <a:pPr>
              <a:defRPr/>
            </a:pPr>
            <a:endParaRPr lang="en-US" sz="1800" dirty="0" smtClean="0"/>
          </a:p>
          <a:p>
            <a:pPr>
              <a:defRPr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dirty="0" smtClean="0"/>
              <a:t> PCO RFP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0813" cy="4951413"/>
          </a:xfrm>
        </p:spPr>
        <p:txBody>
          <a:bodyPr/>
          <a:lstStyle/>
          <a:p>
            <a:r>
              <a:rPr lang="en-US" sz="2800" dirty="0" smtClean="0"/>
              <a:t>Professional Conference Organizer  (PCO) </a:t>
            </a:r>
            <a:r>
              <a:rPr lang="en-US" sz="2800" dirty="0" smtClean="0"/>
              <a:t>Request For Proposal (</a:t>
            </a:r>
            <a:r>
              <a:rPr lang="en-US" sz="2800" dirty="0" smtClean="0"/>
              <a:t>RFP) </a:t>
            </a:r>
            <a:endParaRPr lang="en-US" sz="2800" dirty="0" smtClean="0"/>
          </a:p>
          <a:p>
            <a:r>
              <a:rPr lang="en-US" sz="2800" dirty="0" smtClean="0"/>
              <a:t>Schedule </a:t>
            </a:r>
            <a:r>
              <a:rPr lang="en-US" sz="2800" dirty="0" smtClean="0"/>
              <a:t>of </a:t>
            </a:r>
            <a:r>
              <a:rPr lang="en-US" sz="2800" dirty="0" smtClean="0"/>
              <a:t>Events:</a:t>
            </a:r>
            <a:endParaRPr lang="en-US" sz="2800" u="sng" dirty="0" smtClean="0"/>
          </a:p>
          <a:p>
            <a:pPr lvl="1"/>
            <a:r>
              <a:rPr lang="en-US" sz="2400" b="1" dirty="0" smtClean="0"/>
              <a:t>28 April 2014</a:t>
            </a:r>
            <a:r>
              <a:rPr lang="en-US" sz="2400" dirty="0" smtClean="0"/>
              <a:t>	</a:t>
            </a:r>
            <a:r>
              <a:rPr lang="en-US" sz="2400" i="1" dirty="0" smtClean="0"/>
              <a:t>RFP</a:t>
            </a:r>
            <a:r>
              <a:rPr lang="en-US" sz="2400" dirty="0" smtClean="0"/>
              <a:t> distributed to </a:t>
            </a:r>
            <a:r>
              <a:rPr lang="en-US" sz="2400" dirty="0" smtClean="0"/>
              <a:t>10 suppliers</a:t>
            </a:r>
            <a:endParaRPr lang="en-US" sz="2400" dirty="0" smtClean="0"/>
          </a:p>
          <a:p>
            <a:pPr lvl="1"/>
            <a:r>
              <a:rPr lang="en-US" sz="2400" b="1" dirty="0" smtClean="0"/>
              <a:t>15 May 2014</a:t>
            </a:r>
            <a:r>
              <a:rPr lang="en-US" sz="2400" dirty="0" smtClean="0"/>
              <a:t>	Supplier intention to bid or not </a:t>
            </a:r>
            <a:r>
              <a:rPr lang="en-US" sz="2400" dirty="0" smtClean="0"/>
              <a:t>bid due</a:t>
            </a:r>
          </a:p>
          <a:p>
            <a:pPr lvl="1"/>
            <a:r>
              <a:rPr lang="en-US" sz="2400" i="1" dirty="0" smtClean="0"/>
              <a:t>	</a:t>
            </a:r>
            <a:r>
              <a:rPr lang="en-US" sz="2400" i="1" dirty="0" smtClean="0"/>
              <a:t>7 Suppliers indicate willingness to Bid</a:t>
            </a:r>
            <a:endParaRPr lang="en-US" sz="2400" i="1" dirty="0" smtClean="0"/>
          </a:p>
          <a:p>
            <a:pPr lvl="1"/>
            <a:r>
              <a:rPr lang="en-US" sz="2400" b="1" dirty="0" smtClean="0"/>
              <a:t>30 May 2014</a:t>
            </a:r>
            <a:r>
              <a:rPr lang="en-US" sz="2400" dirty="0" smtClean="0"/>
              <a:t>	</a:t>
            </a:r>
            <a:r>
              <a:rPr lang="en-US" sz="2400" i="1" dirty="0" smtClean="0"/>
              <a:t>RFP</a:t>
            </a:r>
            <a:r>
              <a:rPr lang="en-US" sz="2400" dirty="0" smtClean="0"/>
              <a:t> due to IEEE Executive </a:t>
            </a:r>
            <a:r>
              <a:rPr lang="en-US" sz="2400" dirty="0" smtClean="0"/>
              <a:t>Secretary</a:t>
            </a:r>
          </a:p>
          <a:p>
            <a:pPr lvl="1"/>
            <a:r>
              <a:rPr lang="en-US" sz="2400" dirty="0" smtClean="0"/>
              <a:t>	</a:t>
            </a:r>
            <a:r>
              <a:rPr lang="en-US" sz="2400" i="1" dirty="0" smtClean="0"/>
              <a:t>6 Suppliers provide a response to RFP</a:t>
            </a:r>
            <a:endParaRPr lang="en-US" sz="2400" i="1" dirty="0" smtClean="0"/>
          </a:p>
          <a:p>
            <a:pPr lvl="1"/>
            <a:r>
              <a:rPr lang="en-US" sz="2400" b="1" dirty="0" smtClean="0"/>
              <a:t>18 July 2014</a:t>
            </a:r>
            <a:r>
              <a:rPr lang="en-US" sz="2400" dirty="0" smtClean="0"/>
              <a:t>	Supplier notification of contract award</a:t>
            </a:r>
          </a:p>
          <a:p>
            <a:pPr lvl="1"/>
            <a:r>
              <a:rPr lang="en-US" sz="2400" b="1" dirty="0" smtClean="0"/>
              <a:t>30 July 2014</a:t>
            </a:r>
            <a:r>
              <a:rPr lang="en-US" sz="2400" dirty="0" smtClean="0"/>
              <a:t>	Final Contract executed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10 Potential PCO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648200"/>
          </a:xfrm>
        </p:spPr>
        <p:txBody>
          <a:bodyPr/>
          <a:lstStyle/>
          <a:p>
            <a:pPr>
              <a:buAutoNum type="arabicPeriod"/>
            </a:pPr>
            <a:r>
              <a:rPr lang="en-US" sz="1800" dirty="0" smtClean="0"/>
              <a:t>Association </a:t>
            </a:r>
            <a:r>
              <a:rPr lang="en-US" sz="1800" dirty="0" smtClean="0"/>
              <a:t>Management Solutions</a:t>
            </a:r>
            <a:br>
              <a:rPr lang="en-US" sz="1800" dirty="0" smtClean="0"/>
            </a:br>
            <a:r>
              <a:rPr lang="en-US" sz="1800" dirty="0" smtClean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www.amsl.com/</a:t>
            </a:r>
            <a:endParaRPr lang="en-US" sz="1800" dirty="0" smtClean="0"/>
          </a:p>
          <a:p>
            <a:pPr>
              <a:buAutoNum type="arabicPeriod"/>
            </a:pPr>
            <a:r>
              <a:rPr lang="en-US" sz="1800" dirty="0" smtClean="0"/>
              <a:t>Conference </a:t>
            </a:r>
            <a:r>
              <a:rPr lang="en-US" sz="1800" dirty="0" smtClean="0"/>
              <a:t>Direct</a:t>
            </a:r>
            <a:br>
              <a:rPr lang="en-US" sz="1800" dirty="0" smtClean="0"/>
            </a:br>
            <a:r>
              <a:rPr lang="en-US" sz="1800" dirty="0" smtClean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conferencedirect.com</a:t>
            </a:r>
            <a:endParaRPr lang="en-US" sz="1800" dirty="0" smtClean="0"/>
          </a:p>
          <a:p>
            <a:pPr>
              <a:buAutoNum type="arabicPeriod"/>
            </a:pPr>
            <a:r>
              <a:rPr lang="en-US" sz="1800" dirty="0" smtClean="0"/>
              <a:t>Face </a:t>
            </a:r>
            <a:r>
              <a:rPr lang="en-US" sz="1800" dirty="0" smtClean="0"/>
              <a:t>to Face Events</a:t>
            </a:r>
            <a:br>
              <a:rPr lang="en-US" sz="1800" dirty="0" smtClean="0"/>
            </a:br>
            <a:r>
              <a:rPr lang="en-US" sz="1800" dirty="0" smtClean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www.facetoface-events.com</a:t>
            </a:r>
            <a:endParaRPr lang="en-US" sz="1800" dirty="0" smtClean="0"/>
          </a:p>
          <a:p>
            <a:pPr>
              <a:buAutoNum type="arabicPeriod"/>
            </a:pPr>
            <a:r>
              <a:rPr lang="en-US" sz="1800" dirty="0" smtClean="0"/>
              <a:t>Hamilton </a:t>
            </a:r>
            <a:r>
              <a:rPr lang="en-US" sz="1800" dirty="0" smtClean="0"/>
              <a:t>Group Meeting Planners</a:t>
            </a:r>
            <a:br>
              <a:rPr lang="en-US" sz="1800" dirty="0" smtClean="0"/>
            </a:br>
            <a:r>
              <a:rPr lang="en-US" sz="1800" dirty="0" smtClean="0">
                <a:hlinkClick r:id="rId5"/>
              </a:rPr>
              <a:t>http://www.hgmp.com</a:t>
            </a:r>
            <a:r>
              <a:rPr lang="en-US" sz="1800" dirty="0" smtClean="0">
                <a:hlinkClick r:id="rId5"/>
              </a:rPr>
              <a:t>/</a:t>
            </a:r>
            <a:endParaRPr lang="en-US" sz="1800" dirty="0" smtClean="0"/>
          </a:p>
          <a:p>
            <a:pPr>
              <a:buAutoNum type="arabicPeriod"/>
            </a:pPr>
            <a:r>
              <a:rPr lang="en-US" sz="1800" dirty="0" smtClean="0"/>
              <a:t> </a:t>
            </a:r>
            <a:r>
              <a:rPr lang="en-US" sz="1800" dirty="0" smtClean="0"/>
              <a:t>IEEE Meeting and Conference Management</a:t>
            </a:r>
            <a:br>
              <a:rPr lang="en-US" sz="1800" dirty="0" smtClean="0"/>
            </a:br>
            <a:r>
              <a:rPr lang="en-US" sz="1800" dirty="0" smtClean="0">
                <a:hlinkClick r:id="rId6"/>
              </a:rPr>
              <a:t>http://</a:t>
            </a:r>
            <a:r>
              <a:rPr lang="en-US" sz="1800" dirty="0" smtClean="0">
                <a:hlinkClick r:id="rId6"/>
              </a:rPr>
              <a:t>ieeemcm.org</a:t>
            </a:r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6613" y="1752600"/>
            <a:ext cx="3735387" cy="4341813"/>
          </a:xfrm>
        </p:spPr>
        <p:txBody>
          <a:bodyPr/>
          <a:lstStyle/>
          <a:p>
            <a:r>
              <a:rPr lang="en-US" sz="1800" dirty="0" smtClean="0"/>
              <a:t>6</a:t>
            </a:r>
            <a:r>
              <a:rPr lang="en-US" sz="1800" dirty="0" smtClean="0"/>
              <a:t>. </a:t>
            </a:r>
            <a:r>
              <a:rPr lang="en-US" sz="1800" dirty="0" err="1" smtClean="0"/>
              <a:t>Airinex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hlinkClick r:id="rId7"/>
              </a:rPr>
              <a:t>http://</a:t>
            </a:r>
            <a:r>
              <a:rPr lang="en-US" sz="1800" dirty="0" smtClean="0">
                <a:hlinkClick r:id="rId7"/>
              </a:rPr>
              <a:t>www.arinex.com.au/</a:t>
            </a:r>
            <a:endParaRPr lang="en-US" sz="1800" dirty="0" smtClean="0"/>
          </a:p>
          <a:p>
            <a:r>
              <a:rPr lang="en-US" sz="1800" dirty="0" smtClean="0"/>
              <a:t>7</a:t>
            </a:r>
            <a:r>
              <a:rPr lang="en-US" sz="1800" dirty="0" smtClean="0"/>
              <a:t>. Strategic Business Communications, </a:t>
            </a:r>
            <a:r>
              <a:rPr lang="en-US" sz="1800" dirty="0" smtClean="0"/>
              <a:t>Inc.</a:t>
            </a:r>
            <a:br>
              <a:rPr lang="en-US" sz="1800" dirty="0" smtClean="0"/>
            </a:br>
            <a:r>
              <a:rPr lang="en-US" sz="1800" dirty="0" smtClean="0">
                <a:hlinkClick r:id="rId8"/>
              </a:rPr>
              <a:t>www.sbcinc.info</a:t>
            </a:r>
            <a:endParaRPr lang="en-US" sz="1800" dirty="0" smtClean="0"/>
          </a:p>
          <a:p>
            <a:pPr>
              <a:buFont typeface="+mj-lt"/>
              <a:buAutoNum type="arabicPeriod" startAt="8"/>
            </a:pPr>
            <a:r>
              <a:rPr lang="fr-FR" sz="1800" dirty="0" err="1" smtClean="0"/>
              <a:t>Perfect</a:t>
            </a:r>
            <a:r>
              <a:rPr lang="fr-FR" sz="1800" dirty="0" smtClean="0"/>
              <a:t> </a:t>
            </a:r>
            <a:r>
              <a:rPr lang="fr-FR" sz="1800" dirty="0" err="1" smtClean="0"/>
              <a:t>PlanIt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    </a:t>
            </a:r>
            <a:r>
              <a:rPr lang="fr-FR" sz="1800" dirty="0" smtClean="0">
                <a:hlinkClick r:id="rId9"/>
              </a:rPr>
              <a:t>http://</a:t>
            </a:r>
            <a:r>
              <a:rPr lang="fr-FR" sz="1800" dirty="0" smtClean="0">
                <a:hlinkClick r:id="rId9"/>
              </a:rPr>
              <a:t>www.perfectplanit.com</a:t>
            </a:r>
            <a:endParaRPr lang="fr-FR" sz="1800" dirty="0" smtClean="0"/>
          </a:p>
          <a:p>
            <a:pPr>
              <a:buFont typeface="+mj-lt"/>
              <a:buAutoNum type="arabicPeriod" startAt="8"/>
            </a:pPr>
            <a:r>
              <a:rPr lang="fr-FR" sz="1800" dirty="0" err="1" smtClean="0"/>
              <a:t>Inventures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     </a:t>
            </a:r>
            <a:r>
              <a:rPr lang="fr-FR" sz="1800" dirty="0" smtClean="0">
                <a:hlinkClick r:id="rId10"/>
              </a:rPr>
              <a:t>http://</a:t>
            </a:r>
            <a:r>
              <a:rPr lang="fr-FR" sz="1800" dirty="0" smtClean="0">
                <a:hlinkClick r:id="rId10"/>
              </a:rPr>
              <a:t>www.inventures.com/</a:t>
            </a:r>
            <a:endParaRPr lang="fr-FR" sz="1800" dirty="0" smtClean="0"/>
          </a:p>
          <a:p>
            <a:pPr>
              <a:buFont typeface="+mj-lt"/>
              <a:buAutoNum type="arabicPeriod" startAt="8"/>
            </a:pPr>
            <a:r>
              <a:rPr lang="fr-FR" sz="1800" dirty="0" err="1" smtClean="0"/>
              <a:t>Plannernet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     </a:t>
            </a:r>
            <a:r>
              <a:rPr lang="fr-FR" sz="1800" dirty="0" smtClean="0">
                <a:hlinkClick r:id="rId11"/>
              </a:rPr>
              <a:t>http://www.plannernet.com/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/>
            </a:r>
            <a:br>
              <a:rPr lang="fr-FR" sz="1800" dirty="0" smtClean="0"/>
            </a:b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 7-8 am PCO Bid Review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Executive Session Review of Bids</a:t>
            </a:r>
            <a:r>
              <a:rPr lang="en-US" dirty="0" smtClean="0"/>
              <a:t> and </a:t>
            </a:r>
            <a:r>
              <a:rPr lang="en-US" dirty="0" smtClean="0"/>
              <a:t>the proposal </a:t>
            </a:r>
            <a:r>
              <a:rPr lang="en-US" dirty="0" smtClean="0"/>
              <a:t>from </a:t>
            </a:r>
            <a:r>
              <a:rPr lang="en-US" dirty="0" smtClean="0"/>
              <a:t>IEEE EC RFP </a:t>
            </a:r>
            <a:r>
              <a:rPr lang="en-US" dirty="0" err="1" smtClean="0"/>
              <a:t>AdHoc</a:t>
            </a:r>
            <a:r>
              <a:rPr lang="en-US" dirty="0" smtClean="0"/>
              <a:t> Committee:</a:t>
            </a:r>
          </a:p>
          <a:p>
            <a:r>
              <a:rPr lang="en-US" dirty="0" smtClean="0"/>
              <a:t>	</a:t>
            </a:r>
            <a:r>
              <a:rPr lang="en-US" b="0" dirty="0" smtClean="0"/>
              <a:t>Tuesday Morning 7-8am in Banker Hill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All Bid Information is available to IEEE 802 EC members in Executive Session.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smtClean="0"/>
              <a:t>Please remember we have an NDA executed with the Bidders and the IEEE.  We want to ensure we do not disclose any of the bidding information.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 </a:t>
            </a:r>
            <a:r>
              <a:rPr lang="en-US" smtClean="0"/>
              <a:t>Network RFP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Request for Proposal (RFP) to begin in November</a:t>
            </a:r>
          </a:p>
          <a:p>
            <a:r>
              <a:rPr lang="en-US" dirty="0" err="1" smtClean="0"/>
              <a:t>AdHoc</a:t>
            </a:r>
            <a:r>
              <a:rPr lang="en-US" dirty="0" smtClean="0"/>
              <a:t> RFP Committee to be formed</a:t>
            </a:r>
          </a:p>
          <a:p>
            <a:r>
              <a:rPr lang="en-US" sz="2800" dirty="0" smtClean="0"/>
              <a:t>Schedule of Events:</a:t>
            </a:r>
            <a:endParaRPr lang="en-US" sz="2800" u="sng" dirty="0" smtClean="0"/>
          </a:p>
          <a:p>
            <a:pPr lvl="1"/>
            <a:r>
              <a:rPr lang="en-US" sz="2400" b="1" dirty="0" smtClean="0"/>
              <a:t>28 </a:t>
            </a:r>
            <a:r>
              <a:rPr lang="en-US" sz="2400" b="1" dirty="0" smtClean="0"/>
              <a:t>Nov 2014</a:t>
            </a:r>
            <a:r>
              <a:rPr lang="en-US" sz="2400" dirty="0" smtClean="0"/>
              <a:t>	</a:t>
            </a:r>
            <a:r>
              <a:rPr lang="en-US" sz="2400" i="1" dirty="0" smtClean="0"/>
              <a:t>RFP</a:t>
            </a:r>
            <a:r>
              <a:rPr lang="en-US" sz="2400" dirty="0" smtClean="0"/>
              <a:t> distributed </a:t>
            </a:r>
            <a:r>
              <a:rPr lang="en-US" sz="2400" dirty="0" smtClean="0"/>
              <a:t>to suppliers</a:t>
            </a:r>
            <a:endParaRPr lang="en-US" sz="2400" dirty="0" smtClean="0"/>
          </a:p>
          <a:p>
            <a:pPr lvl="1"/>
            <a:r>
              <a:rPr lang="en-US" sz="2400" b="1" dirty="0" smtClean="0"/>
              <a:t>12 Dec 2014</a:t>
            </a:r>
            <a:r>
              <a:rPr lang="en-US" sz="2400" dirty="0" smtClean="0"/>
              <a:t>	Supplier intention to bid or not bid </a:t>
            </a:r>
            <a:r>
              <a:rPr lang="en-US" sz="2400" dirty="0" smtClean="0"/>
              <a:t>due</a:t>
            </a:r>
            <a:endParaRPr lang="en-US" sz="2400" i="1" dirty="0" smtClean="0"/>
          </a:p>
          <a:p>
            <a:pPr lvl="1"/>
            <a:r>
              <a:rPr lang="en-US" sz="2400" b="1" dirty="0" smtClean="0"/>
              <a:t>30 </a:t>
            </a:r>
            <a:r>
              <a:rPr lang="en-US" sz="2400" b="1" dirty="0" smtClean="0"/>
              <a:t>Jan 2015</a:t>
            </a:r>
            <a:r>
              <a:rPr lang="en-US" sz="2400" dirty="0" smtClean="0"/>
              <a:t>	</a:t>
            </a:r>
            <a:r>
              <a:rPr lang="en-US" sz="2400" i="1" dirty="0" smtClean="0"/>
              <a:t>RFP</a:t>
            </a:r>
            <a:r>
              <a:rPr lang="en-US" sz="2400" dirty="0" smtClean="0"/>
              <a:t> due to IEEE Executive Secretary</a:t>
            </a:r>
          </a:p>
          <a:p>
            <a:pPr lvl="1"/>
            <a:r>
              <a:rPr lang="en-US" sz="2400" b="1" dirty="0" smtClean="0"/>
              <a:t>13 March 2015</a:t>
            </a:r>
            <a:r>
              <a:rPr lang="en-US" sz="2400" dirty="0" smtClean="0"/>
              <a:t> Supplier </a:t>
            </a:r>
            <a:r>
              <a:rPr lang="en-US" sz="2400" dirty="0" smtClean="0"/>
              <a:t>notification of contract award</a:t>
            </a:r>
          </a:p>
          <a:p>
            <a:pPr lvl="1"/>
            <a:r>
              <a:rPr lang="en-US" sz="2400" b="1" dirty="0" smtClean="0"/>
              <a:t>31 March 2015 </a:t>
            </a:r>
            <a:r>
              <a:rPr lang="en-US" sz="2400" dirty="0" smtClean="0"/>
              <a:t>Final </a:t>
            </a:r>
            <a:r>
              <a:rPr lang="en-US" sz="2400" dirty="0" smtClean="0"/>
              <a:t>Contract executed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2836863"/>
          </a:xfrm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1816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2014 </a:t>
            </a:r>
            <a:r>
              <a:rPr lang="en-GB" dirty="0" smtClean="0"/>
              <a:t>July:  </a:t>
            </a:r>
            <a:r>
              <a:rPr lang="en-GB" dirty="0" smtClean="0"/>
              <a:t>Agenda Items for 802 Executive Secretary: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Monday: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5.13 </a:t>
            </a:r>
            <a:r>
              <a:rPr lang="en-US" dirty="0" smtClean="0"/>
              <a:t>Future </a:t>
            </a:r>
            <a:r>
              <a:rPr lang="en-US" dirty="0" smtClean="0"/>
              <a:t>venue contract status &amp; Vendor Contract Renewal Status.  (Note - Executive Session to be held </a:t>
            </a:r>
            <a:r>
              <a:rPr lang="en-US" dirty="0" err="1" smtClean="0"/>
              <a:t>tenatively</a:t>
            </a:r>
            <a:r>
              <a:rPr lang="en-US" dirty="0" smtClean="0"/>
              <a:t> Tuesday, 15-Jul, 7 to 8 am.)</a:t>
            </a:r>
            <a:endParaRPr lang="en-US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Agenda item: 5.13 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IEEE 802 Plenary </a:t>
            </a:r>
            <a:r>
              <a:rPr lang="en-US" dirty="0" smtClean="0"/>
              <a:t>July 2014 </a:t>
            </a:r>
            <a:r>
              <a:rPr lang="en-US" dirty="0" smtClean="0"/>
              <a:t>– </a:t>
            </a:r>
            <a:r>
              <a:rPr lang="en-US" dirty="0" smtClean="0"/>
              <a:t>San Diego, CA</a:t>
            </a:r>
            <a:r>
              <a:rPr lang="en-US" dirty="0" smtClean="0"/>
              <a:t>– </a:t>
            </a:r>
            <a:endParaRPr lang="en-US" dirty="0" smtClean="0"/>
          </a:p>
          <a:p>
            <a:r>
              <a:rPr lang="en-US" dirty="0" smtClean="0"/>
              <a:t>Monday EC Plenary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Agenda item: 5.14 Future venue contract status &amp; Vendor Contract Renewal Status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Updated Future Venues File posted: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>
                <a:solidFill>
                  <a:srgbClr val="0070C0"/>
                </a:solidFill>
                <a:hlinkClick r:id="rId3" tooltip="Plenary Contract and Venue information"/>
              </a:rPr>
              <a:t>https://mentor.ieee.org/802-ec/dcn/12/ec-12-0040-07-00EC-802-plenary-future-venue-contract-status.xlsx</a:t>
            </a:r>
            <a:endParaRPr lang="en-GB" b="1" dirty="0" smtClean="0">
              <a:solidFill>
                <a:srgbClr val="0070C0"/>
              </a:solidFill>
            </a:endParaRPr>
          </a:p>
          <a:p>
            <a:pPr lvl="1"/>
            <a:endParaRPr lang="en-GB" dirty="0" smtClean="0">
              <a:solidFill>
                <a:srgbClr val="0070C0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Venues </a:t>
            </a:r>
            <a:r>
              <a:rPr lang="en-GB" dirty="0" smtClean="0"/>
              <a:t>Discussion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Meeting on Wed 8-10am – </a:t>
            </a:r>
            <a:r>
              <a:rPr lang="en-GB" dirty="0" smtClean="0"/>
              <a:t>Banker Hill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Future Meeting Space allocation –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Do not plan on more than </a:t>
            </a:r>
            <a:r>
              <a:rPr lang="en-GB" dirty="0" smtClean="0"/>
              <a:t>5 or 6 </a:t>
            </a:r>
            <a:r>
              <a:rPr lang="en-GB" dirty="0" smtClean="0"/>
              <a:t>rooms in parallel.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Size: 100% -75% -50% -25% -~20 people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WG/TAGs less than 30 get only one room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802 Sponsored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r>
              <a:rPr lang="en-US" sz="2800" dirty="0" smtClean="0"/>
              <a:t>2014 Nov 2-7  – Grand Hyatt San Antonio, TX</a:t>
            </a:r>
          </a:p>
          <a:p>
            <a:endParaRPr lang="en-US" sz="2800" dirty="0" smtClean="0"/>
          </a:p>
          <a:p>
            <a:r>
              <a:rPr lang="en-US" sz="2800" dirty="0" smtClean="0"/>
              <a:t>2015 January 11-16 – Hyatt Regency Atlanta, GA</a:t>
            </a:r>
          </a:p>
          <a:p>
            <a:r>
              <a:rPr lang="en-US" sz="2800" dirty="0" smtClean="0"/>
              <a:t>2015 March 8-13 – </a:t>
            </a:r>
            <a:r>
              <a:rPr lang="en-US" sz="2800" dirty="0" err="1" smtClean="0"/>
              <a:t>Estrel</a:t>
            </a:r>
            <a:r>
              <a:rPr lang="en-US" sz="2800" dirty="0" smtClean="0"/>
              <a:t> Hotel, Berlin, Germany</a:t>
            </a:r>
          </a:p>
          <a:p>
            <a:r>
              <a:rPr lang="en-US" sz="2800" dirty="0" smtClean="0"/>
              <a:t>2015 July 12-17 – Hilton Waikoloa Village, HI</a:t>
            </a:r>
          </a:p>
          <a:p>
            <a:r>
              <a:rPr lang="en-US" sz="2800" dirty="0" smtClean="0"/>
              <a:t>2015 Nov 8-13 – Hyatt Regency Dallas, TX</a:t>
            </a:r>
          </a:p>
          <a:p>
            <a:endParaRPr lang="en-US" sz="2800" dirty="0" smtClean="0"/>
          </a:p>
          <a:p>
            <a:r>
              <a:rPr lang="en-US" sz="2800" dirty="0" smtClean="0"/>
              <a:t>2016 January 17-22 – Hyatt Regency Atlanta, GA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March 8-13, 2015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17066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-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$578,000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$964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$176,000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~157 € ($213)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</a:t>
            </a:r>
          </a:p>
          <a:p>
            <a:r>
              <a:rPr lang="en-US" sz="2000" dirty="0" smtClean="0"/>
              <a:t>Signing bonus available 10% on </a:t>
            </a:r>
            <a:r>
              <a:rPr lang="en-US" sz="2000" dirty="0" err="1" smtClean="0"/>
              <a:t>Mtg</a:t>
            </a:r>
            <a:r>
              <a:rPr lang="en-US" sz="2000" dirty="0" smtClean="0"/>
              <a:t> Room rental – possible to have extra with 2-meeting deal</a:t>
            </a:r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533400"/>
          </a:xfrm>
        </p:spPr>
        <p:txBody>
          <a:bodyPr/>
          <a:lstStyle/>
          <a:p>
            <a:r>
              <a:rPr lang="en-US" sz="2000" dirty="0" smtClean="0"/>
              <a:t>July 9-14, 2017 Berlin, Germany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FF"/>
                </a:solidFill>
              </a:rPr>
              <a:t>Estrel</a:t>
            </a:r>
            <a:r>
              <a:rPr lang="en-US" sz="2000" dirty="0" smtClean="0">
                <a:solidFill>
                  <a:srgbClr val="0000FF"/>
                </a:solidFill>
              </a:rPr>
              <a:t> Hotel and Convention center 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600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$490,000 (Includes Lunch)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$817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Loss: $88,000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~117 € ($159) single,</a:t>
            </a:r>
          </a:p>
          <a:p>
            <a:r>
              <a:rPr lang="en-US" sz="2000" dirty="0" smtClean="0"/>
              <a:t>	Includes, VAT, buffet breakfast &amp; </a:t>
            </a:r>
            <a:r>
              <a:rPr lang="en-US" sz="2000" dirty="0" err="1" smtClean="0"/>
              <a:t>Highspeed</a:t>
            </a:r>
            <a:r>
              <a:rPr lang="en-US" sz="2000" dirty="0" smtClean="0"/>
              <a:t>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r>
              <a:rPr lang="en-US" sz="2000" dirty="0" smtClean="0"/>
              <a:t>Exchange Rate: 1 € =$1.36 USD.</a:t>
            </a:r>
          </a:p>
          <a:p>
            <a:r>
              <a:rPr lang="en-US" sz="2000" dirty="0" smtClean="0"/>
              <a:t>Incentives (Government, Trade, Tourism etc.):  10% of </a:t>
            </a:r>
            <a:r>
              <a:rPr lang="en-US" sz="2000" dirty="0" err="1" smtClean="0"/>
              <a:t>mtg</a:t>
            </a:r>
            <a:r>
              <a:rPr lang="en-US" sz="2000" dirty="0" smtClean="0"/>
              <a:t> room rental if signed by Dec 14 (~$10k savings)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620000" cy="380999"/>
          </a:xfrm>
        </p:spPr>
        <p:txBody>
          <a:bodyPr/>
          <a:lstStyle/>
          <a:p>
            <a:r>
              <a:rPr lang="en-US" sz="2000" dirty="0" smtClean="0"/>
              <a:t>July 9-14, 2017 Waikoloa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0813" cy="5105400"/>
          </a:xfrm>
        </p:spPr>
        <p:txBody>
          <a:bodyPr/>
          <a:lstStyle/>
          <a:p>
            <a:pPr algn="ctr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Hilton Waikoloa Hotel</a:t>
            </a:r>
            <a:endParaRPr lang="en-US" sz="2000" dirty="0" smtClean="0"/>
          </a:p>
          <a:p>
            <a:r>
              <a:rPr lang="en-US" sz="2000" dirty="0" smtClean="0"/>
              <a:t>NUMBER OF MEETING ROOMS:   ~40+  </a:t>
            </a:r>
          </a:p>
          <a:p>
            <a:r>
              <a:rPr lang="en-US" sz="2000" dirty="0" smtClean="0"/>
              <a:t>BASED ON # ATTENDEES: 661 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Cost: $297,999.40++ (</a:t>
            </a:r>
            <a:r>
              <a:rPr lang="en-US" sz="2000" dirty="0" smtClean="0">
                <a:solidFill>
                  <a:srgbClr val="FF0000"/>
                </a:solidFill>
              </a:rPr>
              <a:t>Includes Breakfast And Lunch) </a:t>
            </a:r>
            <a:endParaRPr lang="en-US" sz="2000" cap="all" dirty="0" smtClean="0">
              <a:solidFill>
                <a:srgbClr val="FF0000"/>
              </a:solidFill>
            </a:endParaRP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Per Person: $752.81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2012 Act Loss: $80,000 </a:t>
            </a:r>
          </a:p>
          <a:p>
            <a:r>
              <a:rPr lang="en-US" sz="2000" dirty="0" smtClean="0"/>
              <a:t>GUEST ROOM BLOCK 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r>
              <a:rPr lang="en-US" sz="2000" dirty="0" smtClean="0"/>
              <a:t>ESTIMATED ROOM RATE:  ~$169/189++ single,</a:t>
            </a:r>
          </a:p>
          <a:p>
            <a:r>
              <a:rPr lang="en-US" sz="2000" dirty="0" smtClean="0"/>
              <a:t>	Includes: Exemption of resort fee $25 per night, Wi-Fi</a:t>
            </a:r>
          </a:p>
          <a:p>
            <a:r>
              <a:rPr lang="en-US" sz="2000" dirty="0" smtClean="0"/>
              <a:t>Incentives (Government, Trade, Tourism etc): </a:t>
            </a:r>
            <a:r>
              <a:rPr lang="en-US" sz="2000" dirty="0" smtClean="0"/>
              <a:t>none</a:t>
            </a:r>
          </a:p>
          <a:p>
            <a:endParaRPr lang="en-US" sz="2000" dirty="0" smtClean="0"/>
          </a:p>
          <a:p>
            <a:r>
              <a:rPr lang="en-US" dirty="0" smtClean="0"/>
              <a:t>Add 2 Interims – Same prices – Avoid Penalties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1066800"/>
            <a:ext cx="7620000" cy="380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Move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Plenary Contract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to Nov 2019 Waikoloa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/>
          <a:lstStyle/>
          <a:p>
            <a:r>
              <a:rPr lang="en-US" sz="2000" dirty="0" smtClean="0">
                <a:ea typeface="ＭＳ Ｐゴシック" pitchFamily="34" charset="-128"/>
              </a:rPr>
              <a:t>March 13-18, 2016 Macau, PRC</a:t>
            </a:r>
            <a:endParaRPr lang="en-US" sz="2000" b="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93266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</a:rPr>
              <a:t>Sands Venetian Macau Hotel &amp; Conference Center, Macau, PRC</a:t>
            </a:r>
          </a:p>
          <a:p>
            <a:r>
              <a:rPr lang="en-US" sz="2000" dirty="0" smtClean="0"/>
              <a:t>NUMBER OF MEETING ROOMS:   ~48+  </a:t>
            </a:r>
          </a:p>
          <a:p>
            <a:r>
              <a:rPr lang="en-US" sz="2000" dirty="0" smtClean="0"/>
              <a:t>BASED ON # ATTENDEES: 725</a:t>
            </a: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Estimated Cost: $400,000 (</a:t>
            </a:r>
            <a:r>
              <a:rPr lang="en-US" sz="2000" dirty="0" smtClean="0">
                <a:solidFill>
                  <a:srgbClr val="FF0000"/>
                </a:solidFill>
              </a:rPr>
              <a:t>Includes Breakfast/Lunch)</a:t>
            </a:r>
            <a:endParaRPr lang="en-US" sz="2000" cap="all" dirty="0" smtClean="0">
              <a:solidFill>
                <a:srgbClr val="FF0000"/>
              </a:solidFill>
            </a:endParaRPr>
          </a:p>
          <a:p>
            <a:r>
              <a:rPr lang="en-US" sz="2000" cap="all" dirty="0" smtClean="0">
                <a:solidFill>
                  <a:srgbClr val="FF0000"/>
                </a:solidFill>
              </a:rPr>
              <a:t>Est. Per Person: $582</a:t>
            </a:r>
          </a:p>
          <a:p>
            <a:r>
              <a:rPr lang="en-US" sz="2000" cap="all" dirty="0" smtClean="0">
                <a:solidFill>
                  <a:srgbClr val="00B050"/>
                </a:solidFill>
              </a:rPr>
              <a:t>Est. Gain: $2,000    </a:t>
            </a:r>
            <a:endParaRPr lang="en-US" sz="2000" b="0" dirty="0">
              <a:solidFill>
                <a:srgbClr val="FF0000"/>
              </a:solidFill>
            </a:endParaRPr>
          </a:p>
          <a:p>
            <a:r>
              <a:rPr lang="en-US" sz="2000" b="0" dirty="0" smtClean="0"/>
              <a:t>GUEST ROOM BLOCK </a:t>
            </a:r>
            <a:r>
              <a:rPr lang="en-US" sz="2000" dirty="0" smtClean="0"/>
              <a:t>RECOMMENDED:  </a:t>
            </a:r>
            <a:r>
              <a:rPr lang="en-US" sz="2000" dirty="0" smtClean="0">
                <a:solidFill>
                  <a:srgbClr val="FF0000"/>
                </a:solidFill>
              </a:rPr>
              <a:t>Yes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ESTIMATED ROOM RATE: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Early-bird Rate: 1,550 MOP (=$190US) up to 38% of block by 12/31/2015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Std Room Rate: 1,750 MOP (=$220US) ≥47%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Budget (@Holiday Inn): 1,000 MOP (=$125US) </a:t>
            </a:r>
            <a:r>
              <a:rPr lang="en-US" sz="2000" u="sng" dirty="0" smtClean="0"/>
              <a:t>&lt; </a:t>
            </a:r>
            <a:r>
              <a:rPr lang="en-US" sz="2000" dirty="0" smtClean="0"/>
              <a:t>10% of block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    +15% </a:t>
            </a:r>
            <a:r>
              <a:rPr lang="en-US" sz="2000" dirty="0" err="1" smtClean="0"/>
              <a:t>svc+tax</a:t>
            </a:r>
            <a:r>
              <a:rPr lang="en-US" sz="2000" dirty="0" smtClean="0"/>
              <a:t> </a:t>
            </a:r>
          </a:p>
          <a:p>
            <a:pPr marL="274320" indent="-274320">
              <a:spcBef>
                <a:spcPts val="300"/>
              </a:spcBef>
              <a:defRPr/>
            </a:pPr>
            <a:r>
              <a:rPr lang="en-US" sz="2000" dirty="0" smtClean="0"/>
              <a:t>	 Exchange Rate: 1 € =$1.36 USD.</a:t>
            </a:r>
          </a:p>
          <a:p>
            <a:r>
              <a:rPr lang="en-US" sz="2000" dirty="0" smtClean="0"/>
              <a:t>Incentives (Government, Trade, Tourism etc.): US$250K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3541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11260</TotalTime>
  <Words>1391</Words>
  <Application>Microsoft Office PowerPoint</Application>
  <PresentationFormat>On-screen Show (4:3)</PresentationFormat>
  <Paragraphs>230</Paragraphs>
  <Slides>15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Microsoft Office Word 97 - 2003 Document</vt:lpstr>
      <vt:lpstr>ExSec Agenda Items July 2014</vt:lpstr>
      <vt:lpstr>Abstract</vt:lpstr>
      <vt:lpstr>Agenda item: 5.13 </vt:lpstr>
      <vt:lpstr>Agenda item: 5.14 Future venue contract status &amp; Vendor Contract Renewal Status</vt:lpstr>
      <vt:lpstr>802 Sponsored Meetings</vt:lpstr>
      <vt:lpstr>March 8-13, 2015 Berlin, Germany</vt:lpstr>
      <vt:lpstr>July 9-14, 2017 Berlin, Germany</vt:lpstr>
      <vt:lpstr>July 9-14, 2017 Waikoloa</vt:lpstr>
      <vt:lpstr>March 13-18, 2016 Macau, PRC</vt:lpstr>
      <vt:lpstr>Details:  March 13-18, 2016 Macau, PRC </vt:lpstr>
      <vt:lpstr> PCO RFP</vt:lpstr>
      <vt:lpstr>10 Potential PCO Providers</vt:lpstr>
      <vt:lpstr>Tuesday 7-8 am PCO Bid Review</vt:lpstr>
      <vt:lpstr>2015 Network RFP Plan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ExSec Agenda Items July 2014</dc:title>
  <dc:creator>Jon Rosdahl</dc:creator>
  <dc:description>Jon Rosdahl (CSR)</dc:description>
  <cp:lastModifiedBy>jr05</cp:lastModifiedBy>
  <cp:revision>25</cp:revision>
  <cp:lastPrinted>1601-01-01T00:00:00Z</cp:lastPrinted>
  <dcterms:created xsi:type="dcterms:W3CDTF">2013-11-11T05:03:48Z</dcterms:created>
  <dcterms:modified xsi:type="dcterms:W3CDTF">2014-07-12T16:31:51Z</dcterms:modified>
</cp:coreProperties>
</file>