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74" r:id="rId4"/>
    <p:sldId id="262" r:id="rId5"/>
    <p:sldId id="303" r:id="rId6"/>
    <p:sldId id="304" r:id="rId7"/>
    <p:sldId id="305" r:id="rId8"/>
    <p:sldId id="306" r:id="rId9"/>
    <p:sldId id="307" r:id="rId10"/>
    <p:sldId id="308" r:id="rId11"/>
    <p:sldId id="299" r:id="rId12"/>
    <p:sldId id="327" r:id="rId13"/>
    <p:sldId id="310" r:id="rId14"/>
    <p:sldId id="311" r:id="rId15"/>
    <p:sldId id="329" r:id="rId16"/>
    <p:sldId id="328" r:id="rId17"/>
    <p:sldId id="322" r:id="rId18"/>
    <p:sldId id="323" r:id="rId19"/>
    <p:sldId id="324" r:id="rId20"/>
    <p:sldId id="264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056" autoAdjust="0"/>
    <p:restoredTop sz="84902" autoAdjust="0"/>
  </p:normalViewPr>
  <p:slideViewPr>
    <p:cSldViewPr>
      <p:cViewPr>
        <p:scale>
          <a:sx n="70" d="100"/>
          <a:sy n="70" d="100"/>
        </p:scale>
        <p:origin x="-282" y="228"/>
      </p:cViewPr>
      <p:guideLst>
        <p:guide orient="horz" pos="2160"/>
        <p:guide pos="2880"/>
      </p:guideLst>
    </p:cSldViewPr>
  </p:slideViewPr>
  <p:outlineViewPr>
    <p:cViewPr varScale="1">
      <p:scale>
        <a:sx n="45" d="100"/>
        <a:sy n="45" d="100"/>
      </p:scale>
      <p:origin x="0" y="2548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 EC-13/0022r1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 EC-13/0022r1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EC-13/0022r1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Meeting Rooms:   48+  (~65 with all breakouts), 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Guaranteed Function Space Cost:   </a:t>
            </a:r>
            <a:r>
              <a:rPr lang="en-US" sz="1200" b="1" dirty="0" smtClean="0"/>
              <a:t>$0,  all included with Room Block proposed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AV Provided:  Yes, with Hi-Resolution LCD Projectors and </a:t>
            </a:r>
            <a:r>
              <a:rPr lang="en-US" sz="1200" dirty="0" err="1" smtClean="0"/>
              <a:t>Mics</a:t>
            </a:r>
            <a:r>
              <a:rPr lang="en-US" sz="1200" dirty="0" smtClean="0"/>
              <a:t> (included in DDR)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Network : All fiber distribution with </a:t>
            </a:r>
            <a:r>
              <a:rPr lang="en-US" sz="1200" dirty="0" err="1" smtClean="0"/>
              <a:t>Enet</a:t>
            </a:r>
            <a:r>
              <a:rPr lang="en-US" sz="1200" dirty="0" smtClean="0"/>
              <a:t> jacks, ≥1Gb/s in all meeting areas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Option Dates: March 13-18, 2016 | </a:t>
            </a:r>
            <a:r>
              <a:rPr lang="en-US" sz="1200" dirty="0" err="1" smtClean="0"/>
              <a:t>Est</a:t>
            </a:r>
            <a:r>
              <a:rPr lang="en-US" sz="1200" dirty="0" smtClean="0"/>
              <a:t> </a:t>
            </a:r>
            <a:r>
              <a:rPr lang="en-US" sz="1200" dirty="0" err="1" smtClean="0"/>
              <a:t>Reg</a:t>
            </a:r>
            <a:r>
              <a:rPr lang="en-US" sz="1200" dirty="0" smtClean="0"/>
              <a:t> Fee: </a:t>
            </a:r>
            <a:r>
              <a:rPr lang="en-US" sz="1200" b="1" dirty="0" smtClean="0"/>
              <a:t>$500/$600/$800</a:t>
            </a:r>
            <a:r>
              <a:rPr lang="en-US" sz="1200" dirty="0" smtClean="0"/>
              <a:t>  w/ $300 surcharge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Guestroom Block:  600+  (725 initial)  (=3,454 Room Nights total), attrition for &lt;75%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Early-bird Rate: 1,550 MOP (=$190US) +15% </a:t>
            </a:r>
            <a:r>
              <a:rPr lang="en-US" sz="1200" dirty="0" err="1" smtClean="0"/>
              <a:t>svc+tax</a:t>
            </a:r>
            <a:r>
              <a:rPr lang="en-US" sz="1200" dirty="0" smtClean="0"/>
              <a:t>, up to 38% of block by 12/31/2015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Std Room Rate: 1,750 MOP (=$220US) +15% </a:t>
            </a:r>
            <a:r>
              <a:rPr lang="en-US" sz="1200" dirty="0" err="1" smtClean="0"/>
              <a:t>svc+tax</a:t>
            </a:r>
            <a:r>
              <a:rPr lang="en-US" sz="1200" dirty="0" smtClean="0"/>
              <a:t>, ≥47% of block after 12/31/2015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b="1" u="sng" dirty="0" smtClean="0"/>
              <a:t>Note:</a:t>
            </a:r>
            <a:r>
              <a:rPr lang="en-US" sz="1200" dirty="0" smtClean="0"/>
              <a:t>  Fri &amp; Sat </a:t>
            </a:r>
            <a:r>
              <a:rPr lang="en-US" sz="1200" dirty="0" err="1" smtClean="0"/>
              <a:t>nt</a:t>
            </a:r>
            <a:r>
              <a:rPr lang="en-US" sz="1200" dirty="0" smtClean="0"/>
              <a:t> rates are higher: Early (=2000&amp;2600 MOP), Std (=2200&amp;2800 MOP)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Budget (@Holiday Inn </a:t>
            </a:r>
            <a:r>
              <a:rPr lang="en-US" sz="1200" dirty="0" err="1" smtClean="0"/>
              <a:t>nextdoor</a:t>
            </a:r>
            <a:r>
              <a:rPr lang="en-US" sz="1200" dirty="0" smtClean="0"/>
              <a:t>):  1,000 MOP (=$125US)+15% </a:t>
            </a:r>
            <a:r>
              <a:rPr lang="en-US" sz="1200" dirty="0" err="1" smtClean="0"/>
              <a:t>svc+tax</a:t>
            </a:r>
            <a:r>
              <a:rPr lang="en-US" sz="1200" dirty="0" smtClean="0"/>
              <a:t>  ≥10% of block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Full Daily Delegate Rate(DDR): 840 MOP/day (=$105US) +10% svc, includes buffet breakfast, 3-course+3-entrée buffet lunch, AM &amp; PM Breaks, and all AV services.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Airports:  Macau International (MFM), or Hong Kong International (HKG)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Airport Transfers: @MFM: free shuttle, 5 min, @HKG: 40 min ferry + free </a:t>
            </a:r>
            <a:r>
              <a:rPr lang="en-US" sz="1200" dirty="0" smtClean="0"/>
              <a:t>shuttle-bus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VISA:</a:t>
            </a:r>
            <a:r>
              <a:rPr lang="en-US" sz="1200" baseline="0" dirty="0" smtClean="0"/>
              <a:t> More open – No VISA required for most attendees required.</a:t>
            </a:r>
            <a:endParaRPr lang="en-US" sz="1200" dirty="0" smtClean="0"/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Business Currency &amp; Estimated Exchange Rate:   $1.00 US =  7.98 MOP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Incentives (Government, Trade, Tourism, Sponsors, etc.):  Yes, est. amounts ~US$250K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Contract Terms &amp; Subsidies are still in negotiation, but we expect net positive surplus. 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28 excellent restaurants, super shopping, gym, nightlife &amp; entertainment all on property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F7DA9E1-C831-466C-89F6-98B975B715A7}" type="slidenum">
              <a:rPr lang="en-US" smtClean="0">
                <a:ea typeface="ＭＳ Ｐゴシック" pitchFamily="34" charset="-128"/>
              </a:rPr>
              <a:pPr/>
              <a:t>11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EC-13/0054r0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EC-13/0022r1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EC-13/0022r1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 Future Venue Slides were updated between r0 and r1.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 EC-13/0022r1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EC-13/0022r1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aseline="0" dirty="0" smtClean="0"/>
              <a:t>Room rates: Range from $188 US to $234 single - includes buffet breakfast &amp; </a:t>
            </a:r>
            <a:r>
              <a:rPr lang="en-US" baseline="0" dirty="0" err="1" smtClean="0"/>
              <a:t>wifi</a:t>
            </a:r>
            <a:endParaRPr lang="en-US" baseline="0" dirty="0" smtClean="0"/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Room rates: Range from $209 US to $268 double - includes buffet breakfast &amp; </a:t>
            </a:r>
            <a:r>
              <a:rPr lang="en-US" baseline="0" dirty="0" err="1" smtClean="0"/>
              <a:t>wifi</a:t>
            </a:r>
            <a:endParaRPr lang="en-US" baseline="0" dirty="0" smtClean="0"/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3 Hotels within walking distance to CCIB, but will most likely go with the 3 hotels with the best room rates.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Additional meeting expenses to be incurred: shipping, meeting and networking services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No social reception provided at this time.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Based on site visit, meeting rental from </a:t>
            </a:r>
            <a:r>
              <a:rPr lang="en-US" sz="1200" dirty="0" smtClean="0"/>
              <a:t>€300,000</a:t>
            </a:r>
            <a:r>
              <a:rPr lang="en-US" sz="1200" baseline="0" dirty="0" smtClean="0"/>
              <a:t> to </a:t>
            </a:r>
            <a:r>
              <a:rPr lang="en-US" sz="1200" dirty="0" smtClean="0"/>
              <a:t>€150,000 (savings</a:t>
            </a:r>
            <a:r>
              <a:rPr lang="en-US" sz="1200" baseline="0" dirty="0" smtClean="0"/>
              <a:t> of </a:t>
            </a:r>
            <a:r>
              <a:rPr lang="en-US" sz="1200" baseline="0" dirty="0" err="1" smtClean="0"/>
              <a:t>approx</a:t>
            </a:r>
            <a:r>
              <a:rPr lang="en-US" sz="1200" baseline="0" dirty="0" smtClean="0"/>
              <a:t> $115,000US) plus many more savings at the CCIB!! </a:t>
            </a:r>
            <a:endParaRPr lang="en-US" baseline="0" dirty="0" smtClean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Income estimate</a:t>
            </a:r>
            <a:r>
              <a:rPr lang="en-US" baseline="0" dirty="0" smtClean="0"/>
              <a:t> = $402,000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802.11-14/0318r2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EC-13/0022r1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5-00EC-802-plenary-future-venue-contract-status.xls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802_tutorials/802_Tutorial_Request_Form.do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5-00EC-802-plenary-future-venue-contract-statu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/>
              <a:t>ExSec</a:t>
            </a:r>
            <a:r>
              <a:rPr lang="en-US" dirty="0" smtClean="0"/>
              <a:t> Agenda Items March 2014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2014-03-17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9588" y="2268538"/>
          <a:ext cx="8072437" cy="2479675"/>
        </p:xfrm>
        <a:graphic>
          <a:graphicData uri="http://schemas.openxmlformats.org/presentationml/2006/ole">
            <p:oleObj spid="_x0000_s3075" name="Document" r:id="rId4" imgW="8261444" imgH="2533226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/>
          <a:lstStyle/>
          <a:p>
            <a:r>
              <a:rPr lang="en-US" sz="2000" dirty="0" smtClean="0">
                <a:ea typeface="ＭＳ Ｐゴシック" pitchFamily="34" charset="-128"/>
              </a:rPr>
              <a:t>March 13-18, 2016 Macau, PRC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93266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Sands Venetian Macau Hotel &amp; Conference Center, Macau, PRC</a:t>
            </a:r>
          </a:p>
          <a:p>
            <a:r>
              <a:rPr lang="en-US" sz="2000" dirty="0" smtClean="0"/>
              <a:t>NUMBER OF MEETING ROOMS:   ~48+  </a:t>
            </a:r>
          </a:p>
          <a:p>
            <a:r>
              <a:rPr lang="en-US" sz="2000" dirty="0" smtClean="0"/>
              <a:t>BASED ON # ATTENDEES: 725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Estimated Cost: $400,000 (</a:t>
            </a:r>
            <a:r>
              <a:rPr lang="en-US" sz="2000" dirty="0" smtClean="0">
                <a:solidFill>
                  <a:srgbClr val="FF0000"/>
                </a:solidFill>
              </a:rPr>
              <a:t>Includes Breakfast/Lunch)</a:t>
            </a:r>
            <a:endParaRPr lang="en-US" sz="2000" cap="all" dirty="0" smtClean="0">
              <a:solidFill>
                <a:srgbClr val="FF0000"/>
              </a:solidFill>
            </a:endParaRP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Per Person: $582</a:t>
            </a:r>
          </a:p>
          <a:p>
            <a:r>
              <a:rPr lang="en-US" sz="2000" cap="all" dirty="0" smtClean="0">
                <a:solidFill>
                  <a:srgbClr val="00B050"/>
                </a:solidFill>
              </a:rPr>
              <a:t>Est. Gain: $2,000    </a:t>
            </a:r>
            <a:endParaRPr lang="en-US" sz="2000" b="0" dirty="0">
              <a:solidFill>
                <a:srgbClr val="FF0000"/>
              </a:solidFill>
            </a:endParaRPr>
          </a:p>
          <a:p>
            <a:r>
              <a:rPr lang="en-US" sz="2000" b="0" dirty="0" smtClean="0"/>
              <a:t>GUEST ROOM BLOCK </a:t>
            </a:r>
            <a:r>
              <a:rPr lang="en-US" sz="2000" dirty="0" smtClean="0"/>
              <a:t>RECOMMENDED:  </a:t>
            </a:r>
            <a:r>
              <a:rPr lang="en-US" sz="2000" dirty="0" smtClean="0">
                <a:solidFill>
                  <a:srgbClr val="FF0000"/>
                </a:solidFill>
              </a:rPr>
              <a:t>Yes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2000" dirty="0" smtClean="0"/>
              <a:t>ESTIMATED ROOM RATE: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2000" dirty="0" smtClean="0"/>
              <a:t>Early-bird Rate: 1,550 MOP (=$190US) up to 38% of block by 12/31/2015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2000" dirty="0" smtClean="0"/>
              <a:t>Std Room Rate: 1,750 MOP (=$220US) ≥47%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2000" dirty="0" smtClean="0"/>
              <a:t>Budget (@Holiday Inn): 1,000 MOP (=$125US) </a:t>
            </a:r>
            <a:r>
              <a:rPr lang="en-US" sz="2000" u="sng" dirty="0" smtClean="0"/>
              <a:t>&lt; </a:t>
            </a:r>
            <a:r>
              <a:rPr lang="en-US" sz="2000" dirty="0" smtClean="0"/>
              <a:t>10% of block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2000" dirty="0" smtClean="0"/>
              <a:t>    +15% </a:t>
            </a:r>
            <a:r>
              <a:rPr lang="en-US" sz="2000" dirty="0" err="1" smtClean="0"/>
              <a:t>svc+tax</a:t>
            </a:r>
            <a:r>
              <a:rPr lang="en-US" sz="2000" dirty="0" smtClean="0"/>
              <a:t>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2000" dirty="0" smtClean="0"/>
              <a:t>	 Exchange Rate: 1 € =$1.36 USD.</a:t>
            </a:r>
          </a:p>
          <a:p>
            <a:r>
              <a:rPr lang="en-US" sz="2000" dirty="0" smtClean="0"/>
              <a:t>Incentives (Government, Trade, Tourism etc.): US$250K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3354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 bwMode="auto">
          <a:xfrm>
            <a:off x="533400" y="685801"/>
            <a:ext cx="8229600" cy="381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000" b="1" dirty="0" smtClean="0">
                <a:ea typeface="ＭＳ Ｐゴシック" pitchFamily="34" charset="-128"/>
              </a:rPr>
              <a:t>Details:  March 13-18, 2016 Macau, PRC</a:t>
            </a:r>
            <a:r>
              <a:rPr lang="en-US" sz="2000" dirty="0" smtClean="0">
                <a:ea typeface="ＭＳ Ｐゴシック" pitchFamily="34" charset="-128"/>
              </a:rPr>
              <a:t/>
            </a:r>
            <a:br>
              <a:rPr lang="en-US" sz="2000" dirty="0" smtClean="0">
                <a:ea typeface="ＭＳ Ｐゴシック" pitchFamily="34" charset="-128"/>
              </a:rPr>
            </a:br>
            <a:endParaRPr lang="en-US" sz="2000" dirty="0" smtClean="0">
              <a:ea typeface="ＭＳ Ｐゴシック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2250" y="1143000"/>
            <a:ext cx="8794750" cy="5527675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US" sz="1800" b="1" dirty="0" smtClean="0">
                <a:solidFill>
                  <a:srgbClr val="0000FF"/>
                </a:solidFill>
              </a:rPr>
              <a:t>Sands Venetian Macau Hotel &amp; Conference Center, Macau, PRC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Meeting Rooms:   48+  (~65 with all breakouts), 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Contract Based </a:t>
            </a:r>
            <a:r>
              <a:rPr lang="en-US" sz="1800" dirty="0" smtClean="0"/>
              <a:t>on 725 attendees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Guaranteed Function Space Cost:   </a:t>
            </a:r>
            <a:r>
              <a:rPr lang="en-US" sz="1800" b="1" dirty="0" smtClean="0"/>
              <a:t>$0,  all included with Room Block proposed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AV Provided:  Yes, with Hi-Resolution LCD Projectors and Mics (included in DDR)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Network : All fiber distribution with Enet jacks, ≥1Gb/s in all meeting areas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Guestroom Block:  600+  (725 initial)  (=3,454 Room Nights total), attrition for &lt;75%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Early-bird Rate: 1,550 MOP (=$190US) +15% svc+tax, up to 38% of block by 12/31/2015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Std Room Rate: 1,750 MOP (=$220US) +15% svc+tax, ≥47% of block after 12/31/2015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b="1" u="sng" dirty="0" smtClean="0"/>
              <a:t>Note:</a:t>
            </a:r>
            <a:r>
              <a:rPr lang="en-US" sz="1800" dirty="0" smtClean="0"/>
              <a:t>  Fri &amp; Sat nt rates are higher: Early </a:t>
            </a:r>
            <a:r>
              <a:rPr lang="en-US" sz="1600" dirty="0" smtClean="0"/>
              <a:t>(=2000&amp;2600 MOP), Std (=2200&amp;2800 MOP)</a:t>
            </a:r>
            <a:endParaRPr lang="en-US" sz="1800" dirty="0" smtClean="0"/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Budget (@Holiday Inn nextdoor):  1,000 MOP (=$125US)+15% svc+tax  ≥10% of block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Full Daily Delegate Rate(DDR): 840 MOP/day (=$105US) +10% svc, includes buffet breakfast, buffet lunch, AM &amp; PM Breaks, and all AV services.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Estimated Exchange Rate:   1.00 MOP =US$0.13  (7.098 MOP = US$1)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Incentives (Government, Trade, Tourism, Sponsors, etc.):  Yes, est. amounts ~US$250K</a:t>
            </a:r>
          </a:p>
          <a:p>
            <a:pPr>
              <a:defRPr/>
            </a:pPr>
            <a:endParaRPr lang="en-US" sz="1800" dirty="0" smtClean="0"/>
          </a:p>
          <a:p>
            <a:pPr>
              <a:defRPr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Agenda items: </a:t>
            </a:r>
            <a:r>
              <a:rPr lang="en-US" sz="3600" dirty="0" smtClean="0"/>
              <a:t>4.01,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IEEE 802 Plenary November 2013 – Dallas, TX – </a:t>
            </a:r>
          </a:p>
          <a:p>
            <a:r>
              <a:rPr lang="en-US" dirty="0" smtClean="0"/>
              <a:t>Friday Closing EC Plenary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4.01 </a:t>
            </a:r>
            <a:r>
              <a:rPr lang="en-US" dirty="0" smtClean="0"/>
              <a:t>Future venues </a:t>
            </a:r>
            <a:r>
              <a:rPr lang="en-US" dirty="0" smtClean="0"/>
              <a:t>items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419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 Future Venues File posted: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1" dirty="0" smtClean="0">
                <a:solidFill>
                  <a:srgbClr val="0070C0"/>
                </a:solidFill>
                <a:hlinkClick r:id="rId3" tooltip="Plenary Contract and Venue information"/>
              </a:rPr>
              <a:t>https://mentor.ieee.org/802-ec/dcn/12/ec-12-0040-05-00EC-802-plenary-future-venue-contract-status.xlsx</a:t>
            </a:r>
            <a:endParaRPr lang="en-GB" b="1" dirty="0" smtClean="0">
              <a:solidFill>
                <a:srgbClr val="0070C0"/>
              </a:solidFill>
            </a:endParaRP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Future </a:t>
            </a:r>
            <a:r>
              <a:rPr lang="en-GB" dirty="0" smtClean="0"/>
              <a:t>Venues Report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Meeting on </a:t>
            </a:r>
            <a:r>
              <a:rPr lang="en-GB" dirty="0" smtClean="0"/>
              <a:t>Wednesday 8-10am </a:t>
            </a:r>
            <a:r>
              <a:rPr lang="en-GB" dirty="0" smtClean="0"/>
              <a:t>– </a:t>
            </a:r>
            <a:r>
              <a:rPr lang="en-GB" dirty="0" smtClean="0"/>
              <a:t>Function 3A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Meeting Space allocation –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Do not plan on more than 5 rooms in parallel without confirmation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Rule of thumb Size</a:t>
            </a:r>
            <a:r>
              <a:rPr lang="en-GB" dirty="0" smtClean="0"/>
              <a:t>: 100% -75% -50% -25% -~20 people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WG/TAGs less than 30 get only one room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  </a:t>
            </a:r>
            <a:r>
              <a:rPr lang="en-US" dirty="0" smtClean="0"/>
              <a:t>4.01 </a:t>
            </a:r>
            <a:r>
              <a:rPr lang="en-US" dirty="0" smtClean="0"/>
              <a:t>Future Venue Meeting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4572000"/>
          </a:xfrm>
        </p:spPr>
        <p:txBody>
          <a:bodyPr/>
          <a:lstStyle/>
          <a:p>
            <a:r>
              <a:rPr lang="en-US" dirty="0" smtClean="0"/>
              <a:t>Choice of Future Venues:</a:t>
            </a:r>
            <a:endParaRPr lang="en-US" dirty="0" smtClean="0"/>
          </a:p>
          <a:p>
            <a:r>
              <a:rPr lang="en-US" dirty="0" smtClean="0"/>
              <a:t>	Straw poll indicated that for 2015 Mar and 2017 July we should pursue </a:t>
            </a:r>
            <a:r>
              <a:rPr lang="en-US" dirty="0" err="1" smtClean="0"/>
              <a:t>Estril</a:t>
            </a:r>
            <a:r>
              <a:rPr lang="en-US" dirty="0" smtClean="0"/>
              <a:t> Hotel in Berlin, Germany.</a:t>
            </a:r>
          </a:p>
          <a:p>
            <a:endParaRPr lang="en-US" dirty="0" smtClean="0"/>
          </a:p>
          <a:p>
            <a:r>
              <a:rPr lang="en-US" dirty="0" smtClean="0"/>
              <a:t>Review of Macau Contract – some issues need to be addressed prior to execution and invoice payment.</a:t>
            </a:r>
          </a:p>
          <a:p>
            <a:endParaRPr lang="en-US" dirty="0" smtClean="0"/>
          </a:p>
          <a:p>
            <a:r>
              <a:rPr lang="en-US" dirty="0" smtClean="0"/>
              <a:t>Need </a:t>
            </a:r>
            <a:r>
              <a:rPr lang="en-US" dirty="0" smtClean="0"/>
              <a:t>for Site Visits:</a:t>
            </a:r>
          </a:p>
          <a:p>
            <a:r>
              <a:rPr lang="en-US" dirty="0" smtClean="0"/>
              <a:t>		</a:t>
            </a:r>
            <a:r>
              <a:rPr lang="en-US" dirty="0" smtClean="0"/>
              <a:t>Initial Site visit planned for current prospect list from 7 sites in Asia (2 in Bangkok, 2 in K-L, and 3 in Singapore) </a:t>
            </a:r>
          </a:p>
          <a:p>
            <a:r>
              <a:rPr lang="en-US" dirty="0" smtClean="0"/>
              <a:t>	</a:t>
            </a:r>
            <a:r>
              <a:rPr lang="en-US" dirty="0" smtClean="0"/>
              <a:t>NA sites -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Approve Venue for </a:t>
            </a:r>
            <a:br>
              <a:rPr lang="en-US" dirty="0" smtClean="0"/>
            </a:br>
            <a:r>
              <a:rPr lang="en-US" dirty="0" smtClean="0"/>
              <a:t>802 Plenary session March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770813" cy="3352800"/>
          </a:xfrm>
        </p:spPr>
        <p:txBody>
          <a:bodyPr/>
          <a:lstStyle/>
          <a:p>
            <a:r>
              <a:rPr lang="en-US" dirty="0" smtClean="0"/>
              <a:t>Approve </a:t>
            </a:r>
            <a:r>
              <a:rPr lang="en-US" dirty="0" err="1" smtClean="0"/>
              <a:t>Estrel</a:t>
            </a:r>
            <a:r>
              <a:rPr lang="en-US" dirty="0" smtClean="0"/>
              <a:t> Hotel and Convention Center in Berlin, Germany as site for the IEEE 802 Plenary Session </a:t>
            </a:r>
            <a:r>
              <a:rPr lang="en-US" dirty="0" smtClean="0"/>
              <a:t>March 8-13, </a:t>
            </a:r>
            <a:r>
              <a:rPr lang="en-US" dirty="0" smtClean="0"/>
              <a:t>2015, </a:t>
            </a:r>
            <a:r>
              <a:rPr lang="en-US" dirty="0" smtClean="0"/>
              <a:t>and authorize the IEEE 802 Exec Secretary to complete the contract </a:t>
            </a:r>
            <a:r>
              <a:rPr lang="en-US" dirty="0" smtClean="0"/>
              <a:t>preparation and IEEE contract execution.</a:t>
            </a:r>
          </a:p>
          <a:p>
            <a:endParaRPr lang="en-US" dirty="0" smtClean="0"/>
          </a:p>
          <a:p>
            <a:r>
              <a:rPr lang="en-US" dirty="0" smtClean="0"/>
              <a:t>Moved: Jon Rosdahl     2</a:t>
            </a:r>
            <a:r>
              <a:rPr lang="en-US" baseline="30000" dirty="0" smtClean="0"/>
              <a:t>nd</a:t>
            </a:r>
            <a:r>
              <a:rPr lang="en-US" dirty="0" smtClean="0"/>
              <a:t>: James </a:t>
            </a:r>
            <a:r>
              <a:rPr lang="en-US" dirty="0" err="1" smtClean="0"/>
              <a:t>Gilb</a:t>
            </a:r>
            <a:endParaRPr lang="en-US" dirty="0" smtClean="0"/>
          </a:p>
          <a:p>
            <a:r>
              <a:rPr lang="en-US" dirty="0" smtClean="0"/>
              <a:t>Result: 13-0-0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Approve Venue for </a:t>
            </a:r>
            <a:br>
              <a:rPr lang="en-US" dirty="0" smtClean="0"/>
            </a:br>
            <a:r>
              <a:rPr lang="en-US" dirty="0" smtClean="0"/>
              <a:t>802 Plenary session July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770813" cy="3122613"/>
          </a:xfrm>
        </p:spPr>
        <p:txBody>
          <a:bodyPr/>
          <a:lstStyle/>
          <a:p>
            <a:r>
              <a:rPr lang="en-US" dirty="0" smtClean="0"/>
              <a:t>Approve </a:t>
            </a:r>
            <a:r>
              <a:rPr lang="en-US" dirty="0" err="1" smtClean="0"/>
              <a:t>Estrel</a:t>
            </a:r>
            <a:r>
              <a:rPr lang="en-US" dirty="0" smtClean="0"/>
              <a:t> Hotel and Convention Center in Berlin, Germany as site for the IEEE 802 Plenary Session July 9-14, 2017, and authorize the IEEE 802 Exec Secretary to complete the contract preparation</a:t>
            </a:r>
            <a:r>
              <a:rPr lang="en-US" dirty="0" smtClean="0"/>
              <a:t> and </a:t>
            </a:r>
            <a:r>
              <a:rPr lang="en-US" dirty="0" smtClean="0"/>
              <a:t>IEEE contract execution, with James </a:t>
            </a:r>
            <a:r>
              <a:rPr lang="en-US" dirty="0" err="1" smtClean="0"/>
              <a:t>Gilb</a:t>
            </a:r>
            <a:r>
              <a:rPr lang="en-US" dirty="0" smtClean="0"/>
              <a:t> as the 802 Exec Committee designee.</a:t>
            </a:r>
          </a:p>
          <a:p>
            <a:endParaRPr lang="en-US" dirty="0" smtClean="0"/>
          </a:p>
          <a:p>
            <a:r>
              <a:rPr lang="en-US" dirty="0" smtClean="0"/>
              <a:t>Moved: Jon Rosdahl     2</a:t>
            </a:r>
            <a:r>
              <a:rPr lang="en-US" baseline="30000" dirty="0" smtClean="0"/>
              <a:t>nd</a:t>
            </a:r>
            <a:r>
              <a:rPr lang="en-US" dirty="0" smtClean="0"/>
              <a:t>: James </a:t>
            </a:r>
            <a:r>
              <a:rPr lang="en-US" dirty="0" err="1" smtClean="0"/>
              <a:t>Gilb</a:t>
            </a:r>
            <a:endParaRPr lang="en-US" dirty="0" smtClean="0"/>
          </a:p>
          <a:p>
            <a:r>
              <a:rPr lang="en-US" dirty="0" smtClean="0"/>
              <a:t>Results: 12-1-0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II  </a:t>
            </a:r>
            <a:r>
              <a:rPr lang="en-US" dirty="0" smtClean="0"/>
              <a:t>8.034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Executive secretary report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923213" cy="4646613"/>
          </a:xfrm>
        </p:spPr>
        <p:txBody>
          <a:bodyPr/>
          <a:lstStyle/>
          <a:p>
            <a:pPr marL="457200" indent="-457200"/>
            <a:r>
              <a:rPr lang="en-US" dirty="0" smtClean="0"/>
              <a:t>LMSC 802 – P&amp;P list of major duties: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Oversee Venue selection –</a:t>
            </a:r>
          </a:p>
          <a:p>
            <a:pPr marL="857250" lvl="1" indent="-457200">
              <a:buFont typeface="Times New Roman" pitchFamily="16" charset="0"/>
              <a:buAutoNum type="arabicPeriod"/>
            </a:pPr>
            <a:r>
              <a:rPr lang="en-US" dirty="0" smtClean="0"/>
              <a:t>Present summaries of venue options.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Oversee activities related to facilities and services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Carry out Duties of Treasurer if Treasurer unavailable</a:t>
            </a:r>
          </a:p>
          <a:p>
            <a:pPr marL="457200" indent="-457200"/>
            <a:r>
              <a:rPr lang="en-US" dirty="0" smtClean="0"/>
              <a:t>Chairs Guideline list of major duties:</a:t>
            </a:r>
          </a:p>
          <a:p>
            <a:pPr lvl="1"/>
            <a:r>
              <a:rPr lang="en-US" dirty="0" smtClean="0"/>
              <a:t>1) 802 Meetings: Efficiency Improvement</a:t>
            </a:r>
          </a:p>
          <a:p>
            <a:pPr lvl="1"/>
            <a:r>
              <a:rPr lang="en-US" dirty="0" smtClean="0"/>
              <a:t>2) 802 Plenary Sessions: Facilities and Services</a:t>
            </a:r>
          </a:p>
          <a:p>
            <a:pPr lvl="1"/>
            <a:r>
              <a:rPr lang="en-US" dirty="0" smtClean="0"/>
              <a:t>3) IEEE 802 Registration Database</a:t>
            </a:r>
          </a:p>
          <a:p>
            <a:pPr lvl="1"/>
            <a:r>
              <a:rPr lang="en-US" dirty="0" smtClean="0"/>
              <a:t>4) Assist IEEE 802 Treasurer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II* </a:t>
            </a:r>
            <a:r>
              <a:rPr lang="en-US" dirty="0" smtClean="0"/>
              <a:t>8.06 – 3 June 2014 </a:t>
            </a:r>
            <a:r>
              <a:rPr lang="en-US" dirty="0" smtClean="0"/>
              <a:t>Interim </a:t>
            </a:r>
            <a:r>
              <a:rPr lang="en-US" dirty="0" err="1" smtClean="0"/>
              <a:t>Telecon</a:t>
            </a:r>
            <a:r>
              <a:rPr lang="en-US" dirty="0" smtClean="0"/>
              <a:t> -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dirty="0" smtClean="0"/>
              <a:t>Agenda for Interim EC meeting </a:t>
            </a:r>
          </a:p>
          <a:p>
            <a:r>
              <a:rPr lang="en-US" dirty="0" smtClean="0"/>
              <a:t>	– Tuesday </a:t>
            </a:r>
            <a:r>
              <a:rPr lang="en-US" dirty="0" smtClean="0"/>
              <a:t>3 JUN </a:t>
            </a:r>
            <a:r>
              <a:rPr lang="en-US" dirty="0" smtClean="0"/>
              <a:t>1-3PM ET</a:t>
            </a:r>
          </a:p>
          <a:p>
            <a:endParaRPr lang="en-US" dirty="0" smtClean="0"/>
          </a:p>
          <a:p>
            <a:r>
              <a:rPr lang="en-US" dirty="0" smtClean="0"/>
              <a:t>Initial Proposed Draft Agenda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1. Welcome/Intro/Approve Agenda                                      - </a:t>
            </a:r>
            <a:r>
              <a:rPr lang="en-US" sz="1400" dirty="0" err="1" smtClean="0"/>
              <a:t>Nikolich</a:t>
            </a:r>
            <a:r>
              <a:rPr lang="en-US" sz="1400" dirty="0" smtClean="0"/>
              <a:t>                             5 min 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2. Report: Nov EC Action Item Summary                           - 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                   </a:t>
            </a:r>
            <a:r>
              <a:rPr lang="en-US" sz="1400" dirty="0" smtClean="0"/>
              <a:t> </a:t>
            </a:r>
            <a:r>
              <a:rPr lang="en-US" sz="1400" dirty="0" smtClean="0"/>
              <a:t>    2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3. Report</a:t>
            </a:r>
            <a:r>
              <a:rPr lang="en-US" sz="1400" dirty="0" smtClean="0"/>
              <a:t>: </a:t>
            </a:r>
            <a:r>
              <a:rPr lang="en-US" sz="1400" dirty="0" smtClean="0"/>
              <a:t>July 2014 San Diego Meeting </a:t>
            </a:r>
            <a:r>
              <a:rPr lang="en-US" sz="1400" dirty="0" smtClean="0"/>
              <a:t>Plan Status            </a:t>
            </a:r>
            <a:r>
              <a:rPr lang="en-US" sz="1400" dirty="0" smtClean="0"/>
              <a:t>- </a:t>
            </a:r>
            <a:r>
              <a:rPr lang="en-US" sz="1400" dirty="0" smtClean="0"/>
              <a:t>Rosdahl</a:t>
            </a:r>
            <a:r>
              <a:rPr lang="en-US" sz="1400" dirty="0" smtClean="0"/>
              <a:t>        </a:t>
            </a:r>
            <a:r>
              <a:rPr lang="en-US" sz="1400" dirty="0" smtClean="0"/>
              <a:t>    </a:t>
            </a:r>
            <a:r>
              <a:rPr lang="en-US" sz="1400" dirty="0" smtClean="0"/>
              <a:t>            </a:t>
            </a:r>
            <a:r>
              <a:rPr lang="en-US" sz="1400" dirty="0" smtClean="0"/>
              <a:t>   </a:t>
            </a:r>
            <a:r>
              <a:rPr lang="en-US" sz="1400" dirty="0" smtClean="0"/>
              <a:t>  3 </a:t>
            </a:r>
            <a:r>
              <a:rPr lang="en-US" sz="1400" dirty="0" smtClean="0"/>
              <a:t>min</a:t>
            </a:r>
            <a:endParaRPr lang="en-US" sz="1400" dirty="0" smtClean="0"/>
          </a:p>
          <a:p>
            <a:pPr lvl="1"/>
            <a:r>
              <a:rPr lang="en-US" sz="1400" dirty="0" smtClean="0"/>
              <a:t>--4. </a:t>
            </a:r>
            <a:r>
              <a:rPr lang="en-US" sz="1400" dirty="0" smtClean="0"/>
              <a:t>RFP progress report						   </a:t>
            </a:r>
            <a:r>
              <a:rPr lang="en-US" sz="1400" dirty="0" smtClean="0"/>
              <a:t>     </a:t>
            </a:r>
            <a:r>
              <a:rPr lang="en-US" sz="1400" dirty="0" smtClean="0"/>
              <a:t>-Rosdahl		  	  5 </a:t>
            </a:r>
            <a:r>
              <a:rPr lang="en-US" sz="1400" dirty="0" smtClean="0"/>
              <a:t>min</a:t>
            </a:r>
          </a:p>
          <a:p>
            <a:pPr lvl="1"/>
            <a:r>
              <a:rPr lang="en-US" sz="1400" dirty="0" smtClean="0"/>
              <a:t>- 5. WG Meetings online </a:t>
            </a:r>
            <a:r>
              <a:rPr lang="en-US" sz="1400" dirty="0" err="1" smtClean="0"/>
              <a:t>vs</a:t>
            </a:r>
            <a:r>
              <a:rPr lang="en-US" sz="1400" dirty="0" smtClean="0"/>
              <a:t> F2F                                              - </a:t>
            </a:r>
            <a:r>
              <a:rPr lang="en-US" sz="1400" dirty="0" err="1" smtClean="0"/>
              <a:t>Gilb</a:t>
            </a:r>
            <a:r>
              <a:rPr lang="en-US" sz="1400" dirty="0" smtClean="0"/>
              <a:t>/Thomson                  30 min</a:t>
            </a:r>
            <a:endParaRPr lang="en-US" sz="1400" dirty="0" smtClean="0"/>
          </a:p>
          <a:p>
            <a:endParaRPr lang="en-US" sz="1800" dirty="0" smtClean="0"/>
          </a:p>
          <a:p>
            <a:r>
              <a:rPr lang="en-US" sz="1800" dirty="0" smtClean="0"/>
              <a:t>	Per Chairs Guideline – Confirm during the Closing EC Plenary.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II* </a:t>
            </a:r>
            <a:r>
              <a:rPr lang="en-US" dirty="0" smtClean="0"/>
              <a:t>8.07 </a:t>
            </a:r>
            <a:r>
              <a:rPr lang="en-US" dirty="0" smtClean="0"/>
              <a:t>Call for Tutorials for the </a:t>
            </a:r>
            <a:r>
              <a:rPr lang="en-US" dirty="0" smtClean="0"/>
              <a:t>July 2014 </a:t>
            </a:r>
            <a:r>
              <a:rPr lang="en-US" dirty="0" smtClean="0"/>
              <a:t>Plenary in </a:t>
            </a:r>
            <a:r>
              <a:rPr lang="en-US" dirty="0" smtClean="0"/>
              <a:t>San Diego, 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 Tutorials to be held Monday, </a:t>
            </a:r>
            <a:r>
              <a:rPr lang="en-US" dirty="0" smtClean="0"/>
              <a:t>July 14</a:t>
            </a:r>
            <a:r>
              <a:rPr lang="en-US" dirty="0" smtClean="0"/>
              <a:t>, </a:t>
            </a:r>
            <a:r>
              <a:rPr lang="en-US" dirty="0" smtClean="0"/>
              <a:t>2014</a:t>
            </a:r>
          </a:p>
          <a:p>
            <a:endParaRPr lang="en-US" dirty="0" smtClean="0"/>
          </a:p>
          <a:p>
            <a:r>
              <a:rPr lang="en-US" dirty="0" smtClean="0"/>
              <a:t>Tutorial Request form: </a:t>
            </a:r>
            <a:r>
              <a:rPr lang="en-US" dirty="0" smtClean="0">
                <a:hlinkClick r:id="rId2"/>
              </a:rPr>
              <a:t>http://www.ieee802.org/802_tutorials/802_Tutorial_Request_Form.doc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As a reminder please refer to Chair's Guidelines section 2.5 Tutorials for the logistics for participating in sponsoring/presenting a Tutorial.</a:t>
            </a:r>
          </a:p>
          <a:p>
            <a:endParaRPr lang="en-US" dirty="0" smtClean="0"/>
          </a:p>
          <a:p>
            <a:r>
              <a:rPr lang="en-US" dirty="0" smtClean="0"/>
              <a:t>All requests for Tutorials must be made by </a:t>
            </a:r>
            <a:r>
              <a:rPr lang="en-US" dirty="0" smtClean="0"/>
              <a:t>30 May </a:t>
            </a:r>
            <a:r>
              <a:rPr lang="en-US" dirty="0" smtClean="0"/>
              <a:t>2014.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848600" cy="51816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2014 March:  Agenda Items for 802 Executive Secretary: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Monday: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5.13 </a:t>
            </a:r>
            <a:r>
              <a:rPr lang="en-US" dirty="0" smtClean="0"/>
              <a:t>Future venue contract status &amp; Vendor Contract Renewal Status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352800"/>
            <a:ext cx="7772400" cy="2836863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Agenda item: 5.13 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IEEE 802 Plenary March 2014 – Beijing, China – </a:t>
            </a:r>
          </a:p>
          <a:p>
            <a:r>
              <a:rPr lang="en-US" dirty="0" smtClean="0"/>
              <a:t>Monday EC Plenary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Agenda item: 5.14 Future venue contract status &amp; Vendor Contract Renewal Status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419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Updated Future Venues File posted: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1" dirty="0" smtClean="0">
                <a:solidFill>
                  <a:srgbClr val="0070C0"/>
                </a:solidFill>
                <a:hlinkClick r:id="rId3" tooltip="Plenary Contract and Venue information"/>
              </a:rPr>
              <a:t>https://mentor.ieee.org/802-ec/dcn/12/ec-12-0040-05-00EC-802-plenary-future-venue-contract-status.xlsx</a:t>
            </a:r>
            <a:endParaRPr lang="en-GB" b="1" dirty="0" smtClean="0">
              <a:solidFill>
                <a:srgbClr val="0070C0"/>
              </a:solidFill>
            </a:endParaRPr>
          </a:p>
          <a:p>
            <a:pPr lvl="1"/>
            <a:endParaRPr lang="en-GB" dirty="0" smtClean="0">
              <a:solidFill>
                <a:srgbClr val="0070C0"/>
              </a:solidFill>
            </a:endParaRP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Future Venues Report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Meeting on Wed 8-10am – Function 3A -CW Arcade</a:t>
            </a:r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Future Meeting Space allocation –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Do not plan on more than 5 rooms in parallel.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Size: 100% -75% -50% -25% -~20 people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WG/TAGs less than 30 get only one room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/>
          <a:lstStyle/>
          <a:p>
            <a:r>
              <a:rPr lang="en-US" sz="2000" dirty="0" smtClean="0"/>
              <a:t>March 15-20, 2015 Barcelona, Spain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88466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Barcelona International Conference Center (CCIB)</a:t>
            </a:r>
            <a:endParaRPr lang="en-US" sz="2000" dirty="0" smtClean="0"/>
          </a:p>
          <a:p>
            <a:r>
              <a:rPr lang="en-US" sz="2000" dirty="0" smtClean="0"/>
              <a:t>NUMBER OF MEETING ROOMS:   ~40+  - </a:t>
            </a:r>
          </a:p>
          <a:p>
            <a:r>
              <a:rPr lang="en-US" sz="2000" dirty="0" smtClean="0"/>
              <a:t>BASED ON # ATTENDEES: 600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Estimated Cost: $850,000 (Includes Lunch)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Per Person: $1415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Loss: $447,000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GUEST ROOM BLOCK RECOMMENDED:  </a:t>
            </a:r>
            <a:r>
              <a:rPr lang="en-US" sz="2000" dirty="0" smtClean="0">
                <a:solidFill>
                  <a:srgbClr val="FF0000"/>
                </a:solidFill>
              </a:rPr>
              <a:t>No block</a:t>
            </a:r>
          </a:p>
          <a:p>
            <a:r>
              <a:rPr lang="en-US" sz="2000" dirty="0" smtClean="0"/>
              <a:t>ESTIMATED ROOM RATE:  ~175 € ($238) </a:t>
            </a:r>
            <a:r>
              <a:rPr lang="en-US" sz="2000" dirty="0" err="1" smtClean="0"/>
              <a:t>sngl</a:t>
            </a:r>
            <a:r>
              <a:rPr lang="en-US" sz="2000" dirty="0" smtClean="0"/>
              <a:t>,</a:t>
            </a:r>
          </a:p>
          <a:p>
            <a:r>
              <a:rPr lang="en-US" sz="2000" dirty="0" smtClean="0"/>
              <a:t>	Includes, VAT, buffet breakfast &amp; </a:t>
            </a:r>
            <a:r>
              <a:rPr lang="en-US" sz="2000" dirty="0" err="1" smtClean="0"/>
              <a:t>WiFi</a:t>
            </a:r>
            <a:endParaRPr lang="en-US" sz="2000" dirty="0" smtClean="0"/>
          </a:p>
          <a:p>
            <a:r>
              <a:rPr lang="en-US" sz="2000" dirty="0" smtClean="0"/>
              <a:t>RECOMMENDED HOTEL(S): 4  Hotels adjacent</a:t>
            </a:r>
          </a:p>
          <a:p>
            <a:r>
              <a:rPr lang="en-US" sz="2000" dirty="0" smtClean="0"/>
              <a:t>Exchange Rate: 1 € (=$1.36 USD.)</a:t>
            </a:r>
          </a:p>
          <a:p>
            <a:r>
              <a:rPr lang="en-US" sz="2000" dirty="0" smtClean="0"/>
              <a:t>Incentives (Government, Trade, Tourism etc.):  not available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3354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33400"/>
          </a:xfrm>
        </p:spPr>
        <p:txBody>
          <a:bodyPr/>
          <a:lstStyle/>
          <a:p>
            <a:r>
              <a:rPr lang="en-US" sz="2000" dirty="0" smtClean="0"/>
              <a:t>March 8-13, 2015 Berlin, Germany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17066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err="1" smtClean="0">
                <a:solidFill>
                  <a:srgbClr val="0000FF"/>
                </a:solidFill>
              </a:rPr>
              <a:t>Estrel</a:t>
            </a:r>
            <a:r>
              <a:rPr lang="en-US" sz="2000" dirty="0" smtClean="0">
                <a:solidFill>
                  <a:srgbClr val="0000FF"/>
                </a:solidFill>
              </a:rPr>
              <a:t> hotel and convention center </a:t>
            </a:r>
            <a:endParaRPr lang="en-US" sz="2000" dirty="0" smtClean="0"/>
          </a:p>
          <a:p>
            <a:r>
              <a:rPr lang="en-US" sz="2000" dirty="0" smtClean="0"/>
              <a:t>NUMBER OF MEETING ROOMS:   ~40+  - </a:t>
            </a:r>
          </a:p>
          <a:p>
            <a:r>
              <a:rPr lang="en-US" sz="2000" dirty="0" smtClean="0"/>
              <a:t>BASED ON # ATTENDEES: 600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Estimated Cost: $578,000 (Includes Lunch)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Per Person: $964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Loss: $176,000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GUEST ROOM BLOCK RECOMMENDED:  </a:t>
            </a:r>
            <a:r>
              <a:rPr lang="en-US" sz="2000" dirty="0" smtClean="0">
                <a:solidFill>
                  <a:srgbClr val="FF0000"/>
                </a:solidFill>
              </a:rPr>
              <a:t>Yes</a:t>
            </a:r>
          </a:p>
          <a:p>
            <a:r>
              <a:rPr lang="en-US" sz="2000" dirty="0" smtClean="0"/>
              <a:t>ESTIMATED ROOM RATE:  ~157 € ($213) single,</a:t>
            </a:r>
          </a:p>
          <a:p>
            <a:r>
              <a:rPr lang="en-US" sz="2000" dirty="0" smtClean="0"/>
              <a:t>	Includes, VAT, buffet breakfast &amp; </a:t>
            </a:r>
            <a:r>
              <a:rPr lang="en-US" sz="2000" dirty="0" err="1" smtClean="0"/>
              <a:t>WiFi</a:t>
            </a:r>
            <a:endParaRPr lang="en-US" sz="2000" dirty="0" smtClean="0"/>
          </a:p>
          <a:p>
            <a:r>
              <a:rPr lang="en-US" sz="2000" dirty="0" smtClean="0"/>
              <a:t>Exchange Rate: 1 € =$1.36 USD.</a:t>
            </a:r>
          </a:p>
          <a:p>
            <a:r>
              <a:rPr lang="en-US" sz="2000" dirty="0" smtClean="0"/>
              <a:t>Incentives (Government, Trade, Tourism etc.):  </a:t>
            </a:r>
          </a:p>
          <a:p>
            <a:r>
              <a:rPr lang="en-US" sz="2000" dirty="0" smtClean="0"/>
              <a:t>Signing bonus available 10% on </a:t>
            </a:r>
            <a:r>
              <a:rPr lang="en-US" sz="2000" dirty="0" err="1" smtClean="0"/>
              <a:t>Mtg</a:t>
            </a:r>
            <a:r>
              <a:rPr lang="en-US" sz="2000" dirty="0" smtClean="0"/>
              <a:t> Room rental – possible to have extra with 2-meeting deal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3354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33400"/>
          </a:xfrm>
        </p:spPr>
        <p:txBody>
          <a:bodyPr/>
          <a:lstStyle/>
          <a:p>
            <a:r>
              <a:rPr lang="en-US" sz="2000" dirty="0" smtClean="0"/>
              <a:t>July 9-14, 2017 Copenhagen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40866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Bella Sky hotel and Bella Center convention center </a:t>
            </a:r>
            <a:endParaRPr lang="en-US" sz="2000" dirty="0" smtClean="0"/>
          </a:p>
          <a:p>
            <a:r>
              <a:rPr lang="en-US" sz="2000" dirty="0" smtClean="0"/>
              <a:t>NUMBER OF MEETING ROOMS:   ~40+  </a:t>
            </a:r>
          </a:p>
          <a:p>
            <a:r>
              <a:rPr lang="en-US" sz="2000" dirty="0" smtClean="0"/>
              <a:t>BASED ON # ATTENDEES: 600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Estimated Cost: $830,000 (Includes Lunch)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Per Person: $1384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Loss: $428,000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GUEST ROOM BLOCK RECOMMENDED:  </a:t>
            </a:r>
            <a:r>
              <a:rPr lang="en-US" sz="2000" dirty="0" smtClean="0">
                <a:solidFill>
                  <a:srgbClr val="FF0000"/>
                </a:solidFill>
              </a:rPr>
              <a:t>Yes</a:t>
            </a:r>
          </a:p>
          <a:p>
            <a:r>
              <a:rPr lang="en-US" sz="2000" dirty="0" smtClean="0"/>
              <a:t>ESTIMATED ROOM RATE:  ~147 € ($219) single,</a:t>
            </a:r>
          </a:p>
          <a:p>
            <a:r>
              <a:rPr lang="en-US" sz="2000" dirty="0" smtClean="0"/>
              <a:t>	Includes, VAT, buffet breakfast &amp; </a:t>
            </a:r>
            <a:r>
              <a:rPr lang="en-US" sz="2000" dirty="0" err="1" smtClean="0"/>
              <a:t>WiFi</a:t>
            </a:r>
            <a:endParaRPr lang="en-US" sz="2000" dirty="0" smtClean="0"/>
          </a:p>
          <a:p>
            <a:r>
              <a:rPr lang="en-US" sz="2000" dirty="0" smtClean="0"/>
              <a:t>Exchange Rate: 7.4 DKK = 1 €,  1 € =$1.36 USD</a:t>
            </a:r>
          </a:p>
          <a:p>
            <a:r>
              <a:rPr lang="en-US" sz="2000" dirty="0" smtClean="0"/>
              <a:t>Incentives (Government, Trade, Tourism etc.):  not available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3354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33400"/>
          </a:xfrm>
        </p:spPr>
        <p:txBody>
          <a:bodyPr/>
          <a:lstStyle/>
          <a:p>
            <a:r>
              <a:rPr lang="en-US" sz="2000" dirty="0" smtClean="0"/>
              <a:t>July 9-14, 2017 Berlin, Germany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err="1" smtClean="0">
                <a:solidFill>
                  <a:srgbClr val="0000FF"/>
                </a:solidFill>
              </a:rPr>
              <a:t>Estrel</a:t>
            </a:r>
            <a:r>
              <a:rPr lang="en-US" sz="2000" dirty="0" smtClean="0">
                <a:solidFill>
                  <a:srgbClr val="0000FF"/>
                </a:solidFill>
              </a:rPr>
              <a:t> Hotel and Convention center </a:t>
            </a:r>
            <a:endParaRPr lang="en-US" sz="2000" dirty="0" smtClean="0"/>
          </a:p>
          <a:p>
            <a:r>
              <a:rPr lang="en-US" sz="2000" dirty="0" smtClean="0"/>
              <a:t>NUMBER OF MEETING ROOMS:   ~40+  </a:t>
            </a:r>
          </a:p>
          <a:p>
            <a:r>
              <a:rPr lang="en-US" sz="2000" dirty="0" smtClean="0"/>
              <a:t>BASED ON # ATTENDEES: 600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Estimated Cost: $490,000 (Includes Lunch)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Per Person: $817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Loss: $88,000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GUEST ROOM BLOCK RECOMMENDED:  </a:t>
            </a:r>
            <a:r>
              <a:rPr lang="en-US" sz="2000" dirty="0" smtClean="0">
                <a:solidFill>
                  <a:srgbClr val="FF0000"/>
                </a:solidFill>
              </a:rPr>
              <a:t>Yes</a:t>
            </a:r>
          </a:p>
          <a:p>
            <a:r>
              <a:rPr lang="en-US" sz="2000" dirty="0" smtClean="0"/>
              <a:t>ESTIMATED ROOM RATE:  ~117 € ($159) single,</a:t>
            </a:r>
          </a:p>
          <a:p>
            <a:r>
              <a:rPr lang="en-US" sz="2000" dirty="0" smtClean="0"/>
              <a:t>	Includes, VAT, buffet breakfast &amp; </a:t>
            </a:r>
            <a:r>
              <a:rPr lang="en-US" sz="2000" dirty="0" err="1" smtClean="0"/>
              <a:t>Highspeed</a:t>
            </a:r>
            <a:r>
              <a:rPr lang="en-US" sz="2000" dirty="0" smtClean="0"/>
              <a:t> </a:t>
            </a:r>
            <a:r>
              <a:rPr lang="en-US" sz="2000" dirty="0" err="1" smtClean="0"/>
              <a:t>WiFi</a:t>
            </a:r>
            <a:endParaRPr lang="en-US" sz="2000" dirty="0" smtClean="0"/>
          </a:p>
          <a:p>
            <a:r>
              <a:rPr lang="en-US" sz="2000" dirty="0" smtClean="0"/>
              <a:t>Exchange Rate: 1 € =$1.36 USD.</a:t>
            </a:r>
          </a:p>
          <a:p>
            <a:r>
              <a:rPr lang="en-US" sz="2000" dirty="0" smtClean="0"/>
              <a:t>Incentives (Government, Trade, Tourism etc.):  10% of </a:t>
            </a:r>
            <a:r>
              <a:rPr lang="en-US" sz="2000" dirty="0" err="1" smtClean="0"/>
              <a:t>mtg</a:t>
            </a:r>
            <a:r>
              <a:rPr lang="en-US" sz="2000" dirty="0" smtClean="0"/>
              <a:t> room rental if signed by Dec 14 (~$10k savings)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3354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620000" cy="380999"/>
          </a:xfrm>
        </p:spPr>
        <p:txBody>
          <a:bodyPr/>
          <a:lstStyle/>
          <a:p>
            <a:r>
              <a:rPr lang="en-US" sz="2000" dirty="0" smtClean="0"/>
              <a:t>July 9-14, 2017 Waikoloa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0813" cy="5105400"/>
          </a:xfrm>
        </p:spPr>
        <p:txBody>
          <a:bodyPr/>
          <a:lstStyle/>
          <a:p>
            <a:pPr algn="ctr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Hilton Waikoloa Hotel</a:t>
            </a:r>
            <a:endParaRPr lang="en-US" sz="2000" dirty="0" smtClean="0"/>
          </a:p>
          <a:p>
            <a:r>
              <a:rPr lang="en-US" sz="2000" dirty="0" smtClean="0"/>
              <a:t>NUMBER OF MEETING ROOMS:   ~40+  </a:t>
            </a:r>
          </a:p>
          <a:p>
            <a:r>
              <a:rPr lang="en-US" sz="2000" dirty="0" smtClean="0"/>
              <a:t>BASED ON # ATTENDEES: 661 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2012 act Cost: $297,999.40++ (</a:t>
            </a:r>
            <a:r>
              <a:rPr lang="en-US" sz="2000" dirty="0" smtClean="0">
                <a:solidFill>
                  <a:srgbClr val="FF0000"/>
                </a:solidFill>
              </a:rPr>
              <a:t>Includes Breakfast And Lunch) </a:t>
            </a:r>
            <a:endParaRPr lang="en-US" sz="2000" cap="all" dirty="0" smtClean="0">
              <a:solidFill>
                <a:srgbClr val="FF0000"/>
              </a:solidFill>
            </a:endParaRPr>
          </a:p>
          <a:p>
            <a:r>
              <a:rPr lang="en-US" sz="2000" cap="all" dirty="0" smtClean="0">
                <a:solidFill>
                  <a:srgbClr val="FF0000"/>
                </a:solidFill>
              </a:rPr>
              <a:t>2012 Act Per Person: $752.81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2012 Act Loss: $80,000 </a:t>
            </a:r>
          </a:p>
          <a:p>
            <a:r>
              <a:rPr lang="en-US" sz="2000" dirty="0" smtClean="0"/>
              <a:t>GUEST ROOM BLOCK RECOMMENDED:  </a:t>
            </a:r>
            <a:r>
              <a:rPr lang="en-US" sz="2000" dirty="0" smtClean="0">
                <a:solidFill>
                  <a:srgbClr val="FF0000"/>
                </a:solidFill>
              </a:rPr>
              <a:t>Yes</a:t>
            </a:r>
          </a:p>
          <a:p>
            <a:r>
              <a:rPr lang="en-US" sz="2000" dirty="0" smtClean="0"/>
              <a:t>ESTIMATED ROOM RATE:  ~$169/189++ single,</a:t>
            </a:r>
          </a:p>
          <a:p>
            <a:r>
              <a:rPr lang="en-US" sz="2000" dirty="0" smtClean="0"/>
              <a:t>	Includes: Exemption of resort fee $25 per night, Wi-Fi</a:t>
            </a:r>
          </a:p>
          <a:p>
            <a:r>
              <a:rPr lang="en-US" sz="2000" dirty="0" smtClean="0"/>
              <a:t>Incentives (Government, Trade, Tourism etc): none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10443</TotalTime>
  <Words>1807</Words>
  <Application>Microsoft Office PowerPoint</Application>
  <PresentationFormat>On-screen Show (4:3)</PresentationFormat>
  <Paragraphs>278</Paragraphs>
  <Slides>20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802-11-Submission</vt:lpstr>
      <vt:lpstr>Document</vt:lpstr>
      <vt:lpstr>ExSec Agenda Items March 2014</vt:lpstr>
      <vt:lpstr>Abstract</vt:lpstr>
      <vt:lpstr>Agenda item: 5.13 </vt:lpstr>
      <vt:lpstr>Agenda item: 5.14 Future venue contract status &amp; Vendor Contract Renewal Status</vt:lpstr>
      <vt:lpstr>March 15-20, 2015 Barcelona, Spain</vt:lpstr>
      <vt:lpstr>March 8-13, 2015 Berlin, Germany</vt:lpstr>
      <vt:lpstr>July 9-14, 2017 Copenhagen</vt:lpstr>
      <vt:lpstr>July 9-14, 2017 Berlin, Germany</vt:lpstr>
      <vt:lpstr>July 9-14, 2017 Waikoloa</vt:lpstr>
      <vt:lpstr>March 13-18, 2016 Macau, PRC</vt:lpstr>
      <vt:lpstr>Details:  March 13-18, 2016 Macau, PRC </vt:lpstr>
      <vt:lpstr>Agenda items: 4.01,</vt:lpstr>
      <vt:lpstr>4.01 Future venues items</vt:lpstr>
      <vt:lpstr>MI  4.01 Future Venue Meeting output</vt:lpstr>
      <vt:lpstr>Motion to Approve Venue for  802 Plenary session March 2015</vt:lpstr>
      <vt:lpstr>Motion to Approve Venue for  802 Plenary session July 2017</vt:lpstr>
      <vt:lpstr>II  8.034 Executive secretary report </vt:lpstr>
      <vt:lpstr>II* 8.06 – 3 June 2014 Interim Telecon - </vt:lpstr>
      <vt:lpstr>II* 8.07 Call for Tutorials for the July 2014 Plenary in San Diego, CA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ExSec Agenda Items March 2014</dc:title>
  <dc:creator>Jon Rosdahl</dc:creator>
  <dc:description>Jon Rosdahl (CSR)</dc:description>
  <cp:lastModifiedBy>jr05</cp:lastModifiedBy>
  <cp:revision>17</cp:revision>
  <cp:lastPrinted>1601-01-01T00:00:00Z</cp:lastPrinted>
  <dcterms:created xsi:type="dcterms:W3CDTF">2013-11-11T05:03:48Z</dcterms:created>
  <dcterms:modified xsi:type="dcterms:W3CDTF">2014-03-21T06:47:34Z</dcterms:modified>
</cp:coreProperties>
</file>