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4" r:id="rId4"/>
    <p:sldId id="262" r:id="rId5"/>
    <p:sldId id="295" r:id="rId6"/>
    <p:sldId id="296" r:id="rId7"/>
    <p:sldId id="297" r:id="rId8"/>
    <p:sldId id="298" r:id="rId9"/>
    <p:sldId id="300" r:id="rId10"/>
    <p:sldId id="299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056" autoAdjust="0"/>
    <p:restoredTop sz="86508" autoAdjust="0"/>
  </p:normalViewPr>
  <p:slideViewPr>
    <p:cSldViewPr>
      <p:cViewPr>
        <p:scale>
          <a:sx n="70" d="100"/>
          <a:sy n="70" d="100"/>
        </p:scale>
        <p:origin x="-528" y="-18"/>
      </p:cViewPr>
      <p:guideLst>
        <p:guide orient="horz" pos="2160"/>
        <p:guide pos="2880"/>
      </p:guideLst>
    </p:cSldViewPr>
  </p:slideViewPr>
  <p:outlineViewPr>
    <p:cViewPr varScale="1">
      <p:scale>
        <a:sx n="45" d="100"/>
        <a:sy n="45" d="100"/>
      </p:scale>
      <p:origin x="132" y="5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EC-13/0022r0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EC-13/0022r0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3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</a:t>
            </a:r>
            <a:r>
              <a:rPr lang="en-US" sz="1200" baseline="0" dirty="0" err="1" smtClean="0"/>
              <a:t>approx</a:t>
            </a:r>
            <a:r>
              <a:rPr lang="en-US" sz="1200" baseline="0" dirty="0" smtClean="0"/>
              <a:t>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3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</a:t>
            </a:r>
            <a:r>
              <a:rPr lang="en-US" sz="1200" baseline="0" dirty="0" err="1" smtClean="0"/>
              <a:t>approx</a:t>
            </a:r>
            <a:r>
              <a:rPr lang="en-US" sz="1200" baseline="0" dirty="0" smtClean="0"/>
              <a:t>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3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</a:t>
            </a:r>
            <a:r>
              <a:rPr lang="en-US" sz="1200" baseline="0" dirty="0" err="1" smtClean="0"/>
              <a:t>approx</a:t>
            </a:r>
            <a:r>
              <a:rPr lang="en-US" sz="1200" baseline="0" dirty="0" smtClean="0"/>
              <a:t>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3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</a:t>
            </a:r>
            <a:r>
              <a:rPr lang="en-US" sz="1200" baseline="0" dirty="0" err="1" smtClean="0"/>
              <a:t>approx</a:t>
            </a:r>
            <a:r>
              <a:rPr lang="en-US" sz="1200" baseline="0" dirty="0" smtClean="0"/>
              <a:t>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Guaranteed Function Space Cost:   </a:t>
            </a:r>
            <a:r>
              <a:rPr lang="en-US" sz="12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AV Provided:  Yes, with Hi-Resolution LCD Projectors and </a:t>
            </a:r>
            <a:r>
              <a:rPr lang="en-US" sz="1200" dirty="0" err="1" smtClean="0"/>
              <a:t>Mics</a:t>
            </a:r>
            <a:r>
              <a:rPr lang="en-US" sz="1200" dirty="0" smtClean="0"/>
              <a:t>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Network : All fiber distribution with </a:t>
            </a:r>
            <a:r>
              <a:rPr lang="en-US" sz="1200" dirty="0" err="1" smtClean="0"/>
              <a:t>Enet</a:t>
            </a:r>
            <a:r>
              <a:rPr lang="en-US" sz="1200" dirty="0" smtClean="0"/>
              <a:t>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Option Dates: March 13-18, 2016 | </a:t>
            </a:r>
            <a:r>
              <a:rPr lang="en-US" sz="1200" dirty="0" err="1" smtClean="0"/>
              <a:t>Est</a:t>
            </a:r>
            <a:r>
              <a:rPr lang="en-US" sz="1200" dirty="0" smtClean="0"/>
              <a:t> </a:t>
            </a:r>
            <a:r>
              <a:rPr lang="en-US" sz="1200" dirty="0" err="1" smtClean="0"/>
              <a:t>Reg</a:t>
            </a:r>
            <a:r>
              <a:rPr lang="en-US" sz="1200" dirty="0" smtClean="0"/>
              <a:t> Fee: </a:t>
            </a:r>
            <a:r>
              <a:rPr lang="en-US" sz="1200" b="1" dirty="0" smtClean="0"/>
              <a:t>$500/$600/$800</a:t>
            </a:r>
            <a:r>
              <a:rPr lang="en-US" sz="1200" dirty="0" smtClean="0"/>
              <a:t>  w/ $300 surcharge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Early-bird Rate: 1,550 MOP (=$190US)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Std Room Rate: 1,750 MOP (=$220US)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b="1" u="sng" dirty="0" smtClean="0"/>
              <a:t>Note:</a:t>
            </a:r>
            <a:r>
              <a:rPr lang="en-US" sz="1200" dirty="0" smtClean="0"/>
              <a:t>  Fri &amp; Sat </a:t>
            </a:r>
            <a:r>
              <a:rPr lang="en-US" sz="1200" dirty="0" err="1" smtClean="0"/>
              <a:t>nt</a:t>
            </a:r>
            <a:r>
              <a:rPr lang="en-US" sz="1200" dirty="0" smtClean="0"/>
              <a:t> rates are higher: Early (=2000&amp;2600 MOP), Std (=2200&amp;2800 MOP)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Budget (@Holiday Inn </a:t>
            </a:r>
            <a:r>
              <a:rPr lang="en-US" sz="1200" dirty="0" err="1" smtClean="0"/>
              <a:t>nextdoor</a:t>
            </a:r>
            <a:r>
              <a:rPr lang="en-US" sz="1200" dirty="0" smtClean="0"/>
              <a:t>):  1,000 MOP (=$125US)+15%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Full Daily Delegate Rate(DDR): 840 MOP/day (=$105US) +10% svc, includes buffet breakfast, 3-course+3-entrée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Airports:  Macau International (MFM), or Hong Kong International (HKG)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 Transfers: @MFM: free shuttle, 5 min, @HKG: 40 min ferry + free shuttle-bus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Business Currency &amp; Estimated Exchange Rate:   $1.00 US =  7.98 MOP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Incentives (Government, Trade, Tourism, Sponsors, etc.):  Yes, est. amounts ~US$250K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Contract Terms &amp; Subsidies are still in negotiation, but we expect net positive surplus.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28 excellent restaurants, super shopping, gym, nightlife &amp; entertainment all on property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7DA9E1-C831-466C-89F6-98B975B715A7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EC-13/0022r0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ExSec</a:t>
            </a:r>
            <a:r>
              <a:rPr lang="en-US" dirty="0" smtClean="0"/>
              <a:t> Agenda Items March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9588" y="2268538"/>
          <a:ext cx="8072437" cy="2479675"/>
        </p:xfrm>
        <a:graphic>
          <a:graphicData uri="http://schemas.openxmlformats.org/presentationml/2006/ole">
            <p:oleObj spid="_x0000_s3075" name="Document" r:id="rId4" imgW="8261444" imgH="253322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 bwMode="auto">
          <a:xfrm>
            <a:off x="533400" y="685801"/>
            <a:ext cx="82296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ea typeface="ＭＳ Ｐゴシック" pitchFamily="34" charset="-128"/>
              </a:rPr>
              <a:t>Details:  March </a:t>
            </a:r>
            <a:r>
              <a:rPr lang="en-US" sz="2000" b="1" dirty="0" smtClean="0">
                <a:ea typeface="ＭＳ Ｐゴシック" pitchFamily="34" charset="-128"/>
              </a:rPr>
              <a:t>13-18, 2016 Macau, PRC</a:t>
            </a:r>
            <a:r>
              <a:rPr lang="en-US" sz="2000" dirty="0" smtClean="0">
                <a:ea typeface="ＭＳ Ｐゴシック" pitchFamily="34" charset="-128"/>
              </a:rPr>
              <a:t/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250" y="1143000"/>
            <a:ext cx="8794750" cy="552767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Based on 725 attendees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Guaranteed Function Space Cost:   </a:t>
            </a:r>
            <a:r>
              <a:rPr lang="en-US" sz="18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AV Provided:  Yes, with Hi-Resolution LCD Projectors and Mics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Network : All fiber distribution with Enet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Early-bird Rate: 1,550 MOP (=$190US) +15% svc+tax,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Std Room Rate: 1,750 MOP (=$220US) +15% svc+tax,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b="1" u="sng" dirty="0" smtClean="0"/>
              <a:t>Note:</a:t>
            </a:r>
            <a:r>
              <a:rPr lang="en-US" sz="1800" dirty="0" smtClean="0"/>
              <a:t>  Fri &amp; Sat nt rates are higher: Early </a:t>
            </a:r>
            <a:r>
              <a:rPr lang="en-US" sz="1600" dirty="0" smtClean="0"/>
              <a:t>(=2000&amp;2600 MOP), Std (=2200&amp;2800 MOP)</a:t>
            </a:r>
            <a:endParaRPr lang="en-US" sz="18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Budget (@Holiday Inn nextdoor):  1,000 MOP (=$125US)+15% svc+tax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Full Daily Delegate Rate(DDR): 840 MOP/day (=$105US) +10% svc, includes buffet breakfast,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Estimated Exchange Rate:   1.00 MOP =US$0.13  (7.098 MOP = US$1)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Incentives (Government, Trade, Tourism, Sponsors, etc.):  Yes, est. amounts ~US$250K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36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81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2014 March:  Agenda Items for 802 Executive Secretary: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5.13 </a:t>
            </a:r>
            <a:r>
              <a:rPr lang="en-US" dirty="0" smtClean="0"/>
              <a:t>Future venue contract status &amp; Vendor Contract Renewal Status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item: 5.13 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March 2014 – Beijing, China – </a:t>
            </a:r>
          </a:p>
          <a:p>
            <a:r>
              <a:rPr lang="en-US" dirty="0" smtClean="0"/>
              <a:t>Monday EC Plenary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Agenda item: 5.14 Future venue contract status &amp; Vendor Contract Renewal 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>
                <a:solidFill>
                  <a:srgbClr val="0070C0"/>
                </a:solidFill>
                <a:hlinkClick r:id="rId3" tooltip="Plenary Contract and Venue information"/>
              </a:rPr>
              <a:t>https://mentor.ieee.org/802-ec/dcn/12/ec-12-0040-05-00EC-802-plenary-future-venue-contract-status.xlsx</a:t>
            </a:r>
            <a:endParaRPr lang="en-GB" b="1" dirty="0" smtClean="0">
              <a:solidFill>
                <a:srgbClr val="0070C0"/>
              </a:solidFill>
            </a:endParaRPr>
          </a:p>
          <a:p>
            <a:pPr lvl="1"/>
            <a:endParaRPr lang="en-GB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Wed 8-10am – Function 3A -CW Arcade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March 15-20, 2015 Barcelona, Spain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Barcelona International Conference Center (CCIB)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$800,000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$1340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$400,000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No block</a:t>
            </a:r>
          </a:p>
          <a:p>
            <a:r>
              <a:rPr lang="en-US" sz="2000" dirty="0" smtClean="0"/>
              <a:t>ESTIMATED ROOM RATE:  ~157 € ($213) </a:t>
            </a:r>
            <a:r>
              <a:rPr lang="en-US" sz="2000" dirty="0" err="1" smtClean="0"/>
              <a:t>sngl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RECOMMENDED HOTEL(S): 4  Hotels adjacent</a:t>
            </a:r>
          </a:p>
          <a:p>
            <a:r>
              <a:rPr lang="en-US" sz="2000" dirty="0" smtClean="0"/>
              <a:t>Exchange Rate: 1 € (=$1.36 USD.)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March 8-13, 2015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170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$526,000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$877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$125,000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~157 € ($213)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July 9-14, 2017 Copenhagen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Bella Sky hotel and Bella Center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$775,000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$1300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$375,000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~147 € ($219)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7.4 DKK = 1 €,  1 € =$1.36 USD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July 9-14, 2017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$440,000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$730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$35,000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~157 € ($213)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not available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March 13-18, 2016 Macau, </a:t>
            </a:r>
            <a:r>
              <a:rPr lang="en-US" sz="2000" dirty="0" smtClean="0">
                <a:ea typeface="ＭＳ Ｐゴシック" pitchFamily="34" charset="-128"/>
              </a:rPr>
              <a:t>PRC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r>
              <a:rPr lang="en-US" sz="2000" dirty="0" smtClean="0"/>
              <a:t>NUMBER OF MEETING ROOMS:   ~48+  </a:t>
            </a:r>
          </a:p>
          <a:p>
            <a:r>
              <a:rPr lang="en-US" sz="2000" dirty="0" smtClean="0"/>
              <a:t>BASED ON # ATTENDEES: 725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$617,000 (</a:t>
            </a:r>
            <a:r>
              <a:rPr lang="en-US" sz="2000" dirty="0" smtClean="0">
                <a:solidFill>
                  <a:srgbClr val="FF0000"/>
                </a:solidFill>
              </a:rPr>
              <a:t>Includes Breakfast/Lunch)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$850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</a:t>
            </a:r>
            <a:r>
              <a:rPr lang="en-US" sz="2000" cap="all" dirty="0" smtClean="0">
                <a:solidFill>
                  <a:srgbClr val="FF0000"/>
                </a:solidFill>
              </a:rPr>
              <a:t>94,000    (</a:t>
            </a:r>
            <a:r>
              <a:rPr lang="en-US" sz="1600" dirty="0" smtClean="0">
                <a:solidFill>
                  <a:srgbClr val="FF0000"/>
                </a:solidFill>
              </a:rPr>
              <a:t>To Be Offset By Incentives)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ESTIMATED ROOM RATE: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Early-bird Rate: 1,550 MOP (=$190US)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Std Room Rate: 1,750 MOP (=$220US) ≥47%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Budget (@Holiday Inn): 1,000 MOP (=$125US) -10%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    +15% </a:t>
            </a:r>
            <a:r>
              <a:rPr lang="en-US" sz="2000" dirty="0" err="1" smtClean="0"/>
              <a:t>svc+tax</a:t>
            </a:r>
            <a:r>
              <a:rPr lang="en-US" sz="2000" dirty="0" smtClean="0"/>
              <a:t>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	 Exchange Rate: 1 € =$1.36 USD.</a:t>
            </a:r>
          </a:p>
          <a:p>
            <a:r>
              <a:rPr lang="en-US" sz="2000" dirty="0" smtClean="0"/>
              <a:t>Incentives (Government, Trade, Tourism etc.): US$250K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6944</TotalTime>
  <Words>1610</Words>
  <Application>Microsoft Office PowerPoint</Application>
  <PresentationFormat>On-screen Show (4:3)</PresentationFormat>
  <Paragraphs>181</Paragraphs>
  <Slides>11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ExSec Agenda Items March 2014</vt:lpstr>
      <vt:lpstr>Abstract</vt:lpstr>
      <vt:lpstr>Agenda item: 5.13 </vt:lpstr>
      <vt:lpstr>Agenda item: 5.14 Future venue contract status &amp; Vendor Contract Renewal Status</vt:lpstr>
      <vt:lpstr>March 15-20, 2015 Barcelona, Spain</vt:lpstr>
      <vt:lpstr>March 8-13, 2015 Berlin, Germany</vt:lpstr>
      <vt:lpstr>July 9-14, 2017 Copenhagen</vt:lpstr>
      <vt:lpstr>July 9-14, 2017 Berlin, Germany</vt:lpstr>
      <vt:lpstr>March 13-18, 2016 Macau, PRC</vt:lpstr>
      <vt:lpstr>Details:  March 13-18, 2016 Macau, PRC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2014</dc:title>
  <dc:creator>Jon Rosdahl</dc:creator>
  <dc:description>Jon Rosdahl (CSR)</dc:description>
  <cp:lastModifiedBy>jr05</cp:lastModifiedBy>
  <cp:revision>13</cp:revision>
  <cp:lastPrinted>1601-01-01T00:00:00Z</cp:lastPrinted>
  <dcterms:created xsi:type="dcterms:W3CDTF">2013-11-11T05:03:48Z</dcterms:created>
  <dcterms:modified xsi:type="dcterms:W3CDTF">2014-03-16T18:49:08Z</dcterms:modified>
</cp:coreProperties>
</file>