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65" r:id="rId5"/>
    <p:sldId id="266" r:id="rId6"/>
    <p:sldId id="267" r:id="rId7"/>
    <p:sldId id="269" r:id="rId8"/>
    <p:sldId id="271" r:id="rId9"/>
    <p:sldId id="268" r:id="rId10"/>
    <p:sldId id="270" r:id="rId11"/>
    <p:sldId id="272" r:id="rId12"/>
    <p:sldId id="273" r:id="rId13"/>
    <p:sldId id="26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16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 EC-13/0054r0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 EC-13/0054r0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EC-13/0054r0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Nov.</a:t>
            </a:r>
            <a:r>
              <a:rPr lang="en-US" baseline="0" dirty="0" smtClean="0"/>
              <a:t> 10, 2013</a:t>
            </a:r>
          </a:p>
          <a:p>
            <a:r>
              <a:rPr lang="en-US" baseline="0" dirty="0" smtClean="0"/>
              <a:t>1. More info to follow at next Plenary – March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Nov.</a:t>
            </a:r>
            <a:r>
              <a:rPr lang="en-US" baseline="0" dirty="0" smtClean="0"/>
              <a:t> 10, 2013</a:t>
            </a:r>
          </a:p>
          <a:p>
            <a:r>
              <a:rPr lang="en-US" baseline="0" dirty="0" smtClean="0"/>
              <a:t>1. More info to follow at next Plenary – March 2014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Nov. 10, 2013</a:t>
            </a:r>
          </a:p>
          <a:p>
            <a:r>
              <a:rPr lang="en-US" dirty="0" smtClean="0"/>
              <a:t>1. See Jon and Bob for update</a:t>
            </a:r>
          </a:p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17412" name="Slide Number Placeholder 3"/>
          <p:cNvSpPr txBox="1">
            <a:spLocks noGrp="1"/>
          </p:cNvSpPr>
          <p:nvPr/>
        </p:nvSpPr>
        <p:spPr bwMode="auto">
          <a:xfrm>
            <a:off x="3927775" y="8814888"/>
            <a:ext cx="3004820" cy="464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7" tIns="46324" rIns="92647" bIns="46324" anchor="b"/>
          <a:lstStyle/>
          <a:p>
            <a:pPr algn="r"/>
            <a:fld id="{E4DCC755-E4F5-467D-A213-7E658C1427AA}" type="slidenum">
              <a:rPr lang="zh-CN" altLang="en-US" sz="1200"/>
              <a:pPr algn="r"/>
              <a:t>12</a:t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EC-13/0054r0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EC-13/0054r0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EC-13/0054r0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CN" dirty="0" smtClean="0"/>
              <a:t>Definite	</a:t>
            </a:r>
            <a:endParaRPr lang="en-US" altLang="zh-CN" dirty="0" smtClean="0"/>
          </a:p>
          <a:p>
            <a:pPr eaLnBrk="1" hangingPunct="1">
              <a:spcBef>
                <a:spcPct val="0"/>
              </a:spcBef>
            </a:pPr>
            <a:r>
              <a:rPr lang="en-US" altLang="zh-CN" dirty="0" smtClean="0"/>
              <a:t>Rate includes Breakfast and </a:t>
            </a:r>
            <a:r>
              <a:rPr lang="en-US" altLang="zh-CN" dirty="0" err="1" smtClean="0"/>
              <a:t>wifi</a:t>
            </a:r>
            <a:r>
              <a:rPr lang="en-US" altLang="zh-CN" dirty="0" smtClean="0"/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 dirty="0" smtClean="0"/>
              <a:t>Option to not </a:t>
            </a:r>
            <a:r>
              <a:rPr lang="en-US" altLang="zh-CN" smtClean="0"/>
              <a:t>include Breakfast</a:t>
            </a:r>
            <a:r>
              <a:rPr lang="en-US" altLang="zh-CN" baseline="0" smtClean="0"/>
              <a:t> : 50RMB less</a:t>
            </a:r>
          </a:p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52757" indent="-28952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58088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21323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84558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47793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11028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74263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37498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21FF1509-9317-4B55-826B-41EA329E2F63}" type="slidenum">
              <a:rPr lang="zh-CN" altLang="en-US" smtClean="0"/>
              <a:pPr eaLnBrk="1" hangingPunct="1">
                <a:defRPr/>
              </a:pPr>
              <a:t>4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aseline="0" dirty="0" smtClean="0"/>
              <a:t>Room rates: Range from $188 US to $234 single - includes buffet breakfast &amp; </a:t>
            </a:r>
            <a:r>
              <a:rPr lang="en-US" baseline="0" dirty="0" err="1" smtClean="0"/>
              <a:t>wifi</a:t>
            </a:r>
            <a:endParaRPr lang="en-US" baseline="0" dirty="0" smtClean="0"/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Room rates: Range from $209 US to $268 double - includes buffet breakfast &amp; </a:t>
            </a:r>
            <a:r>
              <a:rPr lang="en-US" baseline="0" dirty="0" err="1" smtClean="0"/>
              <a:t>wifi</a:t>
            </a:r>
            <a:endParaRPr lang="en-US" baseline="0" dirty="0" smtClean="0"/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4 Hotels within walking distance to CCIB, but will most likely go with the 3 hotels with the best room rates.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Additional meeting expenses to be incurred: shipping, meeting and networking services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No social reception </a:t>
            </a:r>
            <a:r>
              <a:rPr lang="en-US" baseline="0" dirty="0" smtClean="0"/>
              <a:t>included</a:t>
            </a:r>
            <a:endParaRPr lang="en-US" baseline="0" dirty="0" smtClean="0"/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Based on site visit, meeting rental </a:t>
            </a:r>
            <a:r>
              <a:rPr lang="en-US" baseline="0" dirty="0" smtClean="0"/>
              <a:t>changed from </a:t>
            </a:r>
            <a:r>
              <a:rPr lang="en-US" sz="1200" dirty="0" smtClean="0"/>
              <a:t>€300,000</a:t>
            </a:r>
            <a:r>
              <a:rPr lang="en-US" sz="1200" baseline="0" dirty="0" smtClean="0"/>
              <a:t> to </a:t>
            </a:r>
            <a:r>
              <a:rPr lang="en-US" sz="1200" dirty="0" smtClean="0"/>
              <a:t>€150,000 (savings</a:t>
            </a:r>
            <a:r>
              <a:rPr lang="en-US" sz="1200" baseline="0" dirty="0" smtClean="0"/>
              <a:t> of approx $115,000US) plus many more savings at the CCIB!! </a:t>
            </a:r>
            <a:endParaRPr lang="en-US" baseline="0" dirty="0" smtClean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Macau</a:t>
            </a:r>
            <a:r>
              <a:rPr lang="en-US" baseline="0" dirty="0" smtClean="0"/>
              <a:t> info: </a:t>
            </a:r>
            <a:r>
              <a:rPr lang="en-US" dirty="0" smtClean="0"/>
              <a:t>http://gohongkong.about.com/od/daytrips/a/TravleplanMac.htm</a:t>
            </a:r>
          </a:p>
          <a:p>
            <a:r>
              <a:rPr lang="en-US" smtClean="0"/>
              <a:t>Macau</a:t>
            </a:r>
            <a:r>
              <a:rPr lang="en-US" baseline="0" smtClean="0"/>
              <a:t> info</a:t>
            </a:r>
            <a:r>
              <a:rPr lang="en-US" baseline="0" dirty="0" smtClean="0"/>
              <a:t>: http://wikitravel.org/en/Macau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Nov. 10, 2013.</a:t>
            </a:r>
          </a:p>
          <a:p>
            <a:pPr marL="228600" indent="-228600">
              <a:buAutoNum type="arabicPeriod"/>
            </a:pPr>
            <a:r>
              <a:rPr lang="en-US" dirty="0" smtClean="0"/>
              <a:t>All</a:t>
            </a:r>
            <a:r>
              <a:rPr lang="en-US" baseline="0" dirty="0" smtClean="0"/>
              <a:t> pricing available for negotiations…recommend site visit within the 2 months or so.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Checking with venue for November 2017, space availability and guest room rates.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aseline="0" dirty="0" smtClean="0"/>
              <a:t>Room rates:  $215 US - single - includes buffet breakfast, no </a:t>
            </a:r>
            <a:r>
              <a:rPr lang="en-US" baseline="0" dirty="0" err="1" smtClean="0"/>
              <a:t>wifi</a:t>
            </a:r>
            <a:r>
              <a:rPr lang="en-US" baseline="0" dirty="0" smtClean="0"/>
              <a:t>, $230 US double - includes buffet breakfast, no </a:t>
            </a:r>
            <a:r>
              <a:rPr lang="en-US" baseline="0" dirty="0" err="1" smtClean="0"/>
              <a:t>wifi</a:t>
            </a:r>
            <a:endParaRPr lang="en-US" baseline="0" dirty="0" smtClean="0"/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Additional meeting expenses to be incurred: shipping, meeting and networking services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No social reception provided at this time.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Site visit required for better pricing on all facility services.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Original meeting dates.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Nov.</a:t>
            </a:r>
            <a:r>
              <a:rPr lang="en-US" baseline="0" dirty="0" smtClean="0"/>
              <a:t> 10, 2013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MBSH – Not Available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Bob Checking on the SUNTEC in Singapore for March 2018.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EC-13/0054r0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4-00EC-802-plenary-future-venue-contract-statu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/>
              <a:t>ExSec</a:t>
            </a:r>
            <a:r>
              <a:rPr lang="en-US" dirty="0" smtClean="0"/>
              <a:t> </a:t>
            </a:r>
            <a:r>
              <a:rPr lang="en-US" dirty="0" smtClean="0"/>
              <a:t>Agenda Items November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2013-11-10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4350" y="2276475"/>
          <a:ext cx="8077200" cy="2476500"/>
        </p:xfrm>
        <a:graphic>
          <a:graphicData uri="http://schemas.openxmlformats.org/presentationml/2006/ole">
            <p:oleObj spid="_x0000_s3075" name="Document" r:id="rId4" imgW="8232082" imgH="2535584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92162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</a:t>
            </a:r>
            <a:r>
              <a:rPr lang="en-US" sz="2000" b="0" dirty="0" smtClean="0"/>
              <a:t>Mar 2013 </a:t>
            </a:r>
            <a:r>
              <a:rPr lang="en-US" sz="2000" dirty="0" err="1" smtClean="0"/>
              <a:t>Caribe</a:t>
            </a:r>
            <a:r>
              <a:rPr lang="en-US" sz="2000" dirty="0" smtClean="0"/>
              <a:t> </a:t>
            </a:r>
            <a:r>
              <a:rPr lang="en-US" sz="2000" dirty="0" smtClean="0"/>
              <a:t>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Gothenburg, Sweden</a:t>
            </a:r>
          </a:p>
          <a:p>
            <a:pPr marL="0" indent="0" algn="ctr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Gothia Towers, Hotel + Swedish Exhibition &amp; Congress Center</a:t>
            </a:r>
          </a:p>
          <a:p>
            <a:endParaRPr lang="en-US" sz="700" dirty="0" smtClean="0"/>
          </a:p>
          <a:p>
            <a:r>
              <a:rPr lang="en-US" sz="1600" dirty="0" smtClean="0"/>
              <a:t>NUMBER OF MEETING ROOMS:  18 @Gothia Towers, and 50 @SE&amp;CC</a:t>
            </a:r>
          </a:p>
          <a:p>
            <a:r>
              <a:rPr lang="en-US" sz="1600" cap="all" dirty="0" smtClean="0"/>
              <a:t>Estimated Function Space Cost:  T.B.D.   (~~$200K)</a:t>
            </a:r>
          </a:p>
          <a:p>
            <a:r>
              <a:rPr lang="en-US" sz="1600" dirty="0" smtClean="0"/>
              <a:t>AV AVAILABLE:  Yes, AV services on-site</a:t>
            </a:r>
          </a:p>
          <a:p>
            <a:r>
              <a:rPr lang="en-US" sz="1600" dirty="0" smtClean="0"/>
              <a:t>NETWORK AVAILABLE:  Yes, both Wired &amp; Wireless network with Internet Access</a:t>
            </a:r>
          </a:p>
          <a:p>
            <a:r>
              <a:rPr lang="en-US" sz="1600" dirty="0" smtClean="0"/>
              <a:t>GUEST ROOM BLOCK RECOMMENDED (Y/N):  Yes,  500-600  RoH room block</a:t>
            </a:r>
          </a:p>
          <a:p>
            <a:r>
              <a:rPr lang="en-US" sz="1600" dirty="0" smtClean="0"/>
              <a:t>RECOMMENDED HOTEL(S):  Gothia Towers (&gt;1200 guest rooms)</a:t>
            </a:r>
          </a:p>
          <a:p>
            <a:r>
              <a:rPr lang="en-US" sz="1600" dirty="0" smtClean="0"/>
              <a:t>ESTIMATED ROOM RATE:  ~1250 SEK  (~=$185.sgl, $215.dbl, incl. breakfast) </a:t>
            </a:r>
          </a:p>
          <a:p>
            <a:r>
              <a:rPr lang="en-US" sz="1600" dirty="0" smtClean="0"/>
              <a:t>Closest </a:t>
            </a:r>
            <a:r>
              <a:rPr lang="en-US" sz="1600" dirty="0"/>
              <a:t>International Airport</a:t>
            </a:r>
            <a:r>
              <a:rPr lang="en-US" sz="1600" dirty="0" smtClean="0"/>
              <a:t>: Landvetter International Airport (20 min. by bus)</a:t>
            </a:r>
          </a:p>
          <a:p>
            <a:r>
              <a:rPr lang="en-US" sz="1600" dirty="0" smtClean="0"/>
              <a:t>Secondary Transportation Required: No</a:t>
            </a:r>
          </a:p>
          <a:p>
            <a:r>
              <a:rPr lang="en-US" sz="1600" dirty="0" smtClean="0"/>
              <a:t>Business Currency &amp; Estimated Exchange Rate:  SEK (=$0.148) </a:t>
            </a:r>
          </a:p>
          <a:p>
            <a:r>
              <a:rPr lang="en-US" sz="1600" dirty="0" smtClean="0"/>
              <a:t>Incentives (Government, Trade, Tourism etc.): Possible Ericsson as Sponsor</a:t>
            </a:r>
          </a:p>
          <a:p>
            <a:r>
              <a:rPr lang="en-US" sz="1600" dirty="0" smtClean="0"/>
              <a:t>Proposal to follow shortly, all construction of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tower complete in 2015. 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92162"/>
          </a:xfrm>
        </p:spPr>
        <p:txBody>
          <a:bodyPr/>
          <a:lstStyle/>
          <a:p>
            <a:r>
              <a:rPr lang="en-US" sz="1800" dirty="0" smtClean="0"/>
              <a:t>Proposed Future Venues for IEEE 802 Plenary Sessions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b="0" dirty="0" smtClean="0"/>
              <a:t>Presented </a:t>
            </a:r>
            <a:r>
              <a:rPr lang="en-US" sz="1800" b="0" dirty="0" smtClean="0"/>
              <a:t>Mar 2013 </a:t>
            </a:r>
            <a:r>
              <a:rPr lang="en-US" sz="1800" dirty="0" err="1" smtClean="0"/>
              <a:t>Caribe</a:t>
            </a:r>
            <a:r>
              <a:rPr lang="en-US" sz="1800" dirty="0" smtClean="0"/>
              <a:t> </a:t>
            </a:r>
            <a:r>
              <a:rPr lang="en-US" sz="1800" dirty="0" smtClean="0"/>
              <a:t>Royale, Orlando, FL</a:t>
            </a:r>
            <a:endParaRPr lang="en-US" sz="18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 marL="0" indent="0" algn="ctr"/>
            <a:r>
              <a:rPr lang="en-US" dirty="0" smtClean="0">
                <a:solidFill>
                  <a:srgbClr val="0000FF"/>
                </a:solidFill>
              </a:rPr>
              <a:t>Vienna </a:t>
            </a:r>
            <a:r>
              <a:rPr lang="en-US" dirty="0" smtClean="0">
                <a:solidFill>
                  <a:srgbClr val="0000FF"/>
                </a:solidFill>
              </a:rPr>
              <a:t>Conference Center &amp; 3 </a:t>
            </a:r>
            <a:r>
              <a:rPr lang="en-US" dirty="0" smtClean="0">
                <a:solidFill>
                  <a:srgbClr val="0000FF"/>
                </a:solidFill>
              </a:rPr>
              <a:t>Hotels -Vienna, Austria</a:t>
            </a:r>
          </a:p>
          <a:p>
            <a:endParaRPr lang="en-US" sz="1800" dirty="0" smtClean="0"/>
          </a:p>
          <a:p>
            <a:r>
              <a:rPr lang="en-US" sz="1800" dirty="0" smtClean="0"/>
              <a:t>NUMBER OF MEETING ROOMS:   ~47+ </a:t>
            </a:r>
          </a:p>
          <a:p>
            <a:r>
              <a:rPr lang="en-US" sz="1800" cap="all" dirty="0" smtClean="0"/>
              <a:t>Estimated Function Space Cost</a:t>
            </a:r>
            <a:r>
              <a:rPr lang="en-US" sz="1800" dirty="0" smtClean="0"/>
              <a:t>:  t.b.d.  (~~ € 275K =  US$355K)</a:t>
            </a:r>
          </a:p>
          <a:p>
            <a:r>
              <a:rPr lang="en-US" sz="1800" dirty="0" smtClean="0"/>
              <a:t>AV AVAILABLE:  Yes, AV services on-site</a:t>
            </a:r>
          </a:p>
          <a:p>
            <a:r>
              <a:rPr lang="en-US" sz="1800" dirty="0" smtClean="0"/>
              <a:t>NETWORK AVAILABLE:  Yes, both Wired &amp; Wireless network with Internet Access</a:t>
            </a:r>
            <a:endParaRPr lang="en-US" sz="1800" dirty="0"/>
          </a:p>
          <a:p>
            <a:r>
              <a:rPr lang="en-US" sz="1800" dirty="0" smtClean="0"/>
              <a:t>GUEST ROOM BLOCK RECOMMENDED (Y/N):  Yes,  500-600 rooms of 1040</a:t>
            </a:r>
          </a:p>
          <a:p>
            <a:r>
              <a:rPr lang="en-US" sz="1800" dirty="0" smtClean="0"/>
              <a:t>RECOMMENDED HOTEL(S):  3 Hotels within walking distance</a:t>
            </a:r>
          </a:p>
          <a:p>
            <a:r>
              <a:rPr lang="en-US" sz="1800" dirty="0" smtClean="0"/>
              <a:t>ESTIMATED ROOM RATE:  ~225. € sngl, ~255. € dbl,  </a:t>
            </a:r>
          </a:p>
          <a:p>
            <a:r>
              <a:rPr lang="en-US" sz="1800" dirty="0"/>
              <a:t>Closest International Airport</a:t>
            </a:r>
            <a:r>
              <a:rPr lang="en-US" sz="1800" dirty="0" smtClean="0"/>
              <a:t>:  Vienna International</a:t>
            </a:r>
          </a:p>
          <a:p>
            <a:r>
              <a:rPr lang="en-US" sz="1800" dirty="0" smtClean="0"/>
              <a:t>Secondary Transportation Required: bus or taxi</a:t>
            </a:r>
          </a:p>
          <a:p>
            <a:r>
              <a:rPr lang="en-US" sz="1800" dirty="0" smtClean="0"/>
              <a:t>Business Currency &amp; </a:t>
            </a:r>
            <a:r>
              <a:rPr lang="en-US" sz="1800" dirty="0" err="1" smtClean="0"/>
              <a:t>Estim</a:t>
            </a:r>
            <a:r>
              <a:rPr lang="en-US" sz="1800" dirty="0"/>
              <a:t>.</a:t>
            </a:r>
            <a:r>
              <a:rPr lang="en-US" sz="1800" dirty="0" smtClean="0"/>
              <a:t> Exchange Rate:1€ (=$1.34 USD. - $1.00 </a:t>
            </a:r>
            <a:r>
              <a:rPr lang="en-US" sz="1800" dirty="0"/>
              <a:t>USD=</a:t>
            </a:r>
            <a:r>
              <a:rPr lang="en-US" sz="1800" dirty="0" smtClean="0"/>
              <a:t>€.7475 </a:t>
            </a:r>
          </a:p>
          <a:p>
            <a:r>
              <a:rPr lang="en-US" sz="1800" dirty="0" smtClean="0"/>
              <a:t>Incentives (Government, Trade, Tourism etc.):  none at this time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 idx="4294967295"/>
          </p:nvPr>
        </p:nvSpPr>
        <p:spPr bwMode="auto">
          <a:xfrm>
            <a:off x="457200" y="609600"/>
            <a:ext cx="8229600" cy="6985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sz="2000" dirty="0" smtClean="0">
                <a:ea typeface="ＭＳ Ｐゴシック" pitchFamily="34" charset="-128"/>
              </a:rPr>
              <a:t>Proposed Future Venues IEEE 802 Plenary Sessions </a:t>
            </a:r>
            <a:br>
              <a:rPr lang="en-US" altLang="zh-CN" sz="2000" dirty="0" smtClean="0">
                <a:ea typeface="ＭＳ Ｐゴシック" pitchFamily="34" charset="-128"/>
              </a:rPr>
            </a:br>
            <a:r>
              <a:rPr lang="en-US" altLang="zh-CN" sz="2000" dirty="0" smtClean="0">
                <a:ea typeface="ＭＳ Ｐゴシック" pitchFamily="34" charset="-128"/>
              </a:rPr>
              <a:t>Presented </a:t>
            </a:r>
            <a:r>
              <a:rPr lang="en-US" altLang="zh-CN" sz="2000" dirty="0" smtClean="0">
                <a:ea typeface="ＭＳ Ｐゴシック" pitchFamily="34" charset="-128"/>
              </a:rPr>
              <a:t>March 2013 </a:t>
            </a:r>
            <a:r>
              <a:rPr lang="en-US" sz="2000" dirty="0" err="1" smtClean="0"/>
              <a:t>Caribe</a:t>
            </a:r>
            <a:r>
              <a:rPr lang="en-US" sz="2000" dirty="0" smtClean="0"/>
              <a:t> </a:t>
            </a:r>
            <a:r>
              <a:rPr lang="en-US" sz="2000" dirty="0" smtClean="0"/>
              <a:t>Royale, Orlando, FL</a:t>
            </a:r>
            <a:endParaRPr lang="en-US" altLang="zh-CN" sz="2000" dirty="0" smtClean="0">
              <a:ea typeface="ＭＳ Ｐゴシック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5240338"/>
          </a:xfrm>
          <a:prstGeom prst="rect">
            <a:avLst/>
          </a:prstGeom>
        </p:spPr>
        <p:txBody>
          <a:bodyPr/>
          <a:lstStyle/>
          <a:p>
            <a:pPr marL="0" indent="0" algn="ctr">
              <a:defRPr/>
            </a:pPr>
            <a:r>
              <a:rPr lang="en-US" altLang="zh-CN" dirty="0" smtClean="0">
                <a:solidFill>
                  <a:srgbClr val="0000FF"/>
                </a:solidFill>
                <a:ea typeface="ＭＳ Ｐゴシック" pitchFamily="34" charset="-128"/>
              </a:rPr>
              <a:t>Kerry </a:t>
            </a:r>
            <a:r>
              <a:rPr lang="en-US" altLang="zh-CN" dirty="0" smtClean="0">
                <a:solidFill>
                  <a:srgbClr val="0000FF"/>
                </a:solidFill>
                <a:ea typeface="ＭＳ Ｐゴシック" pitchFamily="34" charset="-128"/>
              </a:rPr>
              <a:t>Parkside Hotel </a:t>
            </a:r>
            <a:r>
              <a:rPr lang="en-US" altLang="zh-CN" dirty="0" err="1" smtClean="0">
                <a:solidFill>
                  <a:srgbClr val="0000FF"/>
                </a:solidFill>
                <a:ea typeface="ＭＳ Ｐゴシック" pitchFamily="34" charset="-128"/>
              </a:rPr>
              <a:t>PuDong</a:t>
            </a:r>
            <a:r>
              <a:rPr lang="en-US" altLang="zh-CN" dirty="0" smtClean="0">
                <a:solidFill>
                  <a:srgbClr val="0000FF"/>
                </a:solidFill>
                <a:ea typeface="ＭＳ Ｐゴシック" pitchFamily="34" charset="-128"/>
              </a:rPr>
              <a:t>, </a:t>
            </a:r>
            <a:r>
              <a:rPr lang="en-US" altLang="zh-CN" dirty="0" smtClean="0">
                <a:solidFill>
                  <a:srgbClr val="0000FF"/>
                </a:solidFill>
                <a:ea typeface="ＭＳ Ｐゴシック" pitchFamily="34" charset="-128"/>
              </a:rPr>
              <a:t>Shanghai, P.R. China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NUMBER </a:t>
            </a:r>
            <a:r>
              <a:rPr lang="en-US" altLang="zh-CN" sz="1600" dirty="0" smtClean="0">
                <a:ea typeface="ＭＳ Ｐゴシック" pitchFamily="34" charset="-128"/>
              </a:rPr>
              <a:t>OF MEETING ROOMS: 37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ESTIMATED FUNCTION SPACE COST:  unnegotiated hotel quote for all meeting space and 600 attendees, 5M RMB (venue plus F&amp;B).  Believe this can be reduced to under 4M RMB with negotiation.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AV AVAILABLE: Out-source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NETWORK AVAILABLE: Out-source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GUEST ROOM BLOCK RECOMMENDED (Y/N): Y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RECOMMENDED HOTEL(S): Kerry Parkside Hotel </a:t>
            </a:r>
            <a:r>
              <a:rPr lang="en-US" altLang="zh-CN" sz="1600" dirty="0" err="1" smtClean="0">
                <a:ea typeface="ＭＳ Ｐゴシック" pitchFamily="34" charset="-128"/>
              </a:rPr>
              <a:t>PuDong</a:t>
            </a:r>
            <a:endParaRPr lang="en-US" altLang="zh-CN" sz="1600" dirty="0" smtClean="0">
              <a:ea typeface="ＭＳ Ｐゴシック" pitchFamily="34" charset="-128"/>
            </a:endParaRP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ESTIMATED ROOM RATE:   1400-1800 RMB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Closest International Airport: </a:t>
            </a:r>
            <a:r>
              <a:rPr lang="en-US" altLang="zh-CN" sz="1600" dirty="0" err="1" smtClean="0">
                <a:ea typeface="ＭＳ Ｐゴシック" pitchFamily="34" charset="-128"/>
              </a:rPr>
              <a:t>PuDong</a:t>
            </a:r>
            <a:r>
              <a:rPr lang="en-US" altLang="zh-CN" sz="1600" dirty="0" smtClean="0">
                <a:ea typeface="ＭＳ Ｐゴシック" pitchFamily="34" charset="-128"/>
              </a:rPr>
              <a:t> International Airport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Secondary Transportation Required: Taxi or subway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Business Currency &amp; Estimated Exchange Rate: RMB-Yuan; ~RMB6.24 = USD$1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Incentives (Government, Trade, Tourism etc.):  low to medium potential, as well as for private sponsorships.  </a:t>
            </a:r>
          </a:p>
          <a:p>
            <a:pPr marL="0" indent="0">
              <a:defRPr/>
            </a:pPr>
            <a:endParaRPr lang="en-US" altLang="zh-CN" sz="16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2013 November Plenary Agenda Items for 802 Executive Secretary: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Monday: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</a:t>
            </a:r>
            <a:r>
              <a:rPr lang="en-GB" dirty="0" smtClean="0"/>
              <a:t>5.14 </a:t>
            </a:r>
            <a:r>
              <a:rPr lang="en-US" dirty="0" smtClean="0"/>
              <a:t>Future venue contract status &amp; Vendor Contract Renewal </a:t>
            </a:r>
            <a:r>
              <a:rPr lang="en-US" dirty="0" smtClean="0"/>
              <a:t>Status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Friday: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Agenda item: 5.14 </a:t>
            </a:r>
            <a:r>
              <a:rPr lang="en-US" dirty="0" smtClean="0"/>
              <a:t>Future venue contract status &amp; Vendor Contract Renewal </a:t>
            </a:r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419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Updated Future Venues </a:t>
            </a:r>
            <a:r>
              <a:rPr lang="en-GB" dirty="0" smtClean="0"/>
              <a:t>File posted: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>
                <a:hlinkClick r:id="rId3"/>
              </a:rPr>
              <a:t>https</a:t>
            </a:r>
            <a:r>
              <a:rPr lang="en-GB" dirty="0" smtClean="0">
                <a:hlinkClick r:id="rId3"/>
              </a:rPr>
              <a:t>://</a:t>
            </a:r>
            <a:r>
              <a:rPr lang="en-GB" dirty="0" smtClean="0">
                <a:hlinkClick r:id="rId3"/>
              </a:rPr>
              <a:t>mentor.ieee.org/802-ec/dcn/12/ec-12-0040-04-00EC-802-plenary-future-venue-contract-status.xlsx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Future Venues Report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Meeting on Tues 8-10am – Pryor Crockett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RFP for Meeting Planner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Meeting on Thurs 8-10am – Pryor Crockett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Meeting Space allocation –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Do not plan on more than 5 rooms in parallel.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Size: 100% -75% -50% -25% -~20 people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WG/TAG</a:t>
            </a:r>
            <a:r>
              <a:rPr lang="en-GB" dirty="0" smtClean="0"/>
              <a:t>s less than 30 get only one room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 bwMode="auto">
          <a:xfrm>
            <a:off x="457200" y="609600"/>
            <a:ext cx="8229600" cy="55394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sz="2000" dirty="0" smtClean="0">
                <a:ea typeface="ＭＳ Ｐゴシック" pitchFamily="34" charset="-128"/>
              </a:rPr>
              <a:t>Proposed Future Venues IEEE 802 Plenary Sessions </a:t>
            </a:r>
            <a:br>
              <a:rPr lang="en-US" altLang="zh-CN" sz="2000" dirty="0" smtClean="0">
                <a:ea typeface="ＭＳ Ｐゴシック" pitchFamily="34" charset="-128"/>
              </a:rPr>
            </a:br>
            <a:r>
              <a:rPr lang="en-US" sz="2000" b="0" dirty="0" smtClean="0"/>
              <a:t> </a:t>
            </a:r>
            <a:r>
              <a:rPr lang="en-US" sz="1600" b="0" dirty="0" smtClean="0"/>
              <a:t>Presented at Plenary </a:t>
            </a:r>
            <a:r>
              <a:rPr lang="en-US" sz="1600" b="0" dirty="0" smtClean="0"/>
              <a:t>Nov 2013 </a:t>
            </a:r>
            <a:r>
              <a:rPr lang="en-US" sz="1600" b="0" dirty="0" smtClean="0"/>
              <a:t>– Dallas, TX</a:t>
            </a:r>
            <a:endParaRPr lang="en-US" altLang="zh-CN" sz="2000" dirty="0" smtClean="0">
              <a:ea typeface="ＭＳ Ｐゴシック" pitchFamily="34" charset="-128"/>
            </a:endParaRPr>
          </a:p>
        </p:txBody>
      </p:sp>
      <p:sp>
        <p:nvSpPr>
          <p:cNvPr id="13315" name="Content Placeholder 4"/>
          <p:cNvSpPr>
            <a:spLocks noGrp="1"/>
          </p:cNvSpPr>
          <p:nvPr>
            <p:ph idx="1"/>
          </p:nvPr>
        </p:nvSpPr>
        <p:spPr bwMode="auto">
          <a:xfrm>
            <a:off x="0" y="1219200"/>
            <a:ext cx="9144000" cy="5257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Font typeface="Arial" charset="0"/>
              <a:buNone/>
            </a:pPr>
            <a:r>
              <a:rPr lang="en-US" altLang="zh-CN" sz="1800" dirty="0" smtClean="0">
                <a:solidFill>
                  <a:srgbClr val="0000FF"/>
                </a:solidFill>
                <a:ea typeface="ＭＳ Ｐゴシック" pitchFamily="34" charset="-128"/>
              </a:rPr>
              <a:t>Beijing, P.R. China </a:t>
            </a:r>
            <a:r>
              <a:rPr lang="en-US" altLang="zh-CN" sz="1800" dirty="0" smtClean="0">
                <a:solidFill>
                  <a:srgbClr val="FF0000"/>
                </a:solidFill>
                <a:ea typeface="ＭＳ Ｐゴシック" pitchFamily="34" charset="-128"/>
              </a:rPr>
              <a:t>- BOOKED</a:t>
            </a:r>
          </a:p>
          <a:p>
            <a:pPr marL="0" indent="0" algn="ctr">
              <a:buFont typeface="Arial" charset="0"/>
              <a:buNone/>
            </a:pPr>
            <a:r>
              <a:rPr lang="en-US" altLang="zh-CN" sz="1800" dirty="0" smtClean="0">
                <a:solidFill>
                  <a:srgbClr val="0000FF"/>
                </a:solidFill>
                <a:ea typeface="ＭＳ Ｐゴシック" pitchFamily="34" charset="-128"/>
              </a:rPr>
              <a:t>MEETING VENUE: China World Hotel, MEETING VENUE TYPE: 5-Star Hotel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Number of meeting rooms: 33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Estimated Function Space Cost: hotel quote for all meeting space and 600 attendees, 3.5M </a:t>
            </a:r>
            <a:r>
              <a:rPr lang="en-US" altLang="zh-CN" sz="1600" dirty="0" err="1" smtClean="0">
                <a:ea typeface="ＭＳ Ｐゴシック" pitchFamily="34" charset="-128"/>
              </a:rPr>
              <a:t>rmb</a:t>
            </a:r>
            <a:r>
              <a:rPr lang="en-US" altLang="zh-CN" sz="1600" dirty="0" smtClean="0">
                <a:ea typeface="ＭＳ Ｐゴシック" pitchFamily="34" charset="-128"/>
              </a:rPr>
              <a:t>(=us$560k)(venue plus F&amp;B).  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Av available: out-source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NETWORK AVAILABLE: out-source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Guest room block recommended (y/n): 600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Recommended hotel(s): China World Hotel/Traders/China World Summit Complex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Room Rates: 1500 </a:t>
            </a:r>
            <a:r>
              <a:rPr lang="en-US" altLang="zh-CN" sz="1600" dirty="0" err="1" smtClean="0">
                <a:ea typeface="ＭＳ Ｐゴシック" pitchFamily="34" charset="-128"/>
              </a:rPr>
              <a:t>rmb</a:t>
            </a:r>
            <a:r>
              <a:rPr lang="en-US" altLang="zh-CN" sz="1600" dirty="0" smtClean="0">
                <a:ea typeface="ＭＳ Ｐゴシック" pitchFamily="34" charset="-128"/>
              </a:rPr>
              <a:t> (US$240) to 1350 RMB (US$216) (Plus 15%)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Closest international airport: Beijing capital international airport (PEK)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Secondary transportation required: taxi or subway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Business currency &amp; estimated exchange rate: RMB-YUAN; RMB6.24 = usd$1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Incentives (government, trade, tourism etc</a:t>
            </a:r>
            <a:r>
              <a:rPr lang="en-US" altLang="zh-CN" sz="1600" dirty="0" smtClean="0">
                <a:ea typeface="ＭＳ Ｐゴシック" pitchFamily="34" charset="-128"/>
              </a:rPr>
              <a:t>.): low probability for government support, low to moderate for other sponsorship.</a:t>
            </a:r>
          </a:p>
          <a:p>
            <a:pPr marL="0" indent="0"/>
            <a:endParaRPr lang="en-US" altLang="zh-CN" sz="16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 Presented at Plenary </a:t>
            </a:r>
            <a:r>
              <a:rPr lang="en-US" sz="2000" b="0" dirty="0" smtClean="0"/>
              <a:t>Nov 2013 </a:t>
            </a:r>
            <a:r>
              <a:rPr lang="en-US" sz="2000" b="0" dirty="0" smtClean="0"/>
              <a:t>– Dallas, TX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164666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Barcelona, Spain</a:t>
            </a: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Three Hotels &amp; Barcelona International Conference Center (CCIB)</a:t>
            </a:r>
            <a:endParaRPr lang="en-US" sz="2000" dirty="0" smtClean="0"/>
          </a:p>
          <a:p>
            <a:r>
              <a:rPr lang="en-US" sz="1600" dirty="0" smtClean="0"/>
              <a:t>NUMBER OF MEETING ROOMS:   ~40+  - BASED ON # ATTENDEES: 700</a:t>
            </a:r>
          </a:p>
          <a:p>
            <a:r>
              <a:rPr lang="en-US" sz="1600" cap="all" dirty="0" smtClean="0">
                <a:solidFill>
                  <a:srgbClr val="FF0000"/>
                </a:solidFill>
              </a:rPr>
              <a:t>Estimated Function Space (</a:t>
            </a:r>
            <a:r>
              <a:rPr lang="en-US" sz="1600" cap="all" dirty="0" err="1" smtClean="0">
                <a:solidFill>
                  <a:srgbClr val="FF0000"/>
                </a:solidFill>
              </a:rPr>
              <a:t>incl</a:t>
            </a:r>
            <a:r>
              <a:rPr lang="en-US" sz="1600" cap="all" dirty="0" smtClean="0">
                <a:solidFill>
                  <a:srgbClr val="FF0000"/>
                </a:solidFill>
              </a:rPr>
              <a:t> power) Cost ONLY AT CCIB</a:t>
            </a:r>
            <a:r>
              <a:rPr lang="en-US" sz="16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(~~ € 202K =  US$275K)</a:t>
            </a:r>
          </a:p>
          <a:p>
            <a:r>
              <a:rPr lang="en-US" sz="1600" cap="all" dirty="0">
                <a:solidFill>
                  <a:srgbClr val="FF0000"/>
                </a:solidFill>
              </a:rPr>
              <a:t>Estimated </a:t>
            </a:r>
            <a:r>
              <a:rPr lang="en-US" sz="1600" cap="all" dirty="0" smtClean="0">
                <a:solidFill>
                  <a:srgbClr val="FF0000"/>
                </a:solidFill>
              </a:rPr>
              <a:t>OTHER SESSION COSTS (</a:t>
            </a:r>
            <a:r>
              <a:rPr lang="en-US" sz="1600" cap="all" dirty="0" err="1" smtClean="0">
                <a:solidFill>
                  <a:srgbClr val="FF0000"/>
                </a:solidFill>
              </a:rPr>
              <a:t>incl</a:t>
            </a:r>
            <a:r>
              <a:rPr lang="en-US" sz="1600" cap="all" dirty="0" smtClean="0">
                <a:solidFill>
                  <a:srgbClr val="FF0000"/>
                </a:solidFill>
              </a:rPr>
              <a:t> AV, IT-100mb &amp; F&amp;B) AT CCIB: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(~~ € </a:t>
            </a:r>
            <a:r>
              <a:rPr lang="en-US" sz="1600" dirty="0" smtClean="0">
                <a:solidFill>
                  <a:srgbClr val="FF0000"/>
                </a:solidFill>
              </a:rPr>
              <a:t>170K </a:t>
            </a:r>
            <a:r>
              <a:rPr lang="en-US" sz="1600" dirty="0">
                <a:solidFill>
                  <a:srgbClr val="FF0000"/>
                </a:solidFill>
              </a:rPr>
              <a:t>=  US$</a:t>
            </a:r>
            <a:r>
              <a:rPr lang="en-US" sz="1600" dirty="0" smtClean="0">
                <a:solidFill>
                  <a:srgbClr val="FF0000"/>
                </a:solidFill>
              </a:rPr>
              <a:t>225K</a:t>
            </a:r>
            <a:r>
              <a:rPr lang="en-US" sz="1600" dirty="0">
                <a:solidFill>
                  <a:srgbClr val="FF0000"/>
                </a:solidFill>
              </a:rPr>
              <a:t>)</a:t>
            </a:r>
          </a:p>
          <a:p>
            <a:r>
              <a:rPr lang="en-US" sz="1400" dirty="0" smtClean="0"/>
              <a:t>AV AVAILABLE:  Yes, AV services on-site</a:t>
            </a:r>
          </a:p>
          <a:p>
            <a:r>
              <a:rPr lang="en-US" sz="1400" dirty="0" smtClean="0"/>
              <a:t>NETWORK AVAILABLE:  Wireless network with Internet Access</a:t>
            </a:r>
            <a:endParaRPr lang="en-US" sz="1400" dirty="0"/>
          </a:p>
          <a:p>
            <a:r>
              <a:rPr lang="en-US" sz="1600" dirty="0" smtClean="0"/>
              <a:t>GUEST ROOM BLOCK RECOMMENDED (Y/N):  Yes,  700 rooms</a:t>
            </a:r>
          </a:p>
          <a:p>
            <a:r>
              <a:rPr lang="en-US" sz="1600" dirty="0" smtClean="0"/>
              <a:t>RECOMMENDED HOTEL(S):  4  Hotels within walking distance</a:t>
            </a:r>
          </a:p>
          <a:p>
            <a:r>
              <a:rPr lang="en-US" sz="1600" dirty="0" smtClean="0"/>
              <a:t>ESTIMATED ROOM RATE:  ~140./175. € sngl, ~156./200. € dbl,  </a:t>
            </a:r>
            <a:r>
              <a:rPr lang="en-US" sz="1600" dirty="0" err="1" smtClean="0"/>
              <a:t>incl</a:t>
            </a:r>
            <a:r>
              <a:rPr lang="en-US" sz="1600" dirty="0" smtClean="0"/>
              <a:t> buffet </a:t>
            </a:r>
            <a:r>
              <a:rPr lang="en-US" sz="1600" dirty="0" err="1" smtClean="0"/>
              <a:t>breakfast&amp;wifi</a:t>
            </a:r>
            <a:endParaRPr lang="en-US" sz="1600" dirty="0" smtClean="0"/>
          </a:p>
          <a:p>
            <a:r>
              <a:rPr lang="en-US" sz="1600" dirty="0"/>
              <a:t>Closest International Airport</a:t>
            </a:r>
            <a:r>
              <a:rPr lang="en-US" sz="1600" dirty="0" smtClean="0"/>
              <a:t>:  Barcelona International,  ~10km   </a:t>
            </a:r>
          </a:p>
          <a:p>
            <a:r>
              <a:rPr lang="en-US" sz="1600" dirty="0" smtClean="0"/>
              <a:t>Secondary Transportation Required: bus or taxi</a:t>
            </a:r>
          </a:p>
          <a:p>
            <a:r>
              <a:rPr lang="en-US" sz="1600" dirty="0" smtClean="0"/>
              <a:t>Business Currency &amp; Estimated Exchange Rate: 1 € (=$1.34 USD.) - $1.00 USD </a:t>
            </a:r>
            <a:r>
              <a:rPr lang="en-US" sz="1600" dirty="0"/>
              <a:t>= </a:t>
            </a:r>
            <a:r>
              <a:rPr lang="en-US" sz="1600" dirty="0" smtClean="0"/>
              <a:t>€.7475</a:t>
            </a:r>
          </a:p>
          <a:p>
            <a:r>
              <a:rPr lang="en-US" sz="1600" dirty="0" smtClean="0"/>
              <a:t>Incentives (Government, Trade, Tourism etc.):  not available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609600"/>
          </a:xfrm>
        </p:spPr>
        <p:txBody>
          <a:bodyPr/>
          <a:lstStyle/>
          <a:p>
            <a:r>
              <a:rPr lang="en-US" sz="2000" dirty="0" smtClean="0"/>
              <a:t>Proposed Future Venues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Plenary </a:t>
            </a:r>
            <a:r>
              <a:rPr lang="en-US" sz="2000" b="0" dirty="0" smtClean="0"/>
              <a:t>Nov 2013 </a:t>
            </a:r>
            <a:r>
              <a:rPr lang="en-US" sz="2000" b="0" dirty="0" smtClean="0"/>
              <a:t>– Dallas, TX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5359842"/>
          </a:xfrm>
        </p:spPr>
        <p:txBody>
          <a:bodyPr/>
          <a:lstStyle/>
          <a:p>
            <a:pPr marL="0" indent="0" algn="ctr"/>
            <a:r>
              <a:rPr lang="en-US" sz="2000" dirty="0" smtClean="0">
                <a:solidFill>
                  <a:srgbClr val="0000FF"/>
                </a:solidFill>
              </a:rPr>
              <a:t>Sands Venetian Hotel &amp; Conference Center Macau, PRC</a:t>
            </a:r>
          </a:p>
          <a:p>
            <a:pPr lvl="2"/>
            <a:endParaRPr lang="en-US" sz="700" dirty="0" smtClean="0"/>
          </a:p>
          <a:p>
            <a:r>
              <a:rPr lang="en-US" sz="1600" dirty="0" smtClean="0"/>
              <a:t>Number of Meeting Rooms:   ~65 with all breakouts</a:t>
            </a:r>
          </a:p>
          <a:p>
            <a:r>
              <a:rPr lang="en-US" sz="1600" dirty="0" smtClean="0"/>
              <a:t>Estimated Function Space Cost</a:t>
            </a:r>
            <a:r>
              <a:rPr lang="en-US" sz="1600" cap="all" dirty="0" smtClean="0"/>
              <a:t>:   $0</a:t>
            </a:r>
            <a:r>
              <a:rPr lang="en-US" sz="1600" dirty="0" smtClean="0"/>
              <a:t>,  (included in DDP)</a:t>
            </a:r>
            <a:endParaRPr lang="en-US" sz="1600" cap="all" dirty="0" smtClean="0"/>
          </a:p>
          <a:p>
            <a:r>
              <a:rPr lang="en-US" sz="1600" dirty="0" smtClean="0"/>
              <a:t>AV Available:   Yes, with Hi-Res LCD Projectors and </a:t>
            </a:r>
            <a:r>
              <a:rPr lang="en-US" sz="1600" dirty="0" err="1" smtClean="0"/>
              <a:t>Mics</a:t>
            </a:r>
            <a:r>
              <a:rPr lang="en-US" sz="1600" dirty="0" smtClean="0"/>
              <a:t> (included in DDP)</a:t>
            </a:r>
          </a:p>
          <a:p>
            <a:r>
              <a:rPr lang="en-US" sz="1600" dirty="0" smtClean="0"/>
              <a:t>Network Available:   All fiber distribution with up to 1Gb/s Bandwidth</a:t>
            </a:r>
          </a:p>
          <a:p>
            <a:r>
              <a:rPr lang="en-US" sz="1600" dirty="0" smtClean="0"/>
              <a:t>Possible Option Dates:  March 13-18, 2016 </a:t>
            </a:r>
          </a:p>
          <a:p>
            <a:r>
              <a:rPr lang="en-US" sz="1600" dirty="0" smtClean="0"/>
              <a:t>Guest Room Block Recommended:  600+ (700 initial) (&gt;3,000 </a:t>
            </a:r>
            <a:r>
              <a:rPr lang="en-US" sz="1600" dirty="0" err="1" smtClean="0"/>
              <a:t>RmNts</a:t>
            </a:r>
            <a:r>
              <a:rPr lang="en-US" sz="1600" dirty="0" smtClean="0"/>
              <a:t> Total)</a:t>
            </a:r>
          </a:p>
          <a:p>
            <a:r>
              <a:rPr lang="en-US" sz="1600" dirty="0" smtClean="0"/>
              <a:t>Recommended Hotel(s):   Sands Venetian Macau Hotel &amp; Conference Center</a:t>
            </a:r>
          </a:p>
          <a:p>
            <a:r>
              <a:rPr lang="en-US" sz="1600" dirty="0" smtClean="0"/>
              <a:t>Estimated Room Rate:  </a:t>
            </a:r>
            <a:r>
              <a:rPr lang="en-US" sz="1600" dirty="0" smtClean="0"/>
              <a:t>Early Bird: 1500 MOP(US$188)single/double</a:t>
            </a:r>
          </a:p>
          <a:p>
            <a:r>
              <a:rPr lang="en-US" sz="1600" dirty="0" smtClean="0"/>
              <a:t>                                          Std Room Rate: 1650 MOP (US$207)  Both require + 15% </a:t>
            </a:r>
            <a:r>
              <a:rPr lang="en-US" sz="1600" dirty="0" err="1" smtClean="0"/>
              <a:t>Svc+Tax</a:t>
            </a:r>
            <a:r>
              <a:rPr lang="en-US" sz="1600" dirty="0" smtClean="0"/>
              <a:t>               </a:t>
            </a:r>
          </a:p>
          <a:p>
            <a:r>
              <a:rPr lang="en-US" sz="1600" dirty="0" smtClean="0"/>
              <a:t>Daily Delegate Package (DDP): @750RMB/day ($95) </a:t>
            </a:r>
            <a:r>
              <a:rPr lang="en-US" sz="1600" dirty="0" err="1" smtClean="0"/>
              <a:t>Brfst</a:t>
            </a:r>
            <a:r>
              <a:rPr lang="en-US" sz="1600" dirty="0" smtClean="0"/>
              <a:t> &amp; Lunch, AV, AM &amp; PM Breaks</a:t>
            </a:r>
          </a:p>
          <a:p>
            <a:r>
              <a:rPr lang="en-US" sz="1600" dirty="0" smtClean="0"/>
              <a:t>Airport: </a:t>
            </a:r>
            <a:r>
              <a:rPr lang="en-US" sz="1600" dirty="0" smtClean="0"/>
              <a:t> Macau International (MFM) </a:t>
            </a:r>
            <a:r>
              <a:rPr lang="en-US" sz="1600" dirty="0" smtClean="0"/>
              <a:t>Hong Kong International (HKG)</a:t>
            </a:r>
          </a:p>
          <a:p>
            <a:r>
              <a:rPr lang="en-US" sz="1600" dirty="0" smtClean="0"/>
              <a:t>Airport Transfers: MFM: free </a:t>
            </a:r>
            <a:r>
              <a:rPr lang="en-US" sz="1600" dirty="0" smtClean="0"/>
              <a:t>shuttle, 5 min </a:t>
            </a:r>
            <a:r>
              <a:rPr lang="en-US" sz="1600" dirty="0" smtClean="0"/>
              <a:t>HKG: 40-55 </a:t>
            </a:r>
            <a:r>
              <a:rPr lang="en-US" sz="1600" dirty="0" smtClean="0"/>
              <a:t>min for ferry + free hotel shuttle bus</a:t>
            </a:r>
          </a:p>
          <a:p>
            <a:r>
              <a:rPr lang="en-US" sz="1600" dirty="0" smtClean="0"/>
              <a:t>Business Currency &amp; Estimated Exchange Rate:   1 $US=  7.98 MOP   (Macau </a:t>
            </a:r>
            <a:r>
              <a:rPr lang="en-US" sz="1600" dirty="0" err="1" smtClean="0"/>
              <a:t>Pataca</a:t>
            </a:r>
            <a:r>
              <a:rPr lang="en-US" sz="1600" dirty="0" smtClean="0"/>
              <a:t>)</a:t>
            </a:r>
          </a:p>
          <a:p>
            <a:r>
              <a:rPr lang="en-US" sz="1600" dirty="0" smtClean="0"/>
              <a:t>Incentives (Government, Trade, Tourism etc.):  Yes, Amount  t.b.d. </a:t>
            </a:r>
          </a:p>
          <a:p>
            <a:r>
              <a:rPr lang="en-US" sz="1600" dirty="0" smtClean="0"/>
              <a:t>Contract Terms and Subsidies are still in negotiation.  </a:t>
            </a:r>
            <a:r>
              <a:rPr lang="en-US" sz="1600" dirty="0" smtClean="0"/>
              <a:t>Expect net Positive surplus</a:t>
            </a:r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792162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</a:t>
            </a:r>
            <a:r>
              <a:rPr lang="en-US" sz="2000" b="0" dirty="0" smtClean="0"/>
              <a:t>Nov 2013 Hyatt </a:t>
            </a:r>
            <a:r>
              <a:rPr lang="en-US" sz="2000" b="0" dirty="0" smtClean="0"/>
              <a:t>Regency Dallas, Dallas, TX</a:t>
            </a:r>
            <a:br>
              <a:rPr lang="en-US" sz="2000" b="0" dirty="0" smtClean="0"/>
            </a:b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5393266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Copenhagen, Denmark  </a:t>
            </a:r>
            <a:r>
              <a:rPr lang="en-US" sz="1800" dirty="0" smtClean="0">
                <a:solidFill>
                  <a:srgbClr val="0000FF"/>
                </a:solidFill>
              </a:rPr>
              <a:t>-  (available for March or July or November 2017) </a:t>
            </a:r>
            <a:endParaRPr lang="en-US" sz="2000" dirty="0" smtClean="0">
              <a:solidFill>
                <a:srgbClr val="0000FF"/>
              </a:solidFill>
            </a:endParaRP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Bella Sky Comwell Hotel &amp; Bella Conference Center</a:t>
            </a:r>
          </a:p>
          <a:p>
            <a:endParaRPr lang="en-US" sz="700" dirty="0" smtClean="0"/>
          </a:p>
          <a:p>
            <a:r>
              <a:rPr lang="en-US" sz="1600" dirty="0" smtClean="0"/>
              <a:t>NUMBER OF MEETING ROOMS:  17 Lg @ Bella Center, 18 Sm @ Bella Sky Hotel</a:t>
            </a:r>
          </a:p>
          <a:p>
            <a:r>
              <a:rPr lang="en-US" sz="1600" cap="all" dirty="0" smtClean="0"/>
              <a:t>Estimated Function Space Cost</a:t>
            </a:r>
            <a:r>
              <a:rPr lang="en-US" sz="1600" dirty="0" smtClean="0"/>
              <a:t>:   ~$76K  includes AV</a:t>
            </a:r>
          </a:p>
          <a:p>
            <a:r>
              <a:rPr lang="en-US" sz="1600" dirty="0" smtClean="0"/>
              <a:t>AV AVAILABLE:  Yes, AV services available on-site.</a:t>
            </a:r>
          </a:p>
          <a:p>
            <a:r>
              <a:rPr lang="en-US" sz="1600" dirty="0" smtClean="0"/>
              <a:t>NETWORK AVAILABLE:  Yes, both Wired &amp; Wireless network with Internet Access available in Meeting spaces and Guest rooms.  </a:t>
            </a:r>
            <a:endParaRPr lang="en-US" sz="700" dirty="0"/>
          </a:p>
          <a:p>
            <a:r>
              <a:rPr lang="en-US" sz="1600" dirty="0" smtClean="0"/>
              <a:t>GUEST ROOM BLOCK RECOMMENDED (Y/N):  Yes,  500-600  rooms per night</a:t>
            </a:r>
          </a:p>
          <a:p>
            <a:r>
              <a:rPr lang="en-US" sz="1600" dirty="0" smtClean="0"/>
              <a:t>RECOMMENDED HOTEL(S):  Bella Sky Comwell Hotel:  all-new</a:t>
            </a:r>
          </a:p>
          <a:p>
            <a:r>
              <a:rPr lang="en-US" sz="1600" dirty="0" smtClean="0"/>
              <a:t>ESTIMATED ROOM RATE: </a:t>
            </a:r>
            <a:r>
              <a:rPr lang="en-US" sz="1600" dirty="0"/>
              <a:t> </a:t>
            </a:r>
            <a:r>
              <a:rPr lang="en-US" sz="1600" dirty="0" smtClean="0"/>
              <a:t>March ($295US) Std. </a:t>
            </a:r>
            <a:r>
              <a:rPr lang="en-US" sz="1600" dirty="0" err="1" smtClean="0"/>
              <a:t>Rm</a:t>
            </a:r>
            <a:r>
              <a:rPr lang="en-US" sz="1600" dirty="0" smtClean="0"/>
              <a:t> </a:t>
            </a:r>
            <a:r>
              <a:rPr lang="en-US" sz="1600" dirty="0" err="1" smtClean="0"/>
              <a:t>sgl</a:t>
            </a:r>
            <a:r>
              <a:rPr lang="en-US" sz="1600" dirty="0" smtClean="0"/>
              <a:t>, &amp; ($334US) Deluxe </a:t>
            </a:r>
            <a:r>
              <a:rPr lang="en-US" sz="1600" dirty="0" err="1" smtClean="0"/>
              <a:t>Rm</a:t>
            </a:r>
            <a:r>
              <a:rPr lang="en-US" sz="1600" dirty="0" smtClean="0"/>
              <a:t>  </a:t>
            </a:r>
            <a:r>
              <a:rPr lang="en-US" sz="1600" dirty="0" err="1" smtClean="0"/>
              <a:t>sgl</a:t>
            </a:r>
            <a:r>
              <a:rPr lang="en-US" sz="1600" dirty="0" smtClean="0"/>
              <a:t>, &amp;</a:t>
            </a:r>
          </a:p>
          <a:p>
            <a:r>
              <a:rPr lang="en-US" sz="1600" dirty="0" smtClean="0"/>
              <a:t>July ($215US) </a:t>
            </a:r>
            <a:r>
              <a:rPr lang="en-US" sz="1600" dirty="0" err="1" smtClean="0"/>
              <a:t>sgl</a:t>
            </a:r>
            <a:r>
              <a:rPr lang="en-US" sz="1600" dirty="0" smtClean="0"/>
              <a:t>, </a:t>
            </a:r>
            <a:r>
              <a:rPr lang="en-US" sz="1600" dirty="0" err="1" smtClean="0"/>
              <a:t>incl</a:t>
            </a:r>
            <a:r>
              <a:rPr lang="en-US" sz="1600" dirty="0" smtClean="0"/>
              <a:t> full breakfast and VAT (25%)</a:t>
            </a:r>
          </a:p>
          <a:p>
            <a:r>
              <a:rPr lang="en-US" sz="1600" dirty="0" smtClean="0"/>
              <a:t>Daily Delegate Package </a:t>
            </a:r>
            <a:r>
              <a:rPr lang="en-US" sz="1600" dirty="0" err="1" smtClean="0"/>
              <a:t>Est</a:t>
            </a:r>
            <a:r>
              <a:rPr lang="en-US" sz="1600" dirty="0" smtClean="0"/>
              <a:t>:~$90.US/day (Lunch, breaks, </a:t>
            </a:r>
            <a:r>
              <a:rPr lang="en-US" sz="1600" dirty="0"/>
              <a:t>&amp;</a:t>
            </a:r>
            <a:r>
              <a:rPr lang="en-US" sz="1600" dirty="0" smtClean="0"/>
              <a:t> </a:t>
            </a:r>
            <a:r>
              <a:rPr lang="en-US" sz="1600" dirty="0" err="1" smtClean="0"/>
              <a:t>Lge</a:t>
            </a:r>
            <a:r>
              <a:rPr lang="en-US" sz="1600" dirty="0" smtClean="0"/>
              <a:t> </a:t>
            </a:r>
            <a:r>
              <a:rPr lang="en-US" sz="1600" dirty="0" err="1" smtClean="0"/>
              <a:t>Mtg</a:t>
            </a:r>
            <a:r>
              <a:rPr lang="en-US" sz="1600" dirty="0" smtClean="0"/>
              <a:t> </a:t>
            </a:r>
            <a:r>
              <a:rPr lang="en-US" sz="1600" dirty="0" err="1" smtClean="0"/>
              <a:t>rm</a:t>
            </a:r>
            <a:r>
              <a:rPr lang="en-US" sz="1600" dirty="0" smtClean="0"/>
              <a:t>) = $300K total</a:t>
            </a:r>
          </a:p>
          <a:p>
            <a:r>
              <a:rPr lang="en-US" sz="1600" dirty="0"/>
              <a:t>Closest International Airport</a:t>
            </a:r>
            <a:r>
              <a:rPr lang="en-US" sz="1600" dirty="0" smtClean="0"/>
              <a:t>:  Copenhagen Airport (10-15 min by Metro)</a:t>
            </a:r>
          </a:p>
          <a:p>
            <a:r>
              <a:rPr lang="en-US" sz="1600" dirty="0" smtClean="0"/>
              <a:t>Secondary Transportation Required: No</a:t>
            </a:r>
          </a:p>
          <a:p>
            <a:r>
              <a:rPr lang="en-US" sz="1600" dirty="0" smtClean="0"/>
              <a:t>Business Currency &amp; Current Exchange </a:t>
            </a:r>
            <a:r>
              <a:rPr lang="en-US" sz="1600" dirty="0" smtClean="0">
                <a:solidFill>
                  <a:schemeClr val="tx1"/>
                </a:solidFill>
              </a:rPr>
              <a:t>Rate: € (=$1.34) </a:t>
            </a:r>
            <a:r>
              <a:rPr lang="en-US" sz="1600" dirty="0" smtClean="0"/>
              <a:t>and DK Kroner(=$0.18)</a:t>
            </a:r>
          </a:p>
          <a:p>
            <a:r>
              <a:rPr lang="en-US" sz="1600" dirty="0" smtClean="0"/>
              <a:t>Incentives (Government, Trade, Tourism etc.):  no local sponsors identified yet. 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27610" y="1173488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</a:t>
            </a:r>
            <a:r>
              <a:rPr lang="en-US" sz="2000" b="0" dirty="0" smtClean="0"/>
              <a:t>Nov 2013 </a:t>
            </a:r>
            <a:r>
              <a:rPr lang="en-US" sz="2000" dirty="0" smtClean="0"/>
              <a:t>Hyatt </a:t>
            </a:r>
            <a:r>
              <a:rPr lang="en-US" sz="2000" dirty="0" smtClean="0"/>
              <a:t>Regency Dallas, Dallas, TX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6466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0000FF"/>
                </a:solidFill>
              </a:rPr>
              <a:t>Berlin, Germany - </a:t>
            </a:r>
            <a:r>
              <a:rPr lang="en-US" dirty="0" err="1" smtClean="0">
                <a:solidFill>
                  <a:srgbClr val="0000FF"/>
                </a:solidFill>
              </a:rPr>
              <a:t>Estrel</a:t>
            </a:r>
            <a:r>
              <a:rPr lang="en-US" dirty="0" smtClean="0">
                <a:solidFill>
                  <a:srgbClr val="0000FF"/>
                </a:solidFill>
              </a:rPr>
              <a:t> Hotel &amp; Conference Center</a:t>
            </a:r>
            <a:endParaRPr lang="en-US" dirty="0" smtClean="0"/>
          </a:p>
          <a:p>
            <a:r>
              <a:rPr lang="en-US" sz="1800" dirty="0" smtClean="0"/>
              <a:t>NUMBER OF MEETING ROOMS:   ~60+ </a:t>
            </a:r>
          </a:p>
          <a:p>
            <a:r>
              <a:rPr lang="en-US" sz="1800" cap="all" dirty="0" smtClean="0">
                <a:solidFill>
                  <a:srgbClr val="FF0000"/>
                </a:solidFill>
              </a:rPr>
              <a:t>Estimated </a:t>
            </a:r>
            <a:r>
              <a:rPr lang="en-US" sz="1800" cap="all" dirty="0">
                <a:solidFill>
                  <a:srgbClr val="FF0000"/>
                </a:solidFill>
              </a:rPr>
              <a:t>Function Space (</a:t>
            </a:r>
            <a:r>
              <a:rPr lang="en-US" sz="1800" cap="all" dirty="0" err="1">
                <a:solidFill>
                  <a:srgbClr val="FF0000"/>
                </a:solidFill>
              </a:rPr>
              <a:t>incl</a:t>
            </a:r>
            <a:r>
              <a:rPr lang="en-US" sz="1800" cap="all" dirty="0">
                <a:solidFill>
                  <a:srgbClr val="FF0000"/>
                </a:solidFill>
              </a:rPr>
              <a:t> power) Cost ONLY AT </a:t>
            </a:r>
            <a:r>
              <a:rPr lang="en-US" sz="1800" cap="all" dirty="0" err="1" smtClean="0">
                <a:solidFill>
                  <a:srgbClr val="FF0000"/>
                </a:solidFill>
              </a:rPr>
              <a:t>Estrel</a:t>
            </a:r>
            <a:r>
              <a:rPr lang="en-US" sz="1800" dirty="0" smtClean="0">
                <a:solidFill>
                  <a:srgbClr val="FF0000"/>
                </a:solidFill>
              </a:rPr>
              <a:t>:</a:t>
            </a:r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>
                <a:solidFill>
                  <a:srgbClr val="FF0000"/>
                </a:solidFill>
              </a:rPr>
              <a:t> (~~ € </a:t>
            </a:r>
            <a:r>
              <a:rPr lang="en-US" sz="1800" dirty="0" smtClean="0">
                <a:solidFill>
                  <a:srgbClr val="FF0000"/>
                </a:solidFill>
              </a:rPr>
              <a:t>175K </a:t>
            </a:r>
            <a:r>
              <a:rPr lang="en-US" sz="1800" dirty="0">
                <a:solidFill>
                  <a:srgbClr val="FF0000"/>
                </a:solidFill>
              </a:rPr>
              <a:t>=  US$</a:t>
            </a:r>
            <a:r>
              <a:rPr lang="en-US" sz="1800" dirty="0" smtClean="0">
                <a:solidFill>
                  <a:srgbClr val="FF0000"/>
                </a:solidFill>
              </a:rPr>
              <a:t>235K</a:t>
            </a:r>
            <a:r>
              <a:rPr lang="en-US" sz="1800" dirty="0">
                <a:solidFill>
                  <a:srgbClr val="FF0000"/>
                </a:solidFill>
              </a:rPr>
              <a:t>)</a:t>
            </a:r>
          </a:p>
          <a:p>
            <a:r>
              <a:rPr lang="en-US" sz="1800" cap="all" dirty="0">
                <a:solidFill>
                  <a:srgbClr val="FF0000"/>
                </a:solidFill>
              </a:rPr>
              <a:t>Estimated OTHER SESSION COSTS (</a:t>
            </a:r>
            <a:r>
              <a:rPr lang="en-US" sz="1800" cap="all" dirty="0" err="1">
                <a:solidFill>
                  <a:srgbClr val="FF0000"/>
                </a:solidFill>
              </a:rPr>
              <a:t>incl</a:t>
            </a:r>
            <a:r>
              <a:rPr lang="en-US" sz="1800" cap="all" dirty="0">
                <a:solidFill>
                  <a:srgbClr val="FF0000"/>
                </a:solidFill>
              </a:rPr>
              <a:t> AV, IT-100mb &amp; F&amp;B) AT </a:t>
            </a:r>
            <a:r>
              <a:rPr lang="en-US" sz="1800" cap="all" dirty="0" err="1" smtClean="0">
                <a:solidFill>
                  <a:srgbClr val="FF0000"/>
                </a:solidFill>
              </a:rPr>
              <a:t>estrel</a:t>
            </a:r>
            <a:r>
              <a:rPr lang="en-US" sz="1800" cap="all" dirty="0" smtClean="0">
                <a:solidFill>
                  <a:srgbClr val="FF0000"/>
                </a:solidFill>
              </a:rPr>
              <a:t>:</a:t>
            </a:r>
            <a:r>
              <a:rPr lang="en-US" sz="1800" dirty="0" smtClean="0">
                <a:solidFill>
                  <a:srgbClr val="FF0000"/>
                </a:solidFill>
              </a:rPr>
              <a:t>  </a:t>
            </a:r>
            <a:r>
              <a:rPr lang="en-US" sz="1800" dirty="0">
                <a:solidFill>
                  <a:srgbClr val="FF0000"/>
                </a:solidFill>
              </a:rPr>
              <a:t>(~~ € </a:t>
            </a:r>
            <a:r>
              <a:rPr lang="en-US" sz="1800" dirty="0" smtClean="0">
                <a:solidFill>
                  <a:srgbClr val="FF0000"/>
                </a:solidFill>
              </a:rPr>
              <a:t>365K </a:t>
            </a:r>
            <a:r>
              <a:rPr lang="en-US" sz="1800" dirty="0">
                <a:solidFill>
                  <a:srgbClr val="FF0000"/>
                </a:solidFill>
              </a:rPr>
              <a:t>=  US</a:t>
            </a:r>
            <a:r>
              <a:rPr lang="en-US" sz="1800" dirty="0" smtClean="0">
                <a:solidFill>
                  <a:srgbClr val="FF0000"/>
                </a:solidFill>
              </a:rPr>
              <a:t>$490K)</a:t>
            </a:r>
            <a:endParaRPr lang="en-US" sz="1800" dirty="0"/>
          </a:p>
          <a:p>
            <a:r>
              <a:rPr lang="en-US" sz="1800" dirty="0" smtClean="0"/>
              <a:t>AV AVAILABLE:  Yes, AV services on-site</a:t>
            </a:r>
          </a:p>
          <a:p>
            <a:r>
              <a:rPr lang="en-US" sz="1800" dirty="0" smtClean="0"/>
              <a:t>NETWORK AVAILABLE:  Yes, both Wired &amp; Wireless network-Internet Access</a:t>
            </a:r>
          </a:p>
          <a:p>
            <a:r>
              <a:rPr lang="en-US" sz="1800" dirty="0" smtClean="0"/>
              <a:t>GUEST ROOM BLOCK RECOMMENDED (Y/N):  Yes,  500-600 rooms of 1125</a:t>
            </a:r>
          </a:p>
          <a:p>
            <a:r>
              <a:rPr lang="en-US" sz="1800" dirty="0" smtClean="0"/>
              <a:t>RECOMMENDED HOTEL(S):  </a:t>
            </a:r>
            <a:r>
              <a:rPr lang="en-US" sz="1800" dirty="0" err="1" smtClean="0"/>
              <a:t>Estrel</a:t>
            </a:r>
            <a:r>
              <a:rPr lang="en-US" sz="1800" dirty="0" smtClean="0"/>
              <a:t> Berlin</a:t>
            </a:r>
          </a:p>
          <a:p>
            <a:r>
              <a:rPr lang="en-US" sz="1800" dirty="0" smtClean="0"/>
              <a:t>ESTIMATED RM RATE: ~160. € sngl,~175. € </a:t>
            </a:r>
            <a:r>
              <a:rPr lang="en-US" sz="1800" dirty="0" err="1" smtClean="0"/>
              <a:t>dbl</a:t>
            </a:r>
            <a:r>
              <a:rPr lang="en-US" sz="1800" dirty="0" smtClean="0"/>
              <a:t>,  </a:t>
            </a:r>
            <a:r>
              <a:rPr lang="en-US" sz="1800" dirty="0" err="1" smtClean="0"/>
              <a:t>incl</a:t>
            </a:r>
            <a:r>
              <a:rPr lang="en-US" sz="1800" dirty="0" smtClean="0"/>
              <a:t> VAT &amp; </a:t>
            </a:r>
            <a:r>
              <a:rPr lang="en-US" sz="1800" dirty="0" err="1" smtClean="0"/>
              <a:t>bfast</a:t>
            </a:r>
            <a:r>
              <a:rPr lang="en-US" sz="1800" dirty="0" smtClean="0"/>
              <a:t> (no </a:t>
            </a:r>
            <a:r>
              <a:rPr lang="en-US" sz="1800" dirty="0" err="1" smtClean="0"/>
              <a:t>wifi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Closest International Airport:  Berlin Brandenburg (7.9 miles) </a:t>
            </a:r>
          </a:p>
          <a:p>
            <a:r>
              <a:rPr lang="en-US" sz="1800" dirty="0" smtClean="0"/>
              <a:t>Secondary Transportation Required: bus or taxi</a:t>
            </a:r>
          </a:p>
          <a:p>
            <a:r>
              <a:rPr lang="en-US" sz="1800" dirty="0" smtClean="0"/>
              <a:t>Business Currency &amp; Estimated Exchange Rate:  € (=$1.29) </a:t>
            </a:r>
          </a:p>
          <a:p>
            <a:r>
              <a:rPr lang="en-US" sz="1800" dirty="0" smtClean="0"/>
              <a:t>Incentives (Government, Trade, Tourism etc.):  </a:t>
            </a:r>
            <a:r>
              <a:rPr lang="en-US" sz="1800" dirty="0" err="1" smtClean="0"/>
              <a:t>t.b.d</a:t>
            </a:r>
            <a:r>
              <a:rPr lang="en-US" sz="1800" dirty="0" smtClean="0"/>
              <a:t>. none at this time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792162"/>
          </a:xfrm>
        </p:spPr>
        <p:txBody>
          <a:bodyPr/>
          <a:lstStyle/>
          <a:p>
            <a:r>
              <a:rPr lang="en-US" sz="2000" dirty="0" smtClean="0"/>
              <a:t>Proposed Future Venues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</a:t>
            </a:r>
            <a:r>
              <a:rPr lang="en-US" sz="2000" b="0" dirty="0" smtClean="0"/>
              <a:t>Mar 2013 </a:t>
            </a:r>
            <a:r>
              <a:rPr lang="en-US" sz="2000" b="0" dirty="0" err="1" smtClean="0"/>
              <a:t>Caribe</a:t>
            </a:r>
            <a:r>
              <a:rPr lang="en-US" sz="2000" b="0" dirty="0" smtClean="0"/>
              <a:t> </a:t>
            </a:r>
            <a:r>
              <a:rPr lang="en-US" sz="2000" b="0" dirty="0" smtClean="0"/>
              <a:t>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40866"/>
          </a:xfrm>
        </p:spPr>
        <p:txBody>
          <a:bodyPr/>
          <a:lstStyle/>
          <a:p>
            <a:pPr marL="0" indent="0" algn="ctr"/>
            <a:r>
              <a:rPr lang="en-US" sz="2000" dirty="0" smtClean="0">
                <a:solidFill>
                  <a:srgbClr val="0000FF"/>
                </a:solidFill>
              </a:rPr>
              <a:t>Marina </a:t>
            </a:r>
            <a:r>
              <a:rPr lang="en-US" sz="2000" dirty="0" smtClean="0">
                <a:solidFill>
                  <a:srgbClr val="0000FF"/>
                </a:solidFill>
              </a:rPr>
              <a:t>Bay Sands Hotel &amp; Conference </a:t>
            </a:r>
            <a:r>
              <a:rPr lang="en-US" sz="2000" dirty="0" smtClean="0">
                <a:solidFill>
                  <a:srgbClr val="0000FF"/>
                </a:solidFill>
              </a:rPr>
              <a:t>Center </a:t>
            </a:r>
            <a:r>
              <a:rPr lang="en-US" sz="2000" dirty="0" smtClean="0">
                <a:solidFill>
                  <a:srgbClr val="0000FF"/>
                </a:solidFill>
              </a:rPr>
              <a:t>– </a:t>
            </a:r>
            <a:r>
              <a:rPr lang="en-US" sz="2000" dirty="0" smtClean="0">
                <a:solidFill>
                  <a:srgbClr val="0000FF"/>
                </a:solidFill>
              </a:rPr>
              <a:t>SINGAPORE</a:t>
            </a:r>
          </a:p>
          <a:p>
            <a:r>
              <a:rPr lang="en-US" sz="1600" dirty="0" smtClean="0"/>
              <a:t>NUMBER </a:t>
            </a:r>
            <a:r>
              <a:rPr lang="en-US" sz="1600" dirty="0" smtClean="0"/>
              <a:t>OF MEETING ROOMS:   40++ </a:t>
            </a:r>
          </a:p>
          <a:p>
            <a:r>
              <a:rPr lang="en-US" sz="1600" cap="all" dirty="0" smtClean="0"/>
              <a:t>Estimated Function Space Cost:   SG$0</a:t>
            </a:r>
          </a:p>
          <a:p>
            <a:r>
              <a:rPr lang="en-US" sz="1600" dirty="0" smtClean="0"/>
              <a:t>AV AVAILABLE:   Yes, with new LCD Projectors</a:t>
            </a:r>
          </a:p>
          <a:p>
            <a:r>
              <a:rPr lang="en-US" sz="1600" dirty="0" smtClean="0"/>
              <a:t>NETWORK AVAILABLE:   All fiber distribution with up to 1Gb/s Bandwidth</a:t>
            </a:r>
          </a:p>
          <a:p>
            <a:r>
              <a:rPr lang="en-US" sz="1600" dirty="0" smtClean="0"/>
              <a:t>Possible Option Dates:  March 2017 – t.b.d.</a:t>
            </a:r>
            <a:endParaRPr lang="en-US" sz="1600" dirty="0"/>
          </a:p>
          <a:p>
            <a:r>
              <a:rPr lang="en-US" sz="1600" dirty="0" smtClean="0"/>
              <a:t>GUEST ROOM BLOCK RECOMMENDED (Y/N):  600+</a:t>
            </a:r>
          </a:p>
          <a:p>
            <a:r>
              <a:rPr lang="en-US" sz="1600" dirty="0" smtClean="0"/>
              <a:t>RECOMMENDED HOTEL(S):   Marina Bay Sands Hotel</a:t>
            </a:r>
          </a:p>
          <a:p>
            <a:r>
              <a:rPr lang="en-US" sz="1600" dirty="0" smtClean="0"/>
              <a:t>ESTIMATED ROOM RATE:  SG$399. (=US$325.)/night,  single/double</a:t>
            </a:r>
          </a:p>
          <a:p>
            <a:r>
              <a:rPr lang="en-US" sz="1600" dirty="0" smtClean="0"/>
              <a:t>Daily Delegate Package: @SG$125/day  incl Brkfst &amp; Lunch, AV, AM &amp; PM Breaks</a:t>
            </a:r>
          </a:p>
          <a:p>
            <a:r>
              <a:rPr lang="en-US" sz="1600" dirty="0" smtClean="0"/>
              <a:t>Closest </a:t>
            </a:r>
            <a:r>
              <a:rPr lang="en-US" sz="1600" dirty="0"/>
              <a:t>International Airport</a:t>
            </a:r>
            <a:r>
              <a:rPr lang="en-US" sz="1600" dirty="0" smtClean="0"/>
              <a:t>:  Singapore International (SIN) 10-15 min hotel shuttle</a:t>
            </a:r>
          </a:p>
          <a:p>
            <a:r>
              <a:rPr lang="en-US" sz="1600" dirty="0" smtClean="0"/>
              <a:t>Secondary Transportation Required:  No</a:t>
            </a:r>
          </a:p>
          <a:p>
            <a:r>
              <a:rPr lang="en-US" sz="1600" dirty="0" smtClean="0"/>
              <a:t>Business Currency &amp; Estimated Exchange Rate:   1 SG$ =  US$ 0.802</a:t>
            </a:r>
          </a:p>
          <a:p>
            <a:r>
              <a:rPr lang="en-US" sz="1600" dirty="0" smtClean="0"/>
              <a:t>Incentives (Government, Trade, Tourism etc.):  Yes, Amounts t.b.d. </a:t>
            </a:r>
          </a:p>
          <a:p>
            <a:r>
              <a:rPr lang="en-US" sz="1600" dirty="0" smtClean="0"/>
              <a:t>Contract Terms and Subsidies are still in negotiation.  Will close by Aug. 2013.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578</TotalTime>
  <Words>2036</Words>
  <Application>Microsoft Office PowerPoint</Application>
  <PresentationFormat>On-screen Show (4:3)</PresentationFormat>
  <Paragraphs>226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Microsoft Office Word 97 - 2003 Document</vt:lpstr>
      <vt:lpstr>ExSec Agenda Items November 2013</vt:lpstr>
      <vt:lpstr>Abstract</vt:lpstr>
      <vt:lpstr>Agenda item: 5.14 Future venue contract status &amp; Vendor Contract Renewal Status</vt:lpstr>
      <vt:lpstr>Proposed Future Venues IEEE 802 Plenary Sessions   Presented at Plenary Nov 2013 – Dallas, TX</vt:lpstr>
      <vt:lpstr>Proposed Future Venues for IEEE 802 Plenary Sessions   Presented at Plenary Nov 2013 – Dallas, TX</vt:lpstr>
      <vt:lpstr>Proposed Future Venues IEEE 802 Plenary Sessions  Presented at Plenary Nov 2013 – Dallas, TX</vt:lpstr>
      <vt:lpstr>Proposed Future Venues for IEEE 802 Plenary Sessions  Presented Nov 2013 Hyatt Regency Dallas, Dallas, TX </vt:lpstr>
      <vt:lpstr>Proposed Future Venues for IEEE 802 Plenary Sessions  Presented Nov 2013 Hyatt Regency Dallas, Dallas, TX</vt:lpstr>
      <vt:lpstr>Proposed Future Venues IEEE 802 Plenary Sessions  Presented Mar 2013 Caribe Royale, Orlando, FL</vt:lpstr>
      <vt:lpstr>Proposed Future Venues for IEEE 802 Plenary Sessions  Presented Mar 2013 Caribe Royale, Orlando, FL</vt:lpstr>
      <vt:lpstr>Proposed Future Venues for IEEE 802 Plenary Sessions  Presented Mar 2013 Caribe Royale, Orlando, FL</vt:lpstr>
      <vt:lpstr>Proposed Future Venues IEEE 802 Plenary Sessions  Presented March 2013 Caribe Royale, Orlando, FL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ExSec Agenda Items November 2013</dc:title>
  <dc:creator>Jon Rosdahl</dc:creator>
  <dc:description>Jon Rosdahl (CSR)</dc:description>
  <cp:lastModifiedBy>jr05</cp:lastModifiedBy>
  <cp:revision>6</cp:revision>
  <cp:lastPrinted>1601-01-01T00:00:00Z</cp:lastPrinted>
  <dcterms:created xsi:type="dcterms:W3CDTF">2013-11-11T05:03:48Z</dcterms:created>
  <dcterms:modified xsi:type="dcterms:W3CDTF">2013-11-11T14:42:06Z</dcterms:modified>
</cp:coreProperties>
</file>