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16" r:id="rId2"/>
  </p:sldMasterIdLst>
  <p:notesMasterIdLst>
    <p:notesMasterId r:id="rId7"/>
  </p:notesMasterIdLst>
  <p:handoutMasterIdLst>
    <p:handoutMasterId r:id="rId8"/>
  </p:handoutMasterIdLst>
  <p:sldIdLst>
    <p:sldId id="347" r:id="rId3"/>
    <p:sldId id="361" r:id="rId4"/>
    <p:sldId id="357" r:id="rId5"/>
    <p:sldId id="362" r:id="rId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-138" y="-72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33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447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2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2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36" r:id="rId7"/>
    <p:sldLayoutId id="214748383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07594"/>
            <a:ext cx="7772400" cy="483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62150"/>
            <a:ext cx="77724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10" name="Picture 8" descr="IEEE_SA_Bar_Graphic_long_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0" indent="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17145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171450" algn="l" rtl="0" eaLnBrk="0" fontAlgn="base" hangingPunct="0">
        <a:lnSpc>
          <a:spcPct val="150000"/>
        </a:lnSpc>
        <a:spcBef>
          <a:spcPts val="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056914"/>
            <a:ext cx="7772400" cy="596611"/>
          </a:xfrm>
        </p:spPr>
        <p:txBody>
          <a:bodyPr/>
          <a:lstStyle/>
          <a:p>
            <a:r>
              <a:rPr lang="en-US" b="0" dirty="0" smtClean="0"/>
              <a:t>Revision PARs for Rollups</a:t>
            </a:r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1129825"/>
          </a:xfrm>
        </p:spPr>
        <p:txBody>
          <a:bodyPr/>
          <a:lstStyle/>
          <a:p>
            <a:r>
              <a:rPr lang="en-US" dirty="0" smtClean="0"/>
              <a:t>Lisa Perry</a:t>
            </a:r>
            <a:br>
              <a:rPr lang="en-US" dirty="0" smtClean="0"/>
            </a:br>
            <a:r>
              <a:rPr lang="en-US" dirty="0" smtClean="0"/>
              <a:t>l.perry@ieee.org</a:t>
            </a:r>
          </a:p>
          <a:p>
            <a:r>
              <a:rPr lang="en-US" dirty="0" smtClean="0"/>
              <a:t>1 October 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PARs</a:t>
            </a:r>
            <a:br>
              <a:rPr lang="en-US" dirty="0" smtClean="0"/>
            </a:br>
            <a:r>
              <a:rPr lang="en-US" dirty="0" smtClean="0"/>
              <a:t>According to IEEE-SASB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Revision PARs cannot be limited to </a:t>
            </a:r>
            <a:r>
              <a:rPr lang="en-US" sz="1800" dirty="0" smtClean="0"/>
              <a:t>rollups, according to </a:t>
            </a:r>
            <a:br>
              <a:rPr lang="en-US" sz="1800" dirty="0" smtClean="0"/>
            </a:br>
            <a:r>
              <a:rPr lang="en-US" sz="1800" b="1" dirty="0" smtClean="0"/>
              <a:t>9.1 Revision </a:t>
            </a:r>
            <a:r>
              <a:rPr lang="en-US" sz="1800" dirty="0" smtClean="0"/>
              <a:t>of the </a:t>
            </a:r>
            <a:r>
              <a:rPr lang="en-US" sz="1800" i="1" dirty="0" smtClean="0"/>
              <a:t>IEEE Standards Board Operations Manual</a:t>
            </a:r>
            <a:r>
              <a:rPr lang="en-US" sz="1800" dirty="0" smtClean="0"/>
              <a:t>:</a:t>
            </a:r>
          </a:p>
          <a:p>
            <a:pPr lvl="1"/>
            <a:r>
              <a:rPr lang="en-US" sz="1800" dirty="0" smtClean="0"/>
              <a:t>“…In </a:t>
            </a:r>
            <a:r>
              <a:rPr lang="en-US" sz="1800" dirty="0"/>
              <a:t>a revision, balloters may register objections to any part of the standard, as the revision process opens the </a:t>
            </a:r>
            <a:r>
              <a:rPr lang="en-US" sz="1800" dirty="0" smtClean="0"/>
              <a:t>entire </a:t>
            </a:r>
            <a:r>
              <a:rPr lang="en-US" sz="1800" dirty="0"/>
              <a:t>document to </a:t>
            </a:r>
            <a:r>
              <a:rPr lang="en-US" sz="1800" dirty="0" smtClean="0"/>
              <a:t>comment…” </a:t>
            </a:r>
          </a:p>
          <a:p>
            <a:r>
              <a:rPr lang="en-US" sz="1800" dirty="0" smtClean="0"/>
              <a:t>For rollups, because the entire document is open for comments:</a:t>
            </a:r>
          </a:p>
          <a:p>
            <a:pPr lvl="1"/>
            <a:r>
              <a:rPr lang="en-US" sz="1800" dirty="0" smtClean="0"/>
              <a:t>Comments </a:t>
            </a:r>
            <a:r>
              <a:rPr lang="en-US" sz="1800" dirty="0"/>
              <a:t>cannot be deemed out of </a:t>
            </a:r>
            <a:r>
              <a:rPr lang="en-US" sz="1800" dirty="0" smtClean="0"/>
              <a:t>scope</a:t>
            </a:r>
            <a:endParaRPr lang="en-US" sz="1800" dirty="0"/>
          </a:p>
          <a:p>
            <a:pPr lvl="1"/>
            <a:r>
              <a:rPr lang="en-US" sz="1800" dirty="0" smtClean="0"/>
              <a:t>Sponsor </a:t>
            </a:r>
            <a:r>
              <a:rPr lang="en-US" sz="1800" dirty="0"/>
              <a:t>can include a cover letter </a:t>
            </a:r>
            <a:r>
              <a:rPr lang="en-US" sz="1800" dirty="0" smtClean="0"/>
              <a:t>(</a:t>
            </a:r>
            <a:r>
              <a:rPr lang="en-US" sz="1800" dirty="0"/>
              <a:t>or instructional text in the system ballot letter) that informs the ballot group </a:t>
            </a:r>
            <a:r>
              <a:rPr lang="en-US" sz="1800" dirty="0" smtClean="0"/>
              <a:t>that:</a:t>
            </a:r>
          </a:p>
          <a:p>
            <a:pPr lvl="2"/>
            <a:r>
              <a:rPr lang="en-US" sz="1600" dirty="0" smtClean="0"/>
              <a:t>The </a:t>
            </a:r>
            <a:r>
              <a:rPr lang="en-US" sz="1600" dirty="0"/>
              <a:t>draft is a </a:t>
            </a:r>
            <a:r>
              <a:rPr lang="en-US" sz="1600" dirty="0" smtClean="0"/>
              <a:t>roll-up</a:t>
            </a:r>
          </a:p>
          <a:p>
            <a:pPr lvl="2"/>
            <a:r>
              <a:rPr lang="en-US" sz="1600" dirty="0" smtClean="0"/>
              <a:t>The entire draft is in scope for comments, but Sponsor hopes </a:t>
            </a:r>
            <a:r>
              <a:rPr lang="en-US" sz="1600" dirty="0"/>
              <a:t>to receive comments based on the roll-up itself [e.g., integration of clauses, </a:t>
            </a:r>
            <a:r>
              <a:rPr lang="en-US" sz="1600" dirty="0" smtClean="0"/>
              <a:t>etc.].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2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2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EC Approval for Revision PARs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48-hour rule for revision PARs in which no new functionality is introduced</a:t>
            </a:r>
            <a:endParaRPr lang="en-US" sz="1800" dirty="0"/>
          </a:p>
          <a:p>
            <a:pPr lvl="2"/>
            <a:r>
              <a:rPr lang="en-US" sz="1600" dirty="0"/>
              <a:t>A simple rollup of the ratified base plus amendments can be introduced to the EC for consideration of approval under 48-hour rule (i.e., 48 hours prior to the closing EC meeting at a plenary session)</a:t>
            </a:r>
          </a:p>
          <a:p>
            <a:r>
              <a:rPr lang="en-US" sz="1800" dirty="0"/>
              <a:t>30-day </a:t>
            </a:r>
            <a:r>
              <a:rPr lang="en-US" sz="1800" dirty="0" smtClean="0"/>
              <a:t>review for revision PARs incorporating new material</a:t>
            </a:r>
            <a:endParaRPr lang="en-US" sz="1800" dirty="0"/>
          </a:p>
          <a:p>
            <a:pPr lvl="2"/>
            <a:r>
              <a:rPr lang="en-US" sz="1600" dirty="0"/>
              <a:t>A revision incorporating significant new material (e.g., a ratified base plus a lot of new material) would have to be introduced to the EC for consideration of approval no later than 30 days before the opening EC meeting of a plenary </a:t>
            </a:r>
            <a:r>
              <a:rPr lang="en-US" sz="1600" dirty="0" smtClean="0"/>
              <a:t>session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3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93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Prevent New Material in </a:t>
            </a:r>
            <a:r>
              <a:rPr lang="en-US" smtClean="0"/>
              <a:t>a Rollup?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a revision project opens the entire document to comment (even when it is a simple rollup), there’s a chance "new material" could potentially "leak" into the project</a:t>
            </a:r>
          </a:p>
          <a:p>
            <a:pPr lvl="1"/>
            <a:r>
              <a:rPr lang="en-US" dirty="0"/>
              <a:t>“New material” would not be disclosed in a fully transparent manner</a:t>
            </a:r>
          </a:p>
          <a:p>
            <a:pPr lvl="1"/>
            <a:r>
              <a:rPr lang="en-US" dirty="0"/>
              <a:t>How can 802 prevent this from happening?</a:t>
            </a:r>
          </a:p>
          <a:p>
            <a:r>
              <a:rPr lang="en-US" dirty="0" smtClean="0"/>
              <a:t>Should </a:t>
            </a:r>
            <a:r>
              <a:rPr lang="en-US" dirty="0"/>
              <a:t>a revision PAR for a rollup of the base standard plus amendments fall under the 48-hour rule when submitting to the EC for approval? 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64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2007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ver Slides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IEEE-SA_PowerPoint_Template2007</Template>
  <TotalTime>168</TotalTime>
  <Words>192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IEEE-SA_PowerPoint_Template2007</vt:lpstr>
      <vt:lpstr>Cover Slides</vt:lpstr>
      <vt:lpstr>Revision PARs for Rollups</vt:lpstr>
      <vt:lpstr>Revision PARs According to IEEE-SASB</vt:lpstr>
      <vt:lpstr>802 EC Approval for Revision PARs </vt:lpstr>
      <vt:lpstr>How to Prevent New Material in a Rollup?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Board Cover Page</dc:title>
  <dc:creator>Lisa Perry</dc:creator>
  <cp:lastModifiedBy>Editor</cp:lastModifiedBy>
  <cp:revision>8</cp:revision>
  <dcterms:created xsi:type="dcterms:W3CDTF">2012-07-18T19:14:58Z</dcterms:created>
  <dcterms:modified xsi:type="dcterms:W3CDTF">2013-10-01T13:59:04Z</dcterms:modified>
</cp:coreProperties>
</file>