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2" r:id="rId4"/>
    <p:sldId id="263" r:id="rId5"/>
    <p:sldId id="270" r:id="rId6"/>
    <p:sldId id="295" r:id="rId7"/>
    <p:sldId id="282" r:id="rId8"/>
    <p:sldId id="266" r:id="rId9"/>
    <p:sldId id="268" r:id="rId10"/>
    <p:sldId id="269" r:id="rId11"/>
    <p:sldId id="265" r:id="rId12"/>
    <p:sldId id="285" r:id="rId13"/>
    <p:sldId id="304" r:id="rId14"/>
    <p:sldId id="297" r:id="rId15"/>
    <p:sldId id="296" r:id="rId16"/>
    <p:sldId id="303" r:id="rId17"/>
    <p:sldId id="298" r:id="rId18"/>
    <p:sldId id="299" r:id="rId19"/>
    <p:sldId id="302" r:id="rId20"/>
    <p:sldId id="306" r:id="rId21"/>
    <p:sldId id="305" r:id="rId22"/>
    <p:sldId id="286" r:id="rId23"/>
    <p:sldId id="292" r:id="rId24"/>
    <p:sldId id="293" r:id="rId25"/>
    <p:sldId id="264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526" autoAdjust="0"/>
    <p:restoredTop sz="93200" autoAdjust="0"/>
  </p:normalViewPr>
  <p:slideViewPr>
    <p:cSldViewPr>
      <p:cViewPr varScale="1">
        <p:scale>
          <a:sx n="69" d="100"/>
          <a:sy n="69" d="100"/>
        </p:scale>
        <p:origin x="-108" y="-15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72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802-EC-13/0033r2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848100" y="96839"/>
            <a:ext cx="2432050" cy="2000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802-EC-13/0033r2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802-EC-13/0033r2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802-EC-13/0033r2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F2F</a:t>
            </a:r>
            <a:r>
              <a:rPr lang="en-US" baseline="0" dirty="0" smtClean="0"/>
              <a:t> expected budget $6,110.00</a:t>
            </a:r>
          </a:p>
          <a:p>
            <a:r>
              <a:rPr lang="en-US" baseline="0" dirty="0" smtClean="0"/>
              <a:t>Times 4 </a:t>
            </a:r>
            <a:r>
              <a:rPr lang="en-US" baseline="0" dirty="0" err="1" smtClean="0"/>
              <a:t>aproximately</a:t>
            </a:r>
            <a:r>
              <a:rPr lang="en-US" baseline="0" dirty="0" smtClean="0"/>
              <a:t> $25,000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802-EC-13/0033r2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smtClean="0">
                <a:solidFill>
                  <a:srgbClr val="000000"/>
                </a:solidFill>
              </a:rPr>
              <a:t>Submission</a:t>
            </a:r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802-EC-13/0033r2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802_tutorials/802_Tutorial_Request_Form.doc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4-00EC-802-plenary-future-venue-contract-statu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4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ExSec</a:t>
            </a:r>
            <a:r>
              <a:rPr lang="en-GB" dirty="0" smtClean="0"/>
              <a:t> Agenda Items</a:t>
            </a:r>
            <a:br>
              <a:rPr lang="en-GB" dirty="0" smtClean="0"/>
            </a:br>
            <a:r>
              <a:rPr lang="en-GB" dirty="0" smtClean="0"/>
              <a:t>July 2013 Plenary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2763" y="2278063"/>
          <a:ext cx="8053387" cy="2679700"/>
        </p:xfrm>
        <a:graphic>
          <a:graphicData uri="http://schemas.openxmlformats.org/presentationml/2006/ole">
            <p:oleObj spid="_x0000_s3075" name="Document" r:id="rId4" imgW="8257888" imgH="27615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 Geneva Expectations </a:t>
            </a:r>
            <a:r>
              <a:rPr lang="en-US" sz="2000" smtClean="0"/>
              <a:t>(cont)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3213"/>
          </a:xfrm>
        </p:spPr>
        <p:txBody>
          <a:bodyPr/>
          <a:lstStyle/>
          <a:p>
            <a:r>
              <a:rPr lang="en-US" smtClean="0"/>
              <a:t>Other Meeting items:</a:t>
            </a:r>
          </a:p>
          <a:p>
            <a:r>
              <a:rPr lang="en-US" smtClean="0"/>
              <a:t>    1. Opening Plenary Meeting ‐ Monday 11:00-12:00‐‐ Welcome to Geneva and give ITU chance to address Participants.</a:t>
            </a:r>
          </a:p>
          <a:p>
            <a:r>
              <a:rPr lang="en-US" smtClean="0"/>
              <a:t>	802 EC officers at head table – WG Chairs in 2</a:t>
            </a:r>
            <a:r>
              <a:rPr lang="en-US" baseline="30000" smtClean="0"/>
              <a:t>nd</a:t>
            </a:r>
            <a:r>
              <a:rPr lang="en-US" smtClean="0"/>
              <a:t> row </a:t>
            </a:r>
          </a:p>
          <a:p>
            <a:endParaRPr lang="en-US" smtClean="0"/>
          </a:p>
          <a:p>
            <a:r>
              <a:rPr lang="en-US" smtClean="0"/>
              <a:t>    2. Tutorials ‐ Monday ‐‐ ITU Popov Room.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Friday Agenda Items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4.02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Future Venues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	4.05 II Announcement of Nov 2013 802 EC Workshop</a:t>
            </a:r>
          </a:p>
          <a:p>
            <a:r>
              <a:rPr lang="en-US" dirty="0" smtClean="0"/>
              <a:t>	4.07 II Meeting Planner RFP </a:t>
            </a:r>
            <a:r>
              <a:rPr lang="en-US" dirty="0" err="1" smtClean="0"/>
              <a:t>AdHoc</a:t>
            </a:r>
            <a:r>
              <a:rPr lang="en-US" dirty="0" smtClean="0"/>
              <a:t> (Rosdahl, </a:t>
            </a:r>
            <a:r>
              <a:rPr lang="en-US" dirty="0" err="1" smtClean="0"/>
              <a:t>Gilb</a:t>
            </a:r>
            <a:r>
              <a:rPr lang="en-US" dirty="0" smtClean="0"/>
              <a:t>, </a:t>
            </a:r>
            <a:r>
              <a:rPr lang="en-US" dirty="0" err="1" smtClean="0"/>
              <a:t>Heile</a:t>
            </a:r>
            <a:r>
              <a:rPr lang="en-US" dirty="0" smtClean="0"/>
              <a:t>, </a:t>
            </a:r>
            <a:r>
              <a:rPr lang="en-US" dirty="0" err="1" smtClean="0"/>
              <a:t>Nikolich</a:t>
            </a:r>
            <a:r>
              <a:rPr lang="en-US" dirty="0" smtClean="0"/>
              <a:t>, Chaplin)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9.03 II Executive Secretary report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9.08 II </a:t>
            </a:r>
            <a:r>
              <a:rPr lang="en-US" dirty="0" smtClean="0"/>
              <a:t>EC Interim </a:t>
            </a:r>
            <a:r>
              <a:rPr lang="en-US" dirty="0" err="1" smtClean="0"/>
              <a:t>Telecon</a:t>
            </a:r>
            <a:r>
              <a:rPr lang="en-US" dirty="0" smtClean="0"/>
              <a:t>: Oct 1. 2013 13:00 EDT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9.09 II </a:t>
            </a:r>
            <a:r>
              <a:rPr lang="en-US" dirty="0" smtClean="0"/>
              <a:t>Call for Tutorials: November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4.02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Geneva Meeting Feedback</a:t>
            </a:r>
          </a:p>
          <a:p>
            <a:pPr marL="457200" indent="-457200">
              <a:buAutoNum type="arabicPeriod"/>
            </a:pPr>
            <a:r>
              <a:rPr lang="en-US" dirty="0" smtClean="0"/>
              <a:t>Motion </a:t>
            </a:r>
            <a:r>
              <a:rPr lang="en-US" dirty="0" smtClean="0"/>
              <a:t>to approve Site Visit for </a:t>
            </a:r>
            <a:r>
              <a:rPr lang="en-US" dirty="0" smtClean="0"/>
              <a:t>Beijing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 smtClean="0"/>
              <a:t>Motion to approve Site visit for </a:t>
            </a:r>
            <a:r>
              <a:rPr lang="en-US" dirty="0" smtClean="0"/>
              <a:t>Barcelona – Possible site for March 2015 Plenary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Motion to approve Sands Venetian Macau, China for the March 2016 Plenary Venue.</a:t>
            </a:r>
          </a:p>
          <a:p>
            <a:pPr marL="457200" indent="-457200">
              <a:buAutoNum type="arabicPeriod"/>
            </a:pPr>
            <a:r>
              <a:rPr lang="en-US" dirty="0" smtClean="0"/>
              <a:t>Motion to approve Memorandum of Understanding to complete Contract negotiations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dirty="0" smtClean="0"/>
              <a:t>Geneva Meeting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5105400"/>
          </a:xfrm>
        </p:spPr>
        <p:txBody>
          <a:bodyPr/>
          <a:lstStyle/>
          <a:p>
            <a:r>
              <a:rPr lang="en-US" dirty="0" smtClean="0"/>
              <a:t>Poll results:</a:t>
            </a:r>
          </a:p>
          <a:p>
            <a:pPr lvl="1"/>
            <a:r>
              <a:rPr lang="en-US" dirty="0" smtClean="0"/>
              <a:t>.1 – did not poll – </a:t>
            </a:r>
          </a:p>
          <a:p>
            <a:pPr lvl="1"/>
            <a:r>
              <a:rPr lang="en-US" dirty="0" smtClean="0"/>
              <a:t>.3 – 48 yes 76 no</a:t>
            </a:r>
          </a:p>
          <a:p>
            <a:pPr lvl="1"/>
            <a:r>
              <a:rPr lang="en-US" dirty="0" smtClean="0"/>
              <a:t>.11 – </a:t>
            </a:r>
            <a:r>
              <a:rPr lang="en-US" dirty="0" smtClean="0"/>
              <a:t>24 </a:t>
            </a:r>
            <a:r>
              <a:rPr lang="en-US" dirty="0" smtClean="0"/>
              <a:t>yes 16 no</a:t>
            </a:r>
          </a:p>
          <a:p>
            <a:pPr lvl="1"/>
            <a:r>
              <a:rPr lang="en-US" dirty="0" smtClean="0"/>
              <a:t>.15 – 16 yes 20 no</a:t>
            </a:r>
          </a:p>
          <a:p>
            <a:pPr lvl="1"/>
            <a:r>
              <a:rPr lang="en-US" dirty="0" smtClean="0"/>
              <a:t>.18 – comments no poll</a:t>
            </a:r>
          </a:p>
          <a:p>
            <a:pPr lvl="1"/>
            <a:r>
              <a:rPr lang="en-US" dirty="0" smtClean="0"/>
              <a:t>.19 – 3 yes 3 no</a:t>
            </a:r>
          </a:p>
          <a:p>
            <a:pPr lvl="1"/>
            <a:r>
              <a:rPr lang="en-US" dirty="0" smtClean="0"/>
              <a:t>.21 – 10 yes 0 no – if network better</a:t>
            </a:r>
          </a:p>
          <a:p>
            <a:pPr lvl="1"/>
            <a:r>
              <a:rPr lang="en-US" dirty="0" smtClean="0"/>
              <a:t>.22 – ??</a:t>
            </a:r>
          </a:p>
          <a:p>
            <a:pPr lvl="1"/>
            <a:r>
              <a:rPr lang="en-US" dirty="0" smtClean="0"/>
              <a:t>.24 – ??</a:t>
            </a:r>
          </a:p>
          <a:p>
            <a:r>
              <a:rPr lang="en-US" dirty="0" smtClean="0"/>
              <a:t>Total Reported: 101 yes  115 No</a:t>
            </a:r>
          </a:p>
          <a:p>
            <a:r>
              <a:rPr lang="en-US" dirty="0" smtClean="0"/>
              <a:t>EC Straw Poll: Should Geneva be targeted for July 2019?</a:t>
            </a:r>
          </a:p>
          <a:p>
            <a:r>
              <a:rPr lang="en-US" dirty="0" smtClean="0"/>
              <a:t>	</a:t>
            </a:r>
            <a:r>
              <a:rPr lang="en-US" dirty="0" smtClean="0"/>
              <a:t>	Yes:   11    No: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Motion to approve Site Visit for Beijing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sz="2000" dirty="0" smtClean="0"/>
              <a:t>Whereas China World Hotel and Traders Hotel, Beijing, China is the venue for </a:t>
            </a:r>
            <a:r>
              <a:rPr lang="en-US" sz="2000" dirty="0" smtClean="0"/>
              <a:t>March </a:t>
            </a:r>
            <a:r>
              <a:rPr lang="en-US" sz="2000" dirty="0" smtClean="0"/>
              <a:t>2014,</a:t>
            </a:r>
            <a:endParaRPr lang="en-US" sz="2000" dirty="0" smtClean="0"/>
          </a:p>
          <a:p>
            <a:r>
              <a:rPr lang="en-US" sz="2000" dirty="0" smtClean="0"/>
              <a:t>Move to approve a Site inspection trip for no more than 4 people with an overall budget expenses expected less than $25,000.</a:t>
            </a:r>
          </a:p>
          <a:p>
            <a:pPr lvl="1"/>
            <a:r>
              <a:rPr lang="en-US" dirty="0" smtClean="0"/>
              <a:t>The purpose of the trip includes:</a:t>
            </a:r>
          </a:p>
          <a:p>
            <a:pPr lvl="2"/>
            <a:r>
              <a:rPr lang="en-US" dirty="0" smtClean="0"/>
              <a:t>The site inspection would include all the meeting space, meeting room layouts, network capabilities, AV/power requirements, F&amp;B specifications, security, staffing  coordination, shipment arrangements and any other session considerations, including pricing and billing procedures.</a:t>
            </a:r>
          </a:p>
          <a:p>
            <a:pPr lvl="1"/>
            <a:r>
              <a:rPr lang="en-US" dirty="0" smtClean="0"/>
              <a:t>Standard Travel expenses (e.g. Coach Class Air travel, local transport, food and lodging) would be reimbursed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Moved: Rosdahl  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dirty="0" err="1" smtClean="0"/>
              <a:t>Shellhammer</a:t>
            </a:r>
            <a:endParaRPr lang="en-US" dirty="0" smtClean="0"/>
          </a:p>
          <a:p>
            <a:pPr lvl="1"/>
            <a:r>
              <a:rPr lang="en-US" dirty="0" smtClean="0"/>
              <a:t>Results: 14-0-0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295400"/>
          </a:xfrm>
        </p:spPr>
        <p:txBody>
          <a:bodyPr/>
          <a:lstStyle/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Motion to approve Site visit for Barcelona – Possible Plenary Venue for March 2015 or March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8534400" cy="4267200"/>
          </a:xfrm>
        </p:spPr>
        <p:txBody>
          <a:bodyPr/>
          <a:lstStyle/>
          <a:p>
            <a:r>
              <a:rPr lang="en-US" sz="2000" dirty="0" smtClean="0"/>
              <a:t>Whereas Barcelona, Spain is a potential venue location for March 2015 or March 2017 </a:t>
            </a:r>
          </a:p>
          <a:p>
            <a:r>
              <a:rPr lang="en-US" sz="2000" dirty="0" smtClean="0"/>
              <a:t>Move to approve a Site inspection trip for no more than 4 </a:t>
            </a:r>
            <a:r>
              <a:rPr lang="en-US" sz="2000" dirty="0" smtClean="0"/>
              <a:t>people with an overall </a:t>
            </a:r>
            <a:r>
              <a:rPr lang="en-US" sz="2000" dirty="0" smtClean="0"/>
              <a:t>budget expenses expected less than </a:t>
            </a:r>
            <a:r>
              <a:rPr lang="en-US" sz="2000" dirty="0" smtClean="0"/>
              <a:t>$25,000.</a:t>
            </a:r>
            <a:endParaRPr lang="en-US" sz="2000" dirty="0" smtClean="0"/>
          </a:p>
          <a:p>
            <a:pPr lvl="1"/>
            <a:r>
              <a:rPr lang="en-US" dirty="0" smtClean="0"/>
              <a:t>The purpose of the trip includes:</a:t>
            </a:r>
          </a:p>
          <a:p>
            <a:pPr lvl="2"/>
            <a:r>
              <a:rPr lang="en-US" dirty="0" smtClean="0"/>
              <a:t>The site inspection would include all the meeting space, meeting room layouts, network capabilities, AV/power requirements, F&amp;B specifications, security, </a:t>
            </a:r>
            <a:r>
              <a:rPr lang="en-US" dirty="0" smtClean="0"/>
              <a:t>staffing  coordination, </a:t>
            </a:r>
            <a:r>
              <a:rPr lang="en-US" dirty="0" smtClean="0"/>
              <a:t>shipment arrangements and any other session considerations, including pricing and billing procedures.</a:t>
            </a:r>
          </a:p>
          <a:p>
            <a:pPr lvl="1"/>
            <a:r>
              <a:rPr lang="en-US" dirty="0" smtClean="0"/>
              <a:t>Standard Travel expenses (e.g. Coach Class Air travel, local transport, food and lodging</a:t>
            </a:r>
            <a:r>
              <a:rPr lang="en-US" dirty="0" smtClean="0"/>
              <a:t>) would be reimbursed.</a:t>
            </a:r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Move: </a:t>
            </a:r>
            <a:r>
              <a:rPr lang="en-US" dirty="0" smtClean="0"/>
              <a:t>Rosdahl  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dirty="0" err="1" smtClean="0"/>
              <a:t>Shellhammer</a:t>
            </a:r>
            <a:r>
              <a:rPr lang="en-US" dirty="0" smtClean="0"/>
              <a:t>  ---  Results:  14-0-0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715000"/>
          </a:xfrm>
        </p:spPr>
        <p:txBody>
          <a:bodyPr/>
          <a:lstStyle/>
          <a:p>
            <a:pPr algn="ctr"/>
            <a:r>
              <a:rPr lang="en-US" sz="1400" smtClean="0"/>
              <a:t>Proposed Future Venue for IEEE‐802 March 13‐18, 2016 Plenary Session</a:t>
            </a:r>
          </a:p>
          <a:p>
            <a:pPr algn="ctr"/>
            <a:r>
              <a:rPr lang="en-US" sz="1400" smtClean="0">
                <a:solidFill>
                  <a:srgbClr val="00B0F0"/>
                </a:solidFill>
              </a:rPr>
              <a:t>Sands </a:t>
            </a:r>
            <a:r>
              <a:rPr lang="en-US" sz="1400" dirty="0" smtClean="0">
                <a:solidFill>
                  <a:srgbClr val="00B0F0"/>
                </a:solidFill>
              </a:rPr>
              <a:t>Venetian Macau Hotel &amp; Conference Center, </a:t>
            </a:r>
            <a:r>
              <a:rPr lang="en-US" sz="1400" dirty="0" smtClean="0">
                <a:solidFill>
                  <a:srgbClr val="00B0F0"/>
                </a:solidFill>
              </a:rPr>
              <a:t>Macau, PRC</a:t>
            </a:r>
          </a:p>
          <a:p>
            <a:pPr algn="ctr"/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/>
              <a:t>• NUMBER OF MEETING ROOMS: 40++ (~65 with all breakouts), all excellent quality</a:t>
            </a:r>
          </a:p>
          <a:p>
            <a:r>
              <a:rPr lang="en-US" sz="1400" dirty="0" smtClean="0"/>
              <a:t>• ESTIMATED FUNCTION SPACE COST: $0, all included with Room Block proposed</a:t>
            </a:r>
          </a:p>
          <a:p>
            <a:r>
              <a:rPr lang="en-US" sz="1400" dirty="0" smtClean="0"/>
              <a:t>• AV Provided: Yes, with Hi‐Resolution LCD Projectors and </a:t>
            </a:r>
            <a:r>
              <a:rPr lang="en-US" sz="1400" dirty="0" err="1" smtClean="0"/>
              <a:t>Mics</a:t>
            </a:r>
            <a:r>
              <a:rPr lang="en-US" sz="1400" dirty="0" smtClean="0"/>
              <a:t> (included in DDR)</a:t>
            </a:r>
          </a:p>
          <a:p>
            <a:r>
              <a:rPr lang="en-US" sz="1400" dirty="0" smtClean="0"/>
              <a:t>• NETWORK AVAILABLE: All fiber distribution with up to 1Gb/s in all meeting areas</a:t>
            </a:r>
          </a:p>
          <a:p>
            <a:r>
              <a:rPr lang="en-US" sz="1400" dirty="0" smtClean="0"/>
              <a:t>• Option Dates: March 13‐18, 2016 | </a:t>
            </a:r>
            <a:r>
              <a:rPr lang="en-US" sz="1400" dirty="0" err="1" smtClean="0"/>
              <a:t>Est</a:t>
            </a:r>
            <a:r>
              <a:rPr lang="en-US" sz="1400" dirty="0" smtClean="0"/>
              <a:t> </a:t>
            </a:r>
            <a:r>
              <a:rPr lang="en-US" sz="1400" dirty="0" err="1" smtClean="0"/>
              <a:t>Reg</a:t>
            </a:r>
            <a:r>
              <a:rPr lang="en-US" sz="1400" dirty="0" smtClean="0"/>
              <a:t> Fee: $500/$600/$800 w/ $300 surcharge</a:t>
            </a:r>
          </a:p>
          <a:p>
            <a:r>
              <a:rPr lang="en-US" sz="1400" dirty="0" smtClean="0"/>
              <a:t>• GUEST ROOM BLOCK RECOMMENDED (Y/N): 600+ (700 initial) (&gt;3,000 total)</a:t>
            </a:r>
          </a:p>
          <a:p>
            <a:r>
              <a:rPr lang="en-US" sz="1400" dirty="0" smtClean="0"/>
              <a:t>• RECOMMENDED HOTEL: Sands Venetian Macau Hotel &amp; Conference Center</a:t>
            </a:r>
          </a:p>
          <a:p>
            <a:r>
              <a:rPr lang="en-US" sz="1400" dirty="0" smtClean="0"/>
              <a:t>• Early‐bird Rate: 1,400 MOP (=US$175) +15% </a:t>
            </a:r>
            <a:r>
              <a:rPr lang="en-US" sz="1400" dirty="0" err="1" smtClean="0"/>
              <a:t>svc+tax</a:t>
            </a:r>
            <a:r>
              <a:rPr lang="en-US" sz="1400" dirty="0" smtClean="0"/>
              <a:t>, ≤50% of block before 1/29/2016</a:t>
            </a:r>
          </a:p>
          <a:p>
            <a:r>
              <a:rPr lang="en-US" sz="1400" dirty="0" smtClean="0"/>
              <a:t>• Std Room Rate: 1,550 MOP (=US$195) +15% </a:t>
            </a:r>
            <a:r>
              <a:rPr lang="en-US" sz="1400" dirty="0" err="1" smtClean="0"/>
              <a:t>svc+tax</a:t>
            </a:r>
            <a:r>
              <a:rPr lang="en-US" sz="1400" dirty="0" smtClean="0"/>
              <a:t>, ≥50% of block after 1/29/2016</a:t>
            </a:r>
          </a:p>
          <a:p>
            <a:r>
              <a:rPr lang="en-US" sz="1400" dirty="0" smtClean="0"/>
              <a:t>• Full Daily Delegate Rate(DDR): 740 MOP/day (=US$95) +10% svc, includes </a:t>
            </a:r>
            <a:r>
              <a:rPr lang="en-US" sz="1400" dirty="0" smtClean="0"/>
              <a:t>buffet breakfast</a:t>
            </a:r>
            <a:r>
              <a:rPr lang="en-US" sz="1400" dirty="0" smtClean="0"/>
              <a:t>, 3‐course, 3‐entrée choice buffet lunch, AM &amp; PM Breaks, and all AV </a:t>
            </a:r>
            <a:r>
              <a:rPr lang="en-US" sz="1400" dirty="0" err="1" smtClean="0"/>
              <a:t>svcs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• Airports: Macau International (MFM), or Hong Kong International (HKG)</a:t>
            </a:r>
          </a:p>
          <a:p>
            <a:r>
              <a:rPr lang="en-US" sz="1400" dirty="0" smtClean="0"/>
              <a:t>• Airport Transfers: @MFM: free shuttle, 5 min, @HKG: 40 min ferry + free shuttle‐bus</a:t>
            </a:r>
          </a:p>
          <a:p>
            <a:r>
              <a:rPr lang="en-US" sz="1400" dirty="0" smtClean="0"/>
              <a:t>• Business Currency &amp; Estimated Exchange Rate: 1.00 $US = 7.99 MOP</a:t>
            </a:r>
          </a:p>
          <a:p>
            <a:r>
              <a:rPr lang="en-US" sz="1400" dirty="0" smtClean="0"/>
              <a:t>• Incentives (Government, Trade, Tourism, Sponsors, etc.): Yes, Amounts are </a:t>
            </a:r>
            <a:r>
              <a:rPr lang="en-US" sz="1400" dirty="0" err="1" smtClean="0"/>
              <a:t>t.b.d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• Contract Terms &amp; Subsidies are still in negotiation. Expect net positive surplus.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Motion to approve Macau, China for the March 2016 Plenary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 to </a:t>
            </a:r>
            <a:r>
              <a:rPr lang="en-US" dirty="0" smtClean="0"/>
              <a:t>approve Plenary Venue location:</a:t>
            </a:r>
            <a:endParaRPr lang="en-US" dirty="0" smtClean="0"/>
          </a:p>
          <a:p>
            <a:pPr lvl="1"/>
            <a:r>
              <a:rPr lang="en-US" dirty="0" smtClean="0"/>
              <a:t>2016 March </a:t>
            </a:r>
            <a:r>
              <a:rPr lang="en-US" dirty="0" smtClean="0"/>
              <a:t>– </a:t>
            </a:r>
            <a:r>
              <a:rPr lang="en-US" b="1" dirty="0" smtClean="0"/>
              <a:t>Sands Venetian Macau Hotel &amp; Conference Center, Macau, PRC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Moved: Jon Rosdahl    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dirty="0" err="1" smtClean="0"/>
              <a:t>Shellhammer</a:t>
            </a:r>
            <a:endParaRPr lang="en-US" dirty="0" smtClean="0"/>
          </a:p>
          <a:p>
            <a:r>
              <a:rPr lang="en-US" dirty="0" smtClean="0"/>
              <a:t>Results: 13-0-0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Motion to approve Memorandum of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 to approve the Memorandum of Understanding to complete the Macau Contract negotiations with an expenditure not to exceed $7500.</a:t>
            </a:r>
          </a:p>
          <a:p>
            <a:endParaRPr lang="en-US" dirty="0" smtClean="0"/>
          </a:p>
          <a:p>
            <a:r>
              <a:rPr lang="en-US" dirty="0" smtClean="0"/>
              <a:t>Moved: Rosdahl       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dirty="0" err="1" smtClean="0"/>
              <a:t>Shellhammer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Results: 13-0-1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4.05 Nov 2013 </a:t>
            </a:r>
            <a:r>
              <a:rPr lang="en-US" dirty="0" smtClean="0"/>
              <a:t>EC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 Workshop: Nov </a:t>
            </a:r>
            <a:r>
              <a:rPr lang="en-US" dirty="0" smtClean="0"/>
              <a:t>16, 2013</a:t>
            </a:r>
            <a:endParaRPr lang="en-US" dirty="0" smtClean="0"/>
          </a:p>
          <a:p>
            <a:pPr lvl="1"/>
            <a:r>
              <a:rPr lang="en-US" dirty="0" smtClean="0"/>
              <a:t>Length:  Dinner on Friday night, work Saturday 8am-5pm</a:t>
            </a:r>
          </a:p>
          <a:p>
            <a:pPr lvl="1"/>
            <a:r>
              <a:rPr lang="en-US" dirty="0" smtClean="0"/>
              <a:t>Remember to register through the workshop, then adjustment for workshop to be made for Friday and Saturday night stays.</a:t>
            </a:r>
          </a:p>
          <a:p>
            <a:r>
              <a:rPr lang="en-US" dirty="0" smtClean="0"/>
              <a:t>Workshop Leader</a:t>
            </a:r>
            <a:r>
              <a:rPr lang="en-US" dirty="0" smtClean="0"/>
              <a:t>: - Adrian Stephens</a:t>
            </a:r>
            <a:endParaRPr lang="en-US" dirty="0" smtClean="0"/>
          </a:p>
          <a:p>
            <a:pPr lvl="1"/>
            <a:r>
              <a:rPr lang="en-US" dirty="0" smtClean="0"/>
              <a:t>Action Tracker to be named later</a:t>
            </a:r>
          </a:p>
          <a:p>
            <a:r>
              <a:rPr lang="en-US" dirty="0" smtClean="0"/>
              <a:t>Agenda to be announced at Interim Call</a:t>
            </a:r>
          </a:p>
          <a:p>
            <a:endParaRPr lang="en-US" dirty="0" smtClean="0"/>
          </a:p>
          <a:p>
            <a:r>
              <a:rPr lang="en-US" dirty="0" smtClean="0"/>
              <a:t>Expectation is no treasury impact for </a:t>
            </a:r>
            <a:r>
              <a:rPr lang="en-US" dirty="0" smtClean="0"/>
              <a:t>workshop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9530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 from the IEEE 802 Executive Secretary for the IEEE 802 March 2013 Plenary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</a:t>
            </a:r>
            <a:r>
              <a:rPr lang="en-GB" dirty="0" smtClean="0"/>
              <a:t>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US" sz="1800" dirty="0" smtClean="0"/>
              <a:t>5.15 II Future venue contract status &amp; Vendor Contract Renewal </a:t>
            </a:r>
            <a:r>
              <a:rPr lang="en-US" sz="1800" dirty="0" err="1" smtClean="0"/>
              <a:t>Statu</a:t>
            </a:r>
            <a:r>
              <a:rPr lang="en-US" sz="1800" dirty="0" smtClean="0"/>
              <a:t> s</a:t>
            </a:r>
          </a:p>
          <a:p>
            <a:r>
              <a:rPr lang="en-US" sz="1800" dirty="0" smtClean="0"/>
              <a:t>	5.16 II Geneva 2013 Expectation </a:t>
            </a:r>
          </a:p>
          <a:p>
            <a:r>
              <a:rPr lang="en-US" dirty="0" smtClean="0"/>
              <a:t>Friday</a:t>
            </a:r>
            <a:r>
              <a:rPr lang="en-US" dirty="0" smtClean="0"/>
              <a:t>: </a:t>
            </a:r>
            <a:endParaRPr lang="en-US" sz="1800" dirty="0" smtClean="0"/>
          </a:p>
          <a:p>
            <a:r>
              <a:rPr lang="en-US" sz="1800" dirty="0" smtClean="0">
                <a:solidFill>
                  <a:schemeClr val="tx1"/>
                </a:solidFill>
              </a:rPr>
              <a:t>	4.02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MI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Future Venues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r>
              <a:rPr lang="en-US" sz="1800" dirty="0" smtClean="0"/>
              <a:t>	</a:t>
            </a:r>
            <a:r>
              <a:rPr lang="en-US" sz="1800" dirty="0" smtClean="0"/>
              <a:t>4.05 II Announcement of Nov 2013 802 EC Workshop</a:t>
            </a:r>
          </a:p>
          <a:p>
            <a:r>
              <a:rPr lang="en-US" sz="1800" dirty="0" smtClean="0"/>
              <a:t>	</a:t>
            </a:r>
            <a:r>
              <a:rPr lang="en-US" sz="1800" dirty="0" smtClean="0"/>
              <a:t>4.07 II Meeting Planner RFP </a:t>
            </a:r>
            <a:r>
              <a:rPr lang="en-US" sz="1800" dirty="0" err="1" smtClean="0"/>
              <a:t>AdHoc</a:t>
            </a:r>
            <a:r>
              <a:rPr lang="en-US" sz="1800" dirty="0" smtClean="0"/>
              <a:t> (Rosdahl, </a:t>
            </a:r>
            <a:r>
              <a:rPr lang="en-US" sz="1800" dirty="0" err="1" smtClean="0"/>
              <a:t>Gilb</a:t>
            </a:r>
            <a:r>
              <a:rPr lang="en-US" sz="1800" dirty="0" smtClean="0"/>
              <a:t>, </a:t>
            </a:r>
            <a:r>
              <a:rPr lang="en-US" sz="1800" dirty="0" err="1" smtClean="0"/>
              <a:t>Heile</a:t>
            </a:r>
            <a:r>
              <a:rPr lang="en-US" sz="1800" dirty="0" smtClean="0"/>
              <a:t>, </a:t>
            </a:r>
            <a:r>
              <a:rPr lang="en-US" sz="1800" dirty="0" err="1" smtClean="0"/>
              <a:t>Nikolich</a:t>
            </a:r>
            <a:r>
              <a:rPr lang="en-US" sz="1800" dirty="0" smtClean="0"/>
              <a:t>, Chaplin)</a:t>
            </a:r>
            <a:endParaRPr lang="en-US" sz="1800" dirty="0" smtClean="0"/>
          </a:p>
          <a:p>
            <a:r>
              <a:rPr lang="en-US" sz="1800" dirty="0" smtClean="0">
                <a:solidFill>
                  <a:schemeClr val="tx1"/>
                </a:solidFill>
              </a:rPr>
              <a:t>	9.03 II Executive Secretary report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</a:t>
            </a:r>
            <a:r>
              <a:rPr lang="en-US" sz="1800" dirty="0" smtClean="0">
                <a:solidFill>
                  <a:schemeClr val="tx1"/>
                </a:solidFill>
              </a:rPr>
              <a:t>9.08 </a:t>
            </a:r>
            <a:r>
              <a:rPr lang="en-US" sz="1800" dirty="0" smtClean="0">
                <a:solidFill>
                  <a:schemeClr val="tx1"/>
                </a:solidFill>
              </a:rPr>
              <a:t>II </a:t>
            </a:r>
            <a:r>
              <a:rPr lang="en-US" sz="1800" dirty="0" smtClean="0"/>
              <a:t>EC Interim </a:t>
            </a:r>
            <a:r>
              <a:rPr lang="en-US" sz="1800" dirty="0" err="1" smtClean="0"/>
              <a:t>Telecon</a:t>
            </a:r>
            <a:r>
              <a:rPr lang="en-US" sz="1800" dirty="0" smtClean="0"/>
              <a:t>: Oct 1. 2013 13:00 </a:t>
            </a:r>
            <a:r>
              <a:rPr lang="en-US" sz="1800" dirty="0" smtClean="0"/>
              <a:t>EDT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9.09 </a:t>
            </a:r>
            <a:r>
              <a:rPr lang="en-US" sz="1800" dirty="0" smtClean="0">
                <a:solidFill>
                  <a:schemeClr val="tx1"/>
                </a:solidFill>
              </a:rPr>
              <a:t>II </a:t>
            </a:r>
            <a:r>
              <a:rPr lang="en-US" sz="1800" dirty="0" smtClean="0"/>
              <a:t>Call for Tutorials: November</a:t>
            </a:r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a Nov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conduct an 802 Workshop on Nov 16, 2013 in Dallas . Workshop Leader to be Adrian Stephens</a:t>
            </a:r>
          </a:p>
          <a:p>
            <a:r>
              <a:rPr lang="en-US" dirty="0" smtClean="0"/>
              <a:t>(Agenda to be Finalized at the Oct </a:t>
            </a:r>
            <a:r>
              <a:rPr lang="en-US" dirty="0" err="1" smtClean="0"/>
              <a:t>Telecon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Move: Rosdahl  2 </a:t>
            </a:r>
            <a:r>
              <a:rPr lang="en-US" baseline="30000" dirty="0" err="1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D’Ambrosia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Results: 11-0-2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4.07 II Meeting Planner RFP </a:t>
            </a:r>
            <a:r>
              <a:rPr lang="en-US" dirty="0" err="1" smtClean="0"/>
              <a:t>AdHoc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Planner Contract Expires July 2014</a:t>
            </a:r>
          </a:p>
          <a:p>
            <a:r>
              <a:rPr lang="en-US" dirty="0" smtClean="0"/>
              <a:t>Plan to Start RFP after Nov 2013 Plenary</a:t>
            </a:r>
          </a:p>
          <a:p>
            <a:r>
              <a:rPr lang="en-US" dirty="0" smtClean="0"/>
              <a:t>	</a:t>
            </a:r>
            <a:r>
              <a:rPr lang="en-US" dirty="0" smtClean="0"/>
              <a:t>Plan to use some of the workshop time</a:t>
            </a:r>
          </a:p>
          <a:p>
            <a:r>
              <a:rPr lang="en-US" dirty="0" err="1" smtClean="0"/>
              <a:t>Sub committee</a:t>
            </a:r>
            <a:r>
              <a:rPr lang="en-US" dirty="0" smtClean="0"/>
              <a:t>:</a:t>
            </a:r>
          </a:p>
          <a:p>
            <a:r>
              <a:rPr lang="en-US" dirty="0" smtClean="0"/>
              <a:t>	  </a:t>
            </a:r>
            <a:r>
              <a:rPr lang="en-US" dirty="0" err="1" smtClean="0"/>
              <a:t>Nikolich</a:t>
            </a:r>
            <a:r>
              <a:rPr lang="en-US" dirty="0" smtClean="0"/>
              <a:t>, Rosdahl</a:t>
            </a:r>
            <a:r>
              <a:rPr lang="en-US" dirty="0" smtClean="0"/>
              <a:t>, </a:t>
            </a:r>
            <a:r>
              <a:rPr lang="en-US" dirty="0" smtClean="0"/>
              <a:t>Chaplin, </a:t>
            </a:r>
            <a:r>
              <a:rPr lang="en-US" dirty="0" err="1" smtClean="0"/>
              <a:t>Heile</a:t>
            </a:r>
            <a:r>
              <a:rPr lang="en-US" dirty="0" smtClean="0"/>
              <a:t>, </a:t>
            </a:r>
            <a:r>
              <a:rPr lang="en-US" dirty="0" err="1" smtClean="0"/>
              <a:t>Gilb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9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.03 II Executive 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3213" cy="4646613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pPr lvl="1"/>
            <a:r>
              <a:rPr lang="en-US" dirty="0" smtClean="0"/>
              <a:t>1) 802 Meetings: Efficiency Improvement</a:t>
            </a:r>
          </a:p>
          <a:p>
            <a:pPr lvl="1"/>
            <a:r>
              <a:rPr lang="en-US" dirty="0" smtClean="0"/>
              <a:t>2) 802 Plenary Sessions: Facilities and Services</a:t>
            </a:r>
          </a:p>
          <a:p>
            <a:pPr lvl="1"/>
            <a:r>
              <a:rPr lang="en-US" dirty="0" smtClean="0"/>
              <a:t>3) IEEE 802 Registration Database</a:t>
            </a:r>
          </a:p>
          <a:p>
            <a:pPr lvl="1"/>
            <a:r>
              <a:rPr lang="en-US" dirty="0" smtClean="0"/>
              <a:t>4) Assist IEEE 802 Treasurer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9.08 </a:t>
            </a:r>
            <a:r>
              <a:rPr lang="en-US" dirty="0" smtClean="0"/>
              <a:t>-- 1 Oct 2013 Interim </a:t>
            </a:r>
            <a:r>
              <a:rPr lang="en-US" dirty="0" err="1" smtClean="0"/>
              <a:t>Telecon</a:t>
            </a:r>
            <a:r>
              <a:rPr lang="en-US" dirty="0" smtClean="0"/>
              <a:t>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01 OCT 2013 1-3PM ET</a:t>
            </a:r>
          </a:p>
          <a:p>
            <a:endParaRPr lang="en-US" dirty="0" smtClean="0"/>
          </a:p>
          <a:p>
            <a:r>
              <a:rPr lang="en-US" dirty="0" smtClean="0"/>
              <a:t>Initial Draft Agenda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Agenda                                      - </a:t>
            </a:r>
            <a:r>
              <a:rPr lang="en-US" sz="1400" dirty="0" err="1" smtClean="0"/>
              <a:t>Nikolich</a:t>
            </a:r>
            <a:r>
              <a:rPr lang="en-US" sz="1400" dirty="0" smtClean="0"/>
              <a:t>                             5 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Report: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Report: July EC Action Item Summary                          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    2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4. Discussion: EC Leadership workshop action item review – ????                                  15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5. Report: March 2013 Beijing Meeting Plan Status                  - Rosdahl                          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6. Motion: Confirm approval of March 2016 venue contract   -  Rosdahl                    	     8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7. Discussion: Ethernet 40</a:t>
            </a:r>
            <a:r>
              <a:rPr lang="en-US" sz="900" baseline="30000" dirty="0" smtClean="0"/>
              <a:t>th</a:t>
            </a:r>
            <a:r>
              <a:rPr lang="en-US" sz="1400" dirty="0" smtClean="0"/>
              <a:t> Anniversary Celebration 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    15 </a:t>
            </a:r>
            <a:r>
              <a:rPr lang="en-US" sz="1400" dirty="0" err="1" smtClean="0"/>
              <a:t>mim</a:t>
            </a:r>
            <a:endParaRPr lang="en-US" sz="1400" dirty="0" smtClean="0"/>
          </a:p>
          <a:p>
            <a:endParaRPr lang="en-US" sz="1800" dirty="0" smtClean="0"/>
          </a:p>
          <a:p>
            <a:r>
              <a:rPr lang="en-US" sz="1800" dirty="0" smtClean="0"/>
              <a:t>	Per Chairs Guideline – Confirm during the Closing EC Plenary.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9.09 </a:t>
            </a:r>
            <a:r>
              <a:rPr lang="en-US" dirty="0" smtClean="0"/>
              <a:t>Call for Tutorials for the Nov 2013 Plenary in Dallas, Texas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0813" cy="4495800"/>
          </a:xfrm>
        </p:spPr>
        <p:txBody>
          <a:bodyPr/>
          <a:lstStyle/>
          <a:p>
            <a:r>
              <a:rPr lang="en-US" dirty="0" smtClean="0"/>
              <a:t> </a:t>
            </a:r>
            <a:r>
              <a:rPr lang="en-US" dirty="0" smtClean="0"/>
              <a:t>Tutorials to be held Tuesday Nov 12, 2012</a:t>
            </a:r>
          </a:p>
          <a:p>
            <a:endParaRPr lang="en-US" dirty="0" smtClean="0"/>
          </a:p>
          <a:p>
            <a:r>
              <a:rPr lang="en-US" dirty="0" smtClean="0"/>
              <a:t>Tutorial Request form: </a:t>
            </a:r>
            <a:r>
              <a:rPr lang="en-US" dirty="0" smtClean="0">
                <a:hlinkClick r:id="rId2"/>
              </a:rPr>
              <a:t>http://www.ieee802.org/802_tutorials/802_Tutorial_Request_Form.doc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As a reminder please refer to Chair's Guidelines section 2.5 Tutorials for the logistics for participating in sponsoring/presenting a Tutorial.</a:t>
            </a:r>
          </a:p>
          <a:p>
            <a:endParaRPr lang="en-US" dirty="0" smtClean="0"/>
          </a:p>
          <a:p>
            <a:r>
              <a:rPr lang="en-US" dirty="0" smtClean="0"/>
              <a:t>All requests for Tutorials must be made by Sept 27</a:t>
            </a:r>
            <a:r>
              <a:rPr lang="en-US" baseline="30000" dirty="0" smtClean="0"/>
              <a:t>th</a:t>
            </a:r>
            <a:r>
              <a:rPr lang="en-US" dirty="0" smtClean="0"/>
              <a:t> 2013.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mtClean="0"/>
              <a:t>Future Venue Contract status:</a:t>
            </a:r>
          </a:p>
          <a:p>
            <a:r>
              <a:rPr lang="en-US" smtClean="0"/>
              <a:t>	</a:t>
            </a:r>
            <a:r>
              <a:rPr lang="en-US" smtClean="0">
                <a:hlinkClick r:id="rId3" tooltip="Future Venue File"/>
              </a:rPr>
              <a:t>https://mentor.ieee.org/802-ec/dcn/12/ec-12-0040-04-00EC-802-plenary-future-venue-contract-status.xlsx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mtClean="0"/>
              <a:t>Monday Agenda Items</a:t>
            </a:r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mtClean="0"/>
              <a:t>5.15 II Future venue contract status &amp; Vendor Contract Renewal Status</a:t>
            </a:r>
          </a:p>
          <a:p>
            <a:r>
              <a:rPr lang="en-US" smtClean="0"/>
              <a:t>5.16 II Geneva 2013 Expectation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rtl="0" eaLnBrk="1" fontAlgn="base" hangingPunct="1"/>
            <a:r>
              <a:rPr lang="en-US" sz="3200" b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5.17 II Future venue contract status &amp; Vendor Contract Renewal Status</a:t>
            </a:r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  <a:ln>
            <a:noFill/>
          </a:ln>
        </p:spPr>
        <p:txBody>
          <a:bodyPr/>
          <a:lstStyle/>
          <a:p>
            <a:r>
              <a:rPr lang="en-US" smtClean="0"/>
              <a:t>Future Venues </a:t>
            </a:r>
          </a:p>
          <a:p>
            <a:r>
              <a:rPr lang="en-US" smtClean="0"/>
              <a:t>See doc: 802-EC-12/0040r4</a:t>
            </a:r>
          </a:p>
          <a:p>
            <a:r>
              <a:rPr lang="en-US" smtClean="0">
                <a:solidFill>
                  <a:schemeClr val="accent6"/>
                </a:solidFill>
                <a:hlinkClick r:id="rId3" tooltip="Future Venue contract status"/>
              </a:rPr>
              <a:t>https://mentor.ieee.org/802-ec/dcn/12/ec-12-0040-04-00EC-802-plenary-future-venue-contract-status.xlsx</a:t>
            </a:r>
            <a:endParaRPr lang="en-US" smtClean="0">
              <a:noFill/>
            </a:endParaRPr>
          </a:p>
          <a:p>
            <a:endParaRPr lang="en-US" smtClean="0"/>
          </a:p>
          <a:p>
            <a:pPr marL="457200" indent="-457200">
              <a:buAutoNum type="arabicPeriod"/>
            </a:pPr>
            <a:r>
              <a:rPr lang="en-US" smtClean="0"/>
              <a:t>IETF Joint Meetings</a:t>
            </a:r>
          </a:p>
          <a:p>
            <a:pPr marL="457200" indent="-457200">
              <a:buAutoNum type="arabicPeriod"/>
            </a:pPr>
            <a:r>
              <a:rPr lang="en-US" smtClean="0"/>
              <a:t>OFC Meeting Dates</a:t>
            </a:r>
          </a:p>
          <a:p>
            <a:pPr marL="457200" indent="-457200">
              <a:buAutoNum type="arabicPeriod"/>
            </a:pPr>
            <a:r>
              <a:rPr lang="en-US" smtClean="0"/>
              <a:t>Non-North American Venues –Priorities Set from March</a:t>
            </a:r>
          </a:p>
          <a:p>
            <a:pPr marL="457200" indent="-457200">
              <a:buAutoNum type="arabicPeriod"/>
            </a:pPr>
            <a:r>
              <a:rPr lang="en-US" smtClean="0"/>
              <a:t>Vendor Contract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Joint Meetings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5029200"/>
          </a:xfrm>
        </p:spPr>
        <p:txBody>
          <a:bodyPr/>
          <a:lstStyle/>
          <a:p>
            <a:r>
              <a:rPr lang="en-US" smtClean="0"/>
              <a:t>From the Discussion at the Joint IETF-IEEE meeting:</a:t>
            </a:r>
          </a:p>
          <a:p>
            <a:r>
              <a:rPr lang="en-US" smtClean="0"/>
              <a:t>	1. How often to meet face-to-face? </a:t>
            </a:r>
          </a:p>
          <a:p>
            <a:r>
              <a:rPr lang="en-US" smtClean="0"/>
              <a:t>			Once a year?   Once every other year?</a:t>
            </a:r>
          </a:p>
          <a:p>
            <a:r>
              <a:rPr lang="en-US" smtClean="0"/>
              <a:t>2014 not any clear choice as both groups are firm on locations – no automatic choice</a:t>
            </a:r>
          </a:p>
          <a:p>
            <a:r>
              <a:rPr lang="en-US" smtClean="0"/>
              <a:t>2015 – IETF is going to Dallas in March – </a:t>
            </a:r>
          </a:p>
          <a:p>
            <a:r>
              <a:rPr lang="en-US" smtClean="0"/>
              <a:t>			IEEE is going to Dallas in Nov  -- </a:t>
            </a:r>
          </a:p>
          <a:p>
            <a:r>
              <a:rPr lang="en-US" smtClean="0"/>
              <a:t>	The possibility move to March, and have back to back meeting in Dallas....?</a:t>
            </a:r>
          </a:p>
          <a:p>
            <a:r>
              <a:rPr lang="en-US" smtClean="0"/>
              <a:t>		Did not seem possible as IETF is meeting later in the month.</a:t>
            </a:r>
          </a:p>
          <a:p>
            <a:r>
              <a:rPr lang="en-US" smtClean="0"/>
              <a:t>Instead we need to pick a date to have leadership meet.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Non-North American Venues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smtClean="0"/>
              <a:t>Priorities from March:</a:t>
            </a:r>
          </a:p>
          <a:p>
            <a:r>
              <a:rPr lang="en-US" smtClean="0"/>
              <a:t>	2015 March – Barcelona/Rome/Berlin</a:t>
            </a:r>
          </a:p>
          <a:p>
            <a:r>
              <a:rPr lang="en-US" smtClean="0"/>
              <a:t>	2016 March -- Macau/Shanghai/</a:t>
            </a:r>
            <a:r>
              <a:rPr lang="en-US" err="1" smtClean="0"/>
              <a:t>Yokahoma</a:t>
            </a:r>
            <a:endParaRPr lang="en-US" smtClean="0"/>
          </a:p>
          <a:p>
            <a:r>
              <a:rPr lang="en-US" smtClean="0"/>
              <a:t>	2017 July – Copenhagen/</a:t>
            </a:r>
            <a:r>
              <a:rPr lang="en-US" err="1" smtClean="0"/>
              <a:t>Gothenberg</a:t>
            </a:r>
            <a:r>
              <a:rPr lang="en-US" smtClean="0"/>
              <a:t>/Vienna</a:t>
            </a:r>
          </a:p>
          <a:p>
            <a:r>
              <a:rPr lang="en-US" smtClean="0"/>
              <a:t>	2017 March – New Orleans / Florida</a:t>
            </a:r>
          </a:p>
          <a:p>
            <a:r>
              <a:rPr lang="en-US" smtClean="0"/>
              <a:t>Even Years – Target Asia/Pacific</a:t>
            </a:r>
          </a:p>
          <a:p>
            <a:r>
              <a:rPr lang="en-US" smtClean="0"/>
              <a:t>Odd Years – Target Europe</a:t>
            </a:r>
          </a:p>
          <a:p>
            <a:endParaRPr lang="en-US" smtClean="0"/>
          </a:p>
          <a:p>
            <a:pPr>
              <a:spcBef>
                <a:spcPts val="0"/>
              </a:spcBef>
            </a:pPr>
            <a:r>
              <a:rPr lang="en-US" smtClean="0"/>
              <a:t>EC Session to discuss Future Venue details:</a:t>
            </a:r>
          </a:p>
          <a:p>
            <a:pPr>
              <a:spcBef>
                <a:spcPts val="0"/>
              </a:spcBef>
            </a:pPr>
            <a:r>
              <a:rPr lang="en-US" smtClean="0"/>
              <a:t>	Tues 9-10am (CICG) or 6-7pm (ITU) –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of Vendor Contracts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800600"/>
          </a:xfrm>
        </p:spPr>
        <p:txBody>
          <a:bodyPr/>
          <a:lstStyle/>
          <a:p>
            <a:r>
              <a:rPr lang="en-US" smtClean="0"/>
              <a:t>Network Services</a:t>
            </a:r>
          </a:p>
          <a:p>
            <a:r>
              <a:rPr lang="en-US" smtClean="0"/>
              <a:t>	Contract started: April 2012</a:t>
            </a:r>
          </a:p>
          <a:p>
            <a:r>
              <a:rPr lang="en-US" smtClean="0"/>
              <a:t>	Contract expires: March 2015</a:t>
            </a:r>
          </a:p>
          <a:p>
            <a:endParaRPr lang="en-US" smtClean="0"/>
          </a:p>
          <a:p>
            <a:r>
              <a:rPr lang="en-US" smtClean="0"/>
              <a:t>Meeting Services</a:t>
            </a:r>
          </a:p>
          <a:p>
            <a:r>
              <a:rPr lang="en-US" smtClean="0"/>
              <a:t>	Contract started: Nov 2008 (one extension)</a:t>
            </a:r>
          </a:p>
          <a:p>
            <a:r>
              <a:rPr lang="en-US" smtClean="0"/>
              <a:t>	Contract expires:  July 2014</a:t>
            </a:r>
          </a:p>
          <a:p>
            <a:r>
              <a:rPr lang="en-US" smtClean="0"/>
              <a:t>	Plan for RFP  process Nov 2013 to March 2014</a:t>
            </a:r>
          </a:p>
          <a:p>
            <a:endParaRPr lang="en-US" smtClean="0"/>
          </a:p>
          <a:p>
            <a:r>
              <a:rPr lang="en-US" smtClean="0"/>
              <a:t>Meeting Manager</a:t>
            </a:r>
          </a:p>
          <a:p>
            <a:r>
              <a:rPr lang="en-US" smtClean="0"/>
              <a:t>	No further effort – Proposal to remove from 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5.18 II Geneva 2013 Expectation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648200"/>
          </a:xfrm>
        </p:spPr>
        <p:txBody>
          <a:bodyPr/>
          <a:lstStyle/>
          <a:p>
            <a:r>
              <a:rPr lang="en-US" smtClean="0"/>
              <a:t>What to expect?</a:t>
            </a:r>
          </a:p>
          <a:p>
            <a:pPr lvl="1"/>
            <a:r>
              <a:rPr lang="en-US" smtClean="0"/>
              <a:t>Mainly it will</a:t>
            </a:r>
            <a:r>
              <a:rPr lang="en-US" baseline="0" smtClean="0"/>
              <a:t> be the same as any other Plenary</a:t>
            </a:r>
          </a:p>
          <a:p>
            <a:pPr lvl="0"/>
            <a:r>
              <a:rPr lang="en-US" smtClean="0"/>
              <a:t>What is Different?</a:t>
            </a:r>
          </a:p>
          <a:p>
            <a:pPr marL="914400" lvl="1" indent="-457200">
              <a:buAutoNum type="arabicPeriod"/>
            </a:pPr>
            <a:r>
              <a:rPr lang="en-US" smtClean="0"/>
              <a:t>No common hotel</a:t>
            </a:r>
          </a:p>
          <a:p>
            <a:pPr marL="914400" lvl="1" indent="-457200">
              <a:buAutoNum type="arabicPeriod"/>
            </a:pPr>
            <a:r>
              <a:rPr lang="en-US" smtClean="0"/>
              <a:t>M</a:t>
            </a:r>
            <a:r>
              <a:rPr lang="en-US" baseline="0" smtClean="0"/>
              <a:t>eeting rooms are in more</a:t>
            </a:r>
            <a:r>
              <a:rPr lang="en-US" smtClean="0"/>
              <a:t> than one building</a:t>
            </a:r>
          </a:p>
          <a:p>
            <a:pPr marL="914400" lvl="1" indent="-457200">
              <a:buAutoNum type="arabicPeriod"/>
            </a:pPr>
            <a:r>
              <a:rPr lang="en-US" smtClean="0"/>
              <a:t>Breaks  on own – cafeteria are located in each building</a:t>
            </a:r>
          </a:p>
          <a:p>
            <a:pPr marL="914400" lvl="1" indent="-457200">
              <a:buAutoNum type="arabicPeriod"/>
            </a:pPr>
            <a:r>
              <a:rPr lang="en-US" smtClean="0"/>
              <a:t>Some rooms are not available in the evening</a:t>
            </a:r>
          </a:p>
          <a:p>
            <a:pPr marL="914400" lvl="1" indent="-457200">
              <a:buAutoNum type="arabicPeriod"/>
            </a:pPr>
            <a:r>
              <a:rPr lang="en-US" smtClean="0"/>
              <a:t>Some room configurations will be different (open square)</a:t>
            </a:r>
          </a:p>
          <a:p>
            <a:pPr marL="914400" lvl="1" indent="-457200">
              <a:buAutoNum type="arabicPeriod"/>
            </a:pPr>
            <a:r>
              <a:rPr lang="en-US" smtClean="0"/>
              <a:t>No organized Social</a:t>
            </a:r>
          </a:p>
          <a:p>
            <a:pPr marL="914400" lvl="1" indent="-457200">
              <a:buAutoNum type="arabicPeriod"/>
            </a:pPr>
            <a:r>
              <a:rPr lang="en-US" smtClean="0"/>
              <a:t>Opening Plenary – 11-12am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 Geneva Expectations </a:t>
            </a:r>
            <a:r>
              <a:rPr lang="en-US" sz="2000" smtClean="0"/>
              <a:t>(cont)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smtClean="0"/>
              <a:t>Monday, Tuesday, Wednesday and Thursday :</a:t>
            </a:r>
          </a:p>
          <a:p>
            <a:r>
              <a:rPr lang="en-US" smtClean="0"/>
              <a:t>	Meetings in CICG and CCV must end before 6:30pm (18:30)</a:t>
            </a:r>
          </a:p>
          <a:p>
            <a:r>
              <a:rPr lang="en-US" smtClean="0"/>
              <a:t>	Please leave buildings promptly.</a:t>
            </a:r>
          </a:p>
          <a:p>
            <a:r>
              <a:rPr lang="en-US" smtClean="0"/>
              <a:t>	*</a:t>
            </a:r>
            <a:r>
              <a:rPr lang="en-US" sz="2000" smtClean="0"/>
              <a:t>All Evening Meetings (PM3) after 6pm must be held in ITU.</a:t>
            </a:r>
          </a:p>
          <a:p>
            <a:r>
              <a:rPr lang="en-US" smtClean="0"/>
              <a:t>	Note: that Power to ITU meeting rooms will be out from 9pm Tues until 6am Wed.</a:t>
            </a:r>
          </a:p>
          <a:p>
            <a:endParaRPr lang="en-US" smtClean="0"/>
          </a:p>
          <a:p>
            <a:r>
              <a:rPr lang="en-US" smtClean="0"/>
              <a:t>Friday :</a:t>
            </a:r>
          </a:p>
          <a:p>
            <a:r>
              <a:rPr lang="en-US" smtClean="0"/>
              <a:t>	*All Meetings are to be held in ITU.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3265</TotalTime>
  <Words>1525</Words>
  <Application>Microsoft Office PowerPoint</Application>
  <PresentationFormat>On-screen Show (4:3)</PresentationFormat>
  <Paragraphs>326</Paragraphs>
  <Slides>25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802-11-Submission</vt:lpstr>
      <vt:lpstr>Document</vt:lpstr>
      <vt:lpstr>ExSec Agenda Items July 2013 Plenary </vt:lpstr>
      <vt:lpstr>Abstract</vt:lpstr>
      <vt:lpstr>Monday Agenda Items</vt:lpstr>
      <vt:lpstr>5.17 II Future venue contract status &amp; Vendor Contract Renewal Status</vt:lpstr>
      <vt:lpstr>IETF Joint Meetings</vt:lpstr>
      <vt:lpstr>Non-North American Venues</vt:lpstr>
      <vt:lpstr>Status of Vendor Contracts</vt:lpstr>
      <vt:lpstr>5.18 II Geneva 2013 Expectation</vt:lpstr>
      <vt:lpstr> Geneva Expectations (cont)</vt:lpstr>
      <vt:lpstr> Geneva Expectations (cont)</vt:lpstr>
      <vt:lpstr>Friday Agenda Items</vt:lpstr>
      <vt:lpstr>4.02 MI Future Venues </vt:lpstr>
      <vt:lpstr>Geneva Meeting Feedback</vt:lpstr>
      <vt:lpstr>Motion to approve Site Visit for Beijing</vt:lpstr>
      <vt:lpstr>Motion to approve Site visit for Barcelona – Possible Plenary Venue for March 2015 or March 2017</vt:lpstr>
      <vt:lpstr>Slide 16</vt:lpstr>
      <vt:lpstr>Motion to approve Macau, China for the March 2016 Plenary Location</vt:lpstr>
      <vt:lpstr>Motion to approve Memorandum of Understanding</vt:lpstr>
      <vt:lpstr>4.05 Nov 2013 EC Workshop</vt:lpstr>
      <vt:lpstr>Motion to approve a Nov Workshop</vt:lpstr>
      <vt:lpstr>4.07 II Meeting Planner RFP AdHoc </vt:lpstr>
      <vt:lpstr>9.03 II Executive secretary report </vt:lpstr>
      <vt:lpstr>9.08 -- 1 Oct 2013 Interim Telecon - </vt:lpstr>
      <vt:lpstr>9.09 Call for Tutorials for the Nov 2013 Plenary in Dallas, Texas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July 2013 Plenary</dc:title>
  <dc:subject>Agenda Items for Plenary</dc:subject>
  <dc:creator>Jon Rosdahl</dc:creator>
  <cp:keywords>July 2013</cp:keywords>
  <dc:description>Agenda Items from ExSec for July plenary.</dc:description>
  <cp:lastModifiedBy>jr05</cp:lastModifiedBy>
  <cp:revision>110</cp:revision>
  <cp:lastPrinted>1601-01-01T00:00:00Z</cp:lastPrinted>
  <dcterms:created xsi:type="dcterms:W3CDTF">2013-03-16T01:58:23Z</dcterms:created>
  <dcterms:modified xsi:type="dcterms:W3CDTF">2013-07-19T15:24:13Z</dcterms:modified>
  <cp:category>posted</cp:category>
  <cp:contentStatus>deck posted</cp:contentStatus>
</cp:coreProperties>
</file>