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62" r:id="rId4"/>
    <p:sldId id="263" r:id="rId5"/>
    <p:sldId id="270" r:id="rId6"/>
    <p:sldId id="281" r:id="rId7"/>
    <p:sldId id="284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2" r:id="rId18"/>
    <p:sldId id="266" r:id="rId19"/>
    <p:sldId id="283" r:id="rId20"/>
    <p:sldId id="267" r:id="rId21"/>
    <p:sldId id="268" r:id="rId22"/>
    <p:sldId id="269" r:id="rId23"/>
    <p:sldId id="265" r:id="rId24"/>
    <p:sldId id="285" r:id="rId25"/>
    <p:sldId id="287" r:id="rId26"/>
    <p:sldId id="288" r:id="rId27"/>
    <p:sldId id="289" r:id="rId28"/>
    <p:sldId id="286" r:id="rId29"/>
    <p:sldId id="290" r:id="rId30"/>
    <p:sldId id="264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48" autoAdjust="0"/>
    <p:restoredTop sz="86356" autoAdjust="0"/>
  </p:normalViewPr>
  <p:slideViewPr>
    <p:cSldViewPr>
      <p:cViewPr varScale="1">
        <p:scale>
          <a:sx n="73" d="100"/>
          <a:sy n="73" d="100"/>
        </p:scale>
        <p:origin x="-672" y="-102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802-EC-13/0012r1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802-EC-13/0012r1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802-EC-13/0012r1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3927775" y="8814888"/>
            <a:ext cx="3004820" cy="464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7" tIns="46324" rIns="92647" bIns="46324" anchor="b"/>
          <a:lstStyle/>
          <a:p>
            <a:pPr algn="r"/>
            <a:fld id="{E4DCC755-E4F5-467D-A213-7E658C1427AA}" type="slidenum">
              <a:rPr lang="zh-CN" altLang="en-US" sz="1200"/>
              <a:pPr algn="r"/>
              <a:t>15</a:t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802-EC-13/0012r1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802-EC-13/0012r1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30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802-EC-13/0012r1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802-EC-13/0012r1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802-EC-13/0012r1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52757" indent="-28952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5808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21323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8455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4779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1102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7426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3749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21FF1509-9317-4B55-826B-41EA329E2F63}" type="slidenum">
              <a:rPr lang="zh-CN" altLang="en-US" smtClean="0"/>
              <a:pPr eaLnBrk="1" hangingPunct="1">
                <a:defRPr/>
              </a:pPr>
              <a:t>7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802-EC-13/0012r1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3/ec-13-0014-00-00EC-802-0713-itu-hq-wg-meetingroomspecs-ec-pdf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3-00EC-802-plenary-future-venue-contract-statu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3-00EC-802-plenary-future-venue-contract-statu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ExSec Agenda Items</a:t>
            </a:r>
            <a:br>
              <a:rPr lang="en-GB" dirty="0" smtClean="0"/>
            </a:br>
            <a:r>
              <a:rPr lang="en-GB" dirty="0" smtClean="0"/>
              <a:t>March 2013 Plenary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2013-03-22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2763" y="2278063"/>
          <a:ext cx="8053387" cy="2679700"/>
        </p:xfrm>
        <a:graphic>
          <a:graphicData uri="http://schemas.openxmlformats.org/presentationml/2006/ole">
            <p:oleObj spid="_x0000_s3075" name="Document" r:id="rId4" imgW="8257888" imgH="276158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40866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SINGAPORE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Marina Bay Sands Hotel &amp; Conference Center</a:t>
            </a:r>
          </a:p>
          <a:p>
            <a:pPr lvl="2"/>
            <a:endParaRPr lang="en-US" sz="700" dirty="0" smtClean="0"/>
          </a:p>
          <a:p>
            <a:r>
              <a:rPr lang="en-US" sz="1600" dirty="0" smtClean="0"/>
              <a:t>NUMBER OF MEETING ROOMS:   40++ </a:t>
            </a:r>
          </a:p>
          <a:p>
            <a:r>
              <a:rPr lang="en-US" sz="1600" cap="all" dirty="0" smtClean="0"/>
              <a:t>Estimated Function Space Cost:   SG$0</a:t>
            </a:r>
          </a:p>
          <a:p>
            <a:r>
              <a:rPr lang="en-US" sz="1600" dirty="0" smtClean="0"/>
              <a:t>AV AVAILABLE:   Yes, with new LCD Projectors</a:t>
            </a:r>
          </a:p>
          <a:p>
            <a:r>
              <a:rPr lang="en-US" sz="1600" dirty="0" smtClean="0"/>
              <a:t>NETWORK AVAILABLE:   All fiber distribution with up to 1Gb/s Bandwidth</a:t>
            </a:r>
          </a:p>
          <a:p>
            <a:r>
              <a:rPr lang="en-US" sz="1600" dirty="0" smtClean="0"/>
              <a:t>Possible Option Dates:  March 2017 – t.b.d.</a:t>
            </a:r>
            <a:endParaRPr lang="en-US" sz="1600" dirty="0"/>
          </a:p>
          <a:p>
            <a:r>
              <a:rPr lang="en-US" sz="1600" dirty="0" smtClean="0"/>
              <a:t>GUEST ROOM BLOCK RECOMMENDED (Y/N):  600+</a:t>
            </a:r>
          </a:p>
          <a:p>
            <a:r>
              <a:rPr lang="en-US" sz="1600" dirty="0" smtClean="0"/>
              <a:t>RECOMMENDED HOTEL(S):   Marina Bay Sands Hotel</a:t>
            </a:r>
          </a:p>
          <a:p>
            <a:r>
              <a:rPr lang="en-US" sz="1600" dirty="0" smtClean="0"/>
              <a:t>ESTIMATED ROOM RATE:  SG$399. (=US$325.)/night,  single/double</a:t>
            </a:r>
          </a:p>
          <a:p>
            <a:r>
              <a:rPr lang="en-US" sz="1600" dirty="0" smtClean="0"/>
              <a:t>Daily Delegate Package: @SG$125/day  incl Brkfst &amp; Lunch, AV, AM &amp; PM Breaks</a:t>
            </a:r>
          </a:p>
          <a:p>
            <a:r>
              <a:rPr lang="en-US" sz="1600" dirty="0" smtClean="0"/>
              <a:t>Closest </a:t>
            </a:r>
            <a:r>
              <a:rPr lang="en-US" sz="1600" dirty="0"/>
              <a:t>International Airport</a:t>
            </a:r>
            <a:r>
              <a:rPr lang="en-US" sz="1600" dirty="0" smtClean="0"/>
              <a:t>:  Singapore International (SIN) 10-15 min hotel shuttle</a:t>
            </a:r>
          </a:p>
          <a:p>
            <a:r>
              <a:rPr lang="en-US" sz="1600" dirty="0" smtClean="0"/>
              <a:t>Secondary Transportation Required:  No</a:t>
            </a:r>
          </a:p>
          <a:p>
            <a:r>
              <a:rPr lang="en-US" sz="1600" dirty="0" smtClean="0"/>
              <a:t>Business Currency &amp; Estimated Exchange Rate:   1 SG$ =  US$ 0.802</a:t>
            </a:r>
          </a:p>
          <a:p>
            <a:r>
              <a:rPr lang="en-US" sz="1600" dirty="0" smtClean="0"/>
              <a:t>Incentives (Government, Trade, Tourism etc.):  Yes, Amounts t.b.d. </a:t>
            </a:r>
          </a:p>
          <a:p>
            <a:r>
              <a:rPr lang="en-US" sz="1600" dirty="0" smtClean="0"/>
              <a:t>Contract Terms and Subsidies are still in negotiation.  Will close by Aug. 2013.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</a:t>
            </a:r>
            <a:r>
              <a:rPr lang="en-US" sz="2000" dirty="0" smtClean="0"/>
              <a:t>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5240867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Copenhagen, Denmark  -  (not available for 2014 but 2015-2018 OK) 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Bella Sky Comwell Hotel &amp; Bella Conference Center</a:t>
            </a:r>
          </a:p>
          <a:p>
            <a:endParaRPr lang="en-US" sz="700" dirty="0" smtClean="0"/>
          </a:p>
          <a:p>
            <a:r>
              <a:rPr lang="en-US" sz="1600" dirty="0" smtClean="0"/>
              <a:t>NUMBER OF MEETING ROOMS:  17 Lg @ Bella Center, 18 Sm @ Bella Sky Hotel</a:t>
            </a:r>
          </a:p>
          <a:p>
            <a:r>
              <a:rPr lang="en-US" sz="1600" cap="all" dirty="0" smtClean="0"/>
              <a:t>Estimated Function Space Cost</a:t>
            </a:r>
            <a:r>
              <a:rPr lang="en-US" sz="1600" dirty="0" smtClean="0"/>
              <a:t>:   ~$100K  includes AV</a:t>
            </a:r>
          </a:p>
          <a:p>
            <a:r>
              <a:rPr lang="en-US" sz="1600" dirty="0" smtClean="0"/>
              <a:t>AV AVAILABLE:  Yes, AV services available on-site.</a:t>
            </a:r>
          </a:p>
          <a:p>
            <a:r>
              <a:rPr lang="en-US" sz="1600" dirty="0" smtClean="0"/>
              <a:t>NETWORK AVAILABLE:  Yes, both Wired &amp; Wireless network with Internet Access available in Meeting spaces and Guest rooms.  </a:t>
            </a:r>
            <a:endParaRPr lang="en-US" sz="700" dirty="0"/>
          </a:p>
          <a:p>
            <a:r>
              <a:rPr lang="en-US" sz="1600" dirty="0" smtClean="0"/>
              <a:t>GUEST ROOM BLOCK RECOMMENDED (Y/N):  Yes,  500-600  rooms per night</a:t>
            </a:r>
          </a:p>
          <a:p>
            <a:r>
              <a:rPr lang="en-US" sz="1600" dirty="0" smtClean="0"/>
              <a:t>RECOMMENDED HOTEL(S):  Bella Sky Comwell Hotel:  all-new</a:t>
            </a:r>
          </a:p>
          <a:p>
            <a:r>
              <a:rPr lang="en-US" sz="1600" dirty="0" smtClean="0"/>
              <a:t>ESTIMATED ROOM RATE: 215€ ($270) sgl, 242€ ($305) dbl incl full breakfast</a:t>
            </a:r>
          </a:p>
          <a:p>
            <a:r>
              <a:rPr lang="en-US" sz="1600" dirty="0" smtClean="0"/>
              <a:t>Daily Delegate Package Est:  ~$108./day  (Lunch, breaks, snacks) = ~$260K total</a:t>
            </a:r>
          </a:p>
          <a:p>
            <a:r>
              <a:rPr lang="en-US" sz="1600" dirty="0"/>
              <a:t>Closest International Airport</a:t>
            </a:r>
            <a:r>
              <a:rPr lang="en-US" sz="1600" dirty="0" smtClean="0"/>
              <a:t>:  Copenhagen Airport (5 min by Metro)</a:t>
            </a:r>
          </a:p>
          <a:p>
            <a:r>
              <a:rPr lang="en-US" sz="1600" dirty="0" smtClean="0"/>
              <a:t>Secondary Transportation Required: No</a:t>
            </a:r>
          </a:p>
          <a:p>
            <a:r>
              <a:rPr lang="en-US" sz="1600" dirty="0" smtClean="0"/>
              <a:t>Business Currency &amp; Current Exchange Rate: € (=$1.27) and DK Kroner(=$0.17)</a:t>
            </a:r>
          </a:p>
          <a:p>
            <a:r>
              <a:rPr lang="en-US" sz="1600" dirty="0" smtClean="0"/>
              <a:t>Incentives (Government, Trade, Tourism etc.): Logistic support fm Visit DK NYC, </a:t>
            </a:r>
            <a:br>
              <a:rPr lang="en-US" sz="1600" dirty="0" smtClean="0"/>
            </a:br>
            <a:r>
              <a:rPr lang="en-US" sz="1600" dirty="0" smtClean="0"/>
              <a:t>no local sponsors identified yet. 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</a:t>
            </a:r>
            <a:r>
              <a:rPr lang="en-US" sz="2000" dirty="0" smtClean="0"/>
              <a:t>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Gothenburg, Sweden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Gothia Towers, Hotel + Swedish Exhibition &amp; Congress Center</a:t>
            </a:r>
          </a:p>
          <a:p>
            <a:endParaRPr lang="en-US" sz="700" dirty="0" smtClean="0"/>
          </a:p>
          <a:p>
            <a:r>
              <a:rPr lang="en-US" sz="1600" dirty="0" smtClean="0"/>
              <a:t>NUMBER OF MEETING ROOMS:  18 @Gothia Towers, and 50 @SE&amp;CC</a:t>
            </a:r>
          </a:p>
          <a:p>
            <a:r>
              <a:rPr lang="en-US" sz="1600" cap="all" dirty="0" smtClean="0"/>
              <a:t>Estimated Function Space Cost:  T.B.D.   (~~$200K)</a:t>
            </a:r>
          </a:p>
          <a:p>
            <a:r>
              <a:rPr lang="en-US" sz="1600" dirty="0" smtClean="0"/>
              <a:t>AV AVAILABLE:  Yes, AV services on-site</a:t>
            </a:r>
          </a:p>
          <a:p>
            <a:r>
              <a:rPr lang="en-US" sz="1600" dirty="0" smtClean="0"/>
              <a:t>NETWORK AVAILABLE:  Yes, both Wired &amp; Wireless network with Internet Access</a:t>
            </a:r>
          </a:p>
          <a:p>
            <a:r>
              <a:rPr lang="en-US" sz="1600" dirty="0" smtClean="0"/>
              <a:t>GUEST ROOM BLOCK RECOMMENDED (Y/N):  Yes,  500-600  RoH room block</a:t>
            </a:r>
          </a:p>
          <a:p>
            <a:r>
              <a:rPr lang="en-US" sz="1600" dirty="0" smtClean="0"/>
              <a:t>RECOMMENDED HOTEL(S):  Gothia Towers (&gt;1200 guest rooms)</a:t>
            </a:r>
          </a:p>
          <a:p>
            <a:r>
              <a:rPr lang="en-US" sz="1600" dirty="0" smtClean="0"/>
              <a:t>ESTIMATED ROOM RATE:  ~1250 SEK  (~=$185.sgl, $215.dbl, incl. breakfast) </a:t>
            </a:r>
          </a:p>
          <a:p>
            <a:r>
              <a:rPr lang="en-US" sz="1600" dirty="0" smtClean="0"/>
              <a:t>Closest </a:t>
            </a:r>
            <a:r>
              <a:rPr lang="en-US" sz="1600" dirty="0"/>
              <a:t>International Airport</a:t>
            </a:r>
            <a:r>
              <a:rPr lang="en-US" sz="1600" dirty="0" smtClean="0"/>
              <a:t>: Landvetter International Airport (20 min. by bus)</a:t>
            </a:r>
          </a:p>
          <a:p>
            <a:r>
              <a:rPr lang="en-US" sz="1600" dirty="0" smtClean="0"/>
              <a:t>Secondary Transportation Required: No</a:t>
            </a:r>
          </a:p>
          <a:p>
            <a:r>
              <a:rPr lang="en-US" sz="1600" dirty="0" smtClean="0"/>
              <a:t>Business Currency &amp; Estimated Exchange Rate:  SEK (=$0.148) </a:t>
            </a:r>
          </a:p>
          <a:p>
            <a:r>
              <a:rPr lang="en-US" sz="1600" dirty="0" smtClean="0"/>
              <a:t>Incentives (Government, Trade, Tourism etc.): Possible Ericsson as Sponsor</a:t>
            </a:r>
          </a:p>
          <a:p>
            <a:r>
              <a:rPr lang="en-US" sz="1600" dirty="0" smtClean="0"/>
              <a:t>Proposal to follow shortly, all construction of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tower complete in 2015. 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</a:t>
            </a:r>
            <a:r>
              <a:rPr lang="en-US" sz="2000" dirty="0" smtClean="0"/>
              <a:t>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64666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Berlin, Germany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Estrel Hotel &amp; Conference Center</a:t>
            </a:r>
          </a:p>
          <a:p>
            <a:endParaRPr lang="en-US" sz="1800" dirty="0" smtClean="0"/>
          </a:p>
          <a:p>
            <a:r>
              <a:rPr lang="en-US" sz="1800" dirty="0" smtClean="0"/>
              <a:t>NUMBER OF MEETING ROOMS:   ~67+ </a:t>
            </a:r>
          </a:p>
          <a:p>
            <a:r>
              <a:rPr lang="en-US" sz="1800" cap="all" dirty="0" smtClean="0"/>
              <a:t>Estimated Function Space Cost</a:t>
            </a:r>
            <a:r>
              <a:rPr lang="en-US" sz="1800" dirty="0" smtClean="0"/>
              <a:t>:  t.b.d.  (~~ € 225K =  US$290K)</a:t>
            </a:r>
          </a:p>
          <a:p>
            <a:r>
              <a:rPr lang="en-US" sz="1800" dirty="0" smtClean="0"/>
              <a:t>AV AVAILABLE:  Yes, AV services on-site</a:t>
            </a:r>
          </a:p>
          <a:p>
            <a:r>
              <a:rPr lang="en-US" sz="1800" dirty="0" smtClean="0"/>
              <a:t>NETWORK AVAILABLE:  Yes, both Wired &amp; Wireless network with Internet Access</a:t>
            </a:r>
            <a:endParaRPr lang="en-US" sz="1800" dirty="0"/>
          </a:p>
          <a:p>
            <a:r>
              <a:rPr lang="en-US" sz="1800" dirty="0" smtClean="0"/>
              <a:t>GUEST ROOM BLOCK RECOMMENDED (Y/N):  Yes,  500-600 rooms of 1125</a:t>
            </a:r>
          </a:p>
          <a:p>
            <a:r>
              <a:rPr lang="en-US" sz="1800" dirty="0" smtClean="0"/>
              <a:t>RECOMMENDED HOTEL(S):  Estrel Berlin</a:t>
            </a:r>
          </a:p>
          <a:p>
            <a:r>
              <a:rPr lang="en-US" sz="1800" dirty="0" smtClean="0"/>
              <a:t>ESTIMATED ROOM RATE:  ~185. € sngl, ~205. € dbl,  </a:t>
            </a:r>
          </a:p>
          <a:p>
            <a:r>
              <a:rPr lang="en-US" sz="1800" dirty="0"/>
              <a:t>Closest International Airport</a:t>
            </a:r>
            <a:r>
              <a:rPr lang="en-US" sz="1800" dirty="0" smtClean="0"/>
              <a:t>:  Berlin Brandenburg (7.9 miles) </a:t>
            </a:r>
          </a:p>
          <a:p>
            <a:r>
              <a:rPr lang="en-US" sz="1800" dirty="0" smtClean="0"/>
              <a:t>Secondary Transportation Required: bus or taxi</a:t>
            </a:r>
          </a:p>
          <a:p>
            <a:r>
              <a:rPr lang="en-US" sz="1800" dirty="0" smtClean="0"/>
              <a:t>Business Currency &amp; Estimated Exchange Rate:  € (=$1.29) </a:t>
            </a:r>
          </a:p>
          <a:p>
            <a:r>
              <a:rPr lang="en-US" sz="1800" dirty="0" smtClean="0"/>
              <a:t>Incentives (Government, Trade, Tourism etc.):  t.b.d. none at this time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92162"/>
          </a:xfrm>
        </p:spPr>
        <p:txBody>
          <a:bodyPr/>
          <a:lstStyle/>
          <a:p>
            <a:r>
              <a:rPr lang="en-US" sz="1800" dirty="0" smtClean="0"/>
              <a:t>Proposed Future Venues for IEEE 802 Plenary Sessions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b="0" dirty="0" smtClean="0"/>
              <a:t>Presented at </a:t>
            </a:r>
            <a:r>
              <a:rPr lang="en-US" sz="1800" dirty="0" smtClean="0"/>
              <a:t>Caribe Royale, Orlando, FL</a:t>
            </a:r>
            <a:endParaRPr lang="en-US" sz="18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Vienna, Austria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Vienna Conference Center &amp; 3 Hotels</a:t>
            </a:r>
          </a:p>
          <a:p>
            <a:endParaRPr lang="en-US" sz="1800" dirty="0" smtClean="0"/>
          </a:p>
          <a:p>
            <a:r>
              <a:rPr lang="en-US" sz="1800" dirty="0" smtClean="0"/>
              <a:t>NUMBER OF MEETING ROOMS:   ~47+ </a:t>
            </a:r>
          </a:p>
          <a:p>
            <a:r>
              <a:rPr lang="en-US" sz="1800" cap="all" dirty="0" smtClean="0"/>
              <a:t>Estimated Function Space Cost</a:t>
            </a:r>
            <a:r>
              <a:rPr lang="en-US" sz="1800" dirty="0" smtClean="0"/>
              <a:t>:  t.b.d.  (~~ € 275K =  US$355K)</a:t>
            </a:r>
          </a:p>
          <a:p>
            <a:r>
              <a:rPr lang="en-US" sz="1800" dirty="0" smtClean="0"/>
              <a:t>AV AVAILABLE:  Yes, AV services on-site</a:t>
            </a:r>
          </a:p>
          <a:p>
            <a:r>
              <a:rPr lang="en-US" sz="1800" dirty="0" smtClean="0"/>
              <a:t>NETWORK AVAILABLE:  Yes, both Wired &amp; Wireless network with Internet Access</a:t>
            </a:r>
            <a:endParaRPr lang="en-US" sz="1800" dirty="0"/>
          </a:p>
          <a:p>
            <a:r>
              <a:rPr lang="en-US" sz="1800" dirty="0" smtClean="0"/>
              <a:t>GUEST ROOM BLOCK RECOMMENDED (Y/N):  Yes,  500-600 rooms of 1040</a:t>
            </a:r>
          </a:p>
          <a:p>
            <a:r>
              <a:rPr lang="en-US" sz="1800" dirty="0" smtClean="0"/>
              <a:t>RECOMMENDED HOTEL(S):  3 Hotels within walking distance</a:t>
            </a:r>
          </a:p>
          <a:p>
            <a:r>
              <a:rPr lang="en-US" sz="1800" dirty="0" smtClean="0"/>
              <a:t>ESTIMATED ROOM RATE:  ~225. € sngl, ~255. € dbl,  </a:t>
            </a:r>
          </a:p>
          <a:p>
            <a:r>
              <a:rPr lang="en-US" sz="1800" dirty="0"/>
              <a:t>Closest International Airport</a:t>
            </a:r>
            <a:r>
              <a:rPr lang="en-US" sz="1800" dirty="0" smtClean="0"/>
              <a:t>:  Vienna International</a:t>
            </a:r>
          </a:p>
          <a:p>
            <a:r>
              <a:rPr lang="en-US" sz="1800" dirty="0" smtClean="0"/>
              <a:t>Secondary Transportation Required: bus or taxi</a:t>
            </a:r>
          </a:p>
          <a:p>
            <a:r>
              <a:rPr lang="en-US" sz="1800" dirty="0" smtClean="0"/>
              <a:t>Business Currency &amp; Estimated Exchange Rate:  € (=$1.29) </a:t>
            </a:r>
          </a:p>
          <a:p>
            <a:r>
              <a:rPr lang="en-US" sz="1800" dirty="0" smtClean="0"/>
              <a:t>Incentives (Government, Trade, Tourism etc.):  t.b.d. none at this time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 idx="4294967295"/>
          </p:nvPr>
        </p:nvSpPr>
        <p:spPr bwMode="auto">
          <a:xfrm>
            <a:off x="457200" y="609600"/>
            <a:ext cx="8229600" cy="6985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z="2000" dirty="0" smtClean="0">
                <a:ea typeface="ＭＳ Ｐゴシック" pitchFamily="34" charset="-128"/>
              </a:rPr>
              <a:t>Proposed Future Venues IEEE 802 Plenary Sessions </a:t>
            </a:r>
            <a:br>
              <a:rPr lang="en-US" altLang="zh-CN" sz="2000" dirty="0" smtClean="0">
                <a:ea typeface="ＭＳ Ｐゴシック" pitchFamily="34" charset="-128"/>
              </a:rPr>
            </a:br>
            <a:r>
              <a:rPr lang="en-US" altLang="zh-CN" sz="2000" dirty="0" smtClean="0">
                <a:ea typeface="ＭＳ Ｐゴシック" pitchFamily="34" charset="-128"/>
              </a:rPr>
              <a:t>Presented at </a:t>
            </a:r>
            <a:r>
              <a:rPr lang="en-US" sz="2000" dirty="0" smtClean="0"/>
              <a:t>Caribe Royale, Orlando, FL</a:t>
            </a:r>
            <a:endParaRPr lang="en-US" altLang="zh-CN" sz="2000" dirty="0" smtClean="0">
              <a:ea typeface="ＭＳ Ｐゴシック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5240338"/>
          </a:xfrm>
          <a:prstGeom prst="rect">
            <a:avLst/>
          </a:prstGeo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Shanghai, P.R. China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MEETING VENUE: Kerry Parkside Hotel </a:t>
            </a:r>
            <a:r>
              <a:rPr lang="en-US" altLang="zh-CN" sz="1600" dirty="0" err="1" smtClean="0">
                <a:solidFill>
                  <a:srgbClr val="0000FF"/>
                </a:solidFill>
                <a:ea typeface="ＭＳ Ｐゴシック" pitchFamily="34" charset="-128"/>
              </a:rPr>
              <a:t>PuDong</a:t>
            </a: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, MEETING VENUE TYPE: 5-Star Hotel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NUMBER OF MEETING ROOMS: 37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ESTIMATED FUNCTION SPACE COST:  unnegotiated hotel quote for all meeting space and 600 attendees, 5M RMB (venue plus F&amp;B).  Believe this can be reduced to under 4M RMB with negotiation.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AV AVAILABLE: Out-source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NETWORK AVAILABLE: Out-source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GUEST ROOM BLOCK RECOMMENDED (Y/N): Y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RECOMMENDED HOTEL(S): Kerry Parkside Hotel </a:t>
            </a:r>
            <a:r>
              <a:rPr lang="en-US" altLang="zh-CN" sz="1600" dirty="0" err="1" smtClean="0">
                <a:ea typeface="ＭＳ Ｐゴシック" pitchFamily="34" charset="-128"/>
              </a:rPr>
              <a:t>PuDong</a:t>
            </a:r>
            <a:endParaRPr lang="en-US" altLang="zh-CN" sz="16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ESTIMATED ROOM RATE:   1400-1800 RMB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Closest International Airport: </a:t>
            </a:r>
            <a:r>
              <a:rPr lang="en-US" altLang="zh-CN" sz="1600" dirty="0" err="1" smtClean="0">
                <a:ea typeface="ＭＳ Ｐゴシック" pitchFamily="34" charset="-128"/>
              </a:rPr>
              <a:t>PuDong</a:t>
            </a:r>
            <a:r>
              <a:rPr lang="en-US" altLang="zh-CN" sz="1600" dirty="0" smtClean="0">
                <a:ea typeface="ＭＳ Ｐゴシック" pitchFamily="34" charset="-128"/>
              </a:rPr>
              <a:t> International Airport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Secondary Transportation Required: Taxi or subway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Business Currency &amp; Estimated Exchange Rate: RMB-Yuan; ~RMB6.24 = USD$1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Incentives (Government, Trade, Tourism etc.):  low to medium potential, as well as for private sponsorships.  </a:t>
            </a:r>
          </a:p>
          <a:p>
            <a:pPr marL="0" indent="0">
              <a:defRPr/>
            </a:pPr>
            <a:endParaRPr lang="en-US" altLang="zh-CN" sz="16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92162"/>
          </a:xfrm>
        </p:spPr>
        <p:txBody>
          <a:bodyPr/>
          <a:lstStyle/>
          <a:p>
            <a:r>
              <a:rPr lang="en-US" sz="1800" dirty="0" smtClean="0"/>
              <a:t>Proposed Future Venues for IEEE 802 Plenary Sessions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b="0" dirty="0" smtClean="0"/>
              <a:t>Presented at </a:t>
            </a:r>
            <a:r>
              <a:rPr lang="en-US" sz="1800" dirty="0" smtClean="0"/>
              <a:t>Caribe Royale, Orlando, FL</a:t>
            </a:r>
            <a:endParaRPr lang="en-US" sz="18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Yokohama, Japan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Intercontinental Yokohama Grand Hotel &amp; Pacifico Conference Center</a:t>
            </a:r>
          </a:p>
          <a:p>
            <a:endParaRPr lang="en-US" sz="700" dirty="0" smtClean="0"/>
          </a:p>
          <a:p>
            <a:r>
              <a:rPr lang="en-US" sz="1600" dirty="0" smtClean="0"/>
              <a:t>NUMBER OF MEETING ROOMS:  28 @hotel,  56 @CC</a:t>
            </a:r>
          </a:p>
          <a:p>
            <a:r>
              <a:rPr lang="en-US" sz="1600" cap="all" dirty="0" smtClean="0"/>
              <a:t>Estimated Function Space Cost:  ~~$280K</a:t>
            </a:r>
          </a:p>
          <a:p>
            <a:r>
              <a:rPr lang="en-US" sz="1600" dirty="0" smtClean="0"/>
              <a:t>AV AVAILABLE:  Yes, AV services on-site</a:t>
            </a:r>
          </a:p>
          <a:p>
            <a:r>
              <a:rPr lang="en-US" sz="1600" dirty="0" smtClean="0"/>
              <a:t>NETWORK AVAILABLE:  Yes, both Wired &amp; Wireless network with Internet Access</a:t>
            </a:r>
            <a:endParaRPr lang="en-US" sz="1600" dirty="0"/>
          </a:p>
          <a:p>
            <a:r>
              <a:rPr lang="en-US" sz="1600" dirty="0" smtClean="0"/>
              <a:t>GUEST ROOM BLOCK RECOMMENDED (Y/N):  Yes,  500-600</a:t>
            </a:r>
          </a:p>
          <a:p>
            <a:r>
              <a:rPr lang="en-US" sz="1600" dirty="0" smtClean="0"/>
              <a:t>RECOMMENDED HOTEL(S):  Intercontinental Grand Yokohama</a:t>
            </a:r>
          </a:p>
          <a:p>
            <a:r>
              <a:rPr lang="en-US" sz="1600" dirty="0" smtClean="0"/>
              <a:t>ESTIMATED ROOM RATE:   ~$290. sngl,  ~$316. dbl.</a:t>
            </a:r>
          </a:p>
          <a:p>
            <a:r>
              <a:rPr lang="en-US" sz="1600" dirty="0" smtClean="0"/>
              <a:t>May be able to get IETF rate at ~25% discount with WIDE as sponsor.</a:t>
            </a:r>
          </a:p>
          <a:p>
            <a:r>
              <a:rPr lang="en-US" sz="1600" dirty="0" smtClean="0"/>
              <a:t>Closest </a:t>
            </a:r>
            <a:r>
              <a:rPr lang="en-US" sz="1600" dirty="0"/>
              <a:t>International Airport</a:t>
            </a:r>
            <a:r>
              <a:rPr lang="en-US" sz="1600" dirty="0" smtClean="0"/>
              <a:t>:  Tokyo</a:t>
            </a:r>
          </a:p>
          <a:p>
            <a:r>
              <a:rPr lang="en-US" sz="1600" dirty="0" smtClean="0"/>
              <a:t>Secondary Transportation Required: Hi-Speed train = ~1 hour, then taxi to hotel</a:t>
            </a:r>
          </a:p>
          <a:p>
            <a:r>
              <a:rPr lang="en-US" sz="1600" dirty="0" smtClean="0"/>
              <a:t>Business Currency &amp; Estimated Exchange Rate:  (95.15 JPY (¥)  = US$1.00)</a:t>
            </a:r>
          </a:p>
          <a:p>
            <a:r>
              <a:rPr lang="en-US" sz="1600" dirty="0" smtClean="0"/>
              <a:t>Incentives (Government, Trade, Tourism etc.):  t.b.d, but possible to negotiate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Vendor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800600"/>
          </a:xfrm>
        </p:spPr>
        <p:txBody>
          <a:bodyPr/>
          <a:lstStyle/>
          <a:p>
            <a:r>
              <a:rPr lang="en-US" dirty="0" smtClean="0"/>
              <a:t>Network Services</a:t>
            </a:r>
          </a:p>
          <a:p>
            <a:r>
              <a:rPr lang="en-US" dirty="0" smtClean="0"/>
              <a:t>	Contract started: April 2012</a:t>
            </a:r>
          </a:p>
          <a:p>
            <a:r>
              <a:rPr lang="en-US" dirty="0" smtClean="0"/>
              <a:t>	Contract expires: March 2015</a:t>
            </a:r>
          </a:p>
          <a:p>
            <a:endParaRPr lang="en-US" dirty="0" smtClean="0"/>
          </a:p>
          <a:p>
            <a:r>
              <a:rPr lang="en-US" dirty="0" smtClean="0"/>
              <a:t>Meeting Services</a:t>
            </a:r>
          </a:p>
          <a:p>
            <a:r>
              <a:rPr lang="en-US" dirty="0" smtClean="0"/>
              <a:t>	Contract started: Nov 2008 (one extension)</a:t>
            </a:r>
          </a:p>
          <a:p>
            <a:r>
              <a:rPr lang="en-US" dirty="0" smtClean="0"/>
              <a:t>	Contract expires:  July 2014</a:t>
            </a:r>
          </a:p>
          <a:p>
            <a:r>
              <a:rPr lang="en-US" dirty="0" smtClean="0"/>
              <a:t>	Plan for RFP  process Nov 2013 to March 2014</a:t>
            </a:r>
          </a:p>
          <a:p>
            <a:endParaRPr lang="en-US" dirty="0" smtClean="0"/>
          </a:p>
          <a:p>
            <a:r>
              <a:rPr lang="en-US" dirty="0" smtClean="0"/>
              <a:t>Meeting Manager</a:t>
            </a:r>
          </a:p>
          <a:p>
            <a:r>
              <a:rPr lang="en-US" dirty="0" smtClean="0"/>
              <a:t>	Potential Contract preparation in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5.18 II Geneva 2013 Expectation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648200"/>
          </a:xfrm>
        </p:spPr>
        <p:txBody>
          <a:bodyPr/>
          <a:lstStyle/>
          <a:p>
            <a:r>
              <a:rPr lang="en-US" dirty="0" smtClean="0"/>
              <a:t>July 2013 – Geneva, Switzerland</a:t>
            </a:r>
          </a:p>
          <a:p>
            <a:r>
              <a:rPr lang="en-US" dirty="0" smtClean="0"/>
              <a:t>What to expect?</a:t>
            </a:r>
          </a:p>
          <a:p>
            <a:pPr lvl="1"/>
            <a:r>
              <a:rPr lang="en-US" dirty="0" smtClean="0"/>
              <a:t>Mainly it will</a:t>
            </a:r>
            <a:r>
              <a:rPr lang="en-US" baseline="0" dirty="0" smtClean="0"/>
              <a:t> be the same as any other Plenary</a:t>
            </a:r>
          </a:p>
          <a:p>
            <a:pPr lvl="0"/>
            <a:r>
              <a:rPr lang="en-US" dirty="0" smtClean="0"/>
              <a:t>What is Different?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No common hotel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M</a:t>
            </a:r>
            <a:r>
              <a:rPr lang="en-US" baseline="0" dirty="0" smtClean="0"/>
              <a:t>eeting rooms are in more</a:t>
            </a:r>
            <a:r>
              <a:rPr lang="en-US" dirty="0" smtClean="0"/>
              <a:t> than one building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Breaks  on own – cafeteria are located in each building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Some rooms are not available in the evening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Some room configurations will be different (open square)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No organized Social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Possible Opening Plenary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Each Working group will have a base set of rooms, and we will need to work to stay within that base as a starting point, and then we can expand into the few extra rooms, and to take rooms that others end up not needing.</a:t>
            </a:r>
          </a:p>
          <a:p>
            <a:r>
              <a:rPr lang="en-US" dirty="0" smtClean="0">
                <a:hlinkClick r:id="rId2"/>
              </a:rPr>
              <a:t>https://mentor.ieee.org/802-ec/dcn/13/ec-13-0014-00-00EC-802-0713-itu-hq-wg-meetingroomspecs-ec-pdf.pdf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Agenda Items from the IEEE 802 Executive Secretary for the IEEE 802 March 2013 Plenary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</a:t>
            </a:r>
            <a:r>
              <a:rPr lang="en-US" sz="1800" dirty="0" smtClean="0"/>
              <a:t>5.17 II Future venue contract status &amp; Vendor Contract Renewal Status</a:t>
            </a:r>
          </a:p>
          <a:p>
            <a:r>
              <a:rPr lang="en-US" sz="1800" dirty="0" smtClean="0"/>
              <a:t>	5.18 II Geneva 2013 Expectation </a:t>
            </a:r>
          </a:p>
          <a:p>
            <a:endParaRPr lang="en-US" sz="1800" dirty="0" smtClean="0"/>
          </a:p>
          <a:p>
            <a:r>
              <a:rPr lang="en-US" dirty="0" smtClean="0"/>
              <a:t>Friday: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	</a:t>
            </a:r>
            <a:r>
              <a:rPr lang="en-US" sz="1800" dirty="0" smtClean="0">
                <a:solidFill>
                  <a:schemeClr val="tx1"/>
                </a:solidFill>
              </a:rPr>
              <a:t>4.05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MI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Future Venues</a:t>
            </a:r>
            <a:r>
              <a:rPr lang="en-US" sz="1800" dirty="0" smtClean="0"/>
              <a:t> 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	9.03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II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Executive secretary report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646613"/>
          </a:xfrm>
        </p:spPr>
        <p:txBody>
          <a:bodyPr/>
          <a:lstStyle/>
          <a:p>
            <a:r>
              <a:rPr lang="en-US" dirty="0" smtClean="0"/>
              <a:t>Note that the ITU will be available for most of the time slots that 802 has come accustom to using, but the number of rooms available changes.</a:t>
            </a:r>
          </a:p>
          <a:p>
            <a:endParaRPr lang="en-US" dirty="0" smtClean="0"/>
          </a:p>
          <a:p>
            <a:r>
              <a:rPr lang="en-US" dirty="0" smtClean="0"/>
              <a:t>Sunday *All Meetings must be held in ITU.</a:t>
            </a:r>
          </a:p>
          <a:p>
            <a:r>
              <a:rPr lang="en-US" dirty="0" smtClean="0"/>
              <a:t>    802 Registration – Montbrillant reception entrance</a:t>
            </a:r>
          </a:p>
          <a:p>
            <a:r>
              <a:rPr lang="en-US" dirty="0" smtClean="0"/>
              <a:t>    802.11 CAC ITU ‐ L1</a:t>
            </a:r>
          </a:p>
          <a:p>
            <a:r>
              <a:rPr lang="en-US" dirty="0" smtClean="0"/>
              <a:t>    802.15 AC ITU ‐ L2</a:t>
            </a:r>
          </a:p>
          <a:p>
            <a:r>
              <a:rPr lang="en-US" dirty="0" smtClean="0"/>
              <a:t>    802 Rules ITU ‐ L2</a:t>
            </a:r>
          </a:p>
          <a:p>
            <a:r>
              <a:rPr lang="en-US" dirty="0" smtClean="0"/>
              <a:t>    802 New Members ITU ‐ L1</a:t>
            </a:r>
          </a:p>
          <a:p>
            <a:r>
              <a:rPr lang="en-US" dirty="0" smtClean="0"/>
              <a:t>    802W Leadership ITU ‐ L1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 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4213"/>
          </a:xfrm>
        </p:spPr>
        <p:txBody>
          <a:bodyPr/>
          <a:lstStyle/>
          <a:p>
            <a:r>
              <a:rPr lang="en-US" dirty="0" smtClean="0"/>
              <a:t>Monday, Tuesday, Wednesday and Thursday :</a:t>
            </a:r>
          </a:p>
          <a:p>
            <a:r>
              <a:rPr lang="en-US" dirty="0" smtClean="0"/>
              <a:t>	*All Evening Meetings (PM3) after 6pm must be held in ITU.</a:t>
            </a:r>
          </a:p>
          <a:p>
            <a:r>
              <a:rPr lang="en-US" dirty="0" smtClean="0"/>
              <a:t>Friday :</a:t>
            </a:r>
          </a:p>
          <a:p>
            <a:r>
              <a:rPr lang="en-US" dirty="0" smtClean="0"/>
              <a:t>	*All Meetings must be held in ITU.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 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113213"/>
          </a:xfrm>
        </p:spPr>
        <p:txBody>
          <a:bodyPr/>
          <a:lstStyle/>
          <a:p>
            <a:r>
              <a:rPr lang="en-US" dirty="0" smtClean="0"/>
              <a:t>Other Meeting items to be considered and confirmed:</a:t>
            </a:r>
          </a:p>
          <a:p>
            <a:r>
              <a:rPr lang="en-US" dirty="0" smtClean="0"/>
              <a:t>    1. Opening Plenary Meeting ‐ Monday AM ?? ‐‐ Welcome to Geneva and give ITU chance to address Participants.</a:t>
            </a:r>
          </a:p>
          <a:p>
            <a:r>
              <a:rPr lang="en-US" dirty="0" smtClean="0"/>
              <a:t>    2. Tutorials ‐ Monday ‐‐ IF ITU room is too small (~250), consider having Tutorials early in the CICG (~800)  and change order to have regular  WG meetings later .</a:t>
            </a:r>
          </a:p>
          <a:p>
            <a:pPr lvl="1"/>
            <a:r>
              <a:rPr lang="en-US" dirty="0" smtClean="0"/>
              <a:t>	</a:t>
            </a:r>
            <a:r>
              <a:rPr lang="en-US" sz="2400" dirty="0" smtClean="0"/>
              <a:t>Note that the evening meetings would need to be in the ITU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4.05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</a:t>
            </a:r>
            <a:r>
              <a:rPr lang="en-US" dirty="0" smtClean="0"/>
              <a:t> </a:t>
            </a:r>
            <a: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Future Venues</a:t>
            </a:r>
            <a:r>
              <a:rPr lang="en-US" dirty="0" smtClean="0"/>
              <a:t> </a:t>
            </a:r>
            <a:endParaRPr lang="en-US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9.03</a:t>
            </a:r>
            <a:r>
              <a:rPr lang="en-US" dirty="0" smtClean="0"/>
              <a:t> </a:t>
            </a:r>
            <a: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II</a:t>
            </a:r>
            <a:r>
              <a:rPr lang="en-US" dirty="0" smtClean="0"/>
              <a:t> </a:t>
            </a:r>
            <a: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Executive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secretar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4.05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Future Venues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Motion to approve March 2014</a:t>
            </a:r>
          </a:p>
          <a:p>
            <a:pPr marL="457200" indent="-457200">
              <a:buAutoNum type="arabicPeriod"/>
            </a:pPr>
            <a:r>
              <a:rPr lang="en-US" dirty="0" smtClean="0"/>
              <a:t>Venue Priorities</a:t>
            </a:r>
          </a:p>
          <a:p>
            <a:pPr marL="457200" indent="-457200">
              <a:buAutoNum type="arabicPeriod"/>
            </a:pPr>
            <a:r>
              <a:rPr lang="en-US" dirty="0" smtClean="0"/>
              <a:t>Motion to approve Priorities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for March 2013 Plenary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 to approve the selection of China World Hotel, Beijing, China for the venue for the March 2013 Plenary.</a:t>
            </a:r>
          </a:p>
          <a:p>
            <a:r>
              <a:rPr lang="en-US" dirty="0" smtClean="0"/>
              <a:t>Moved: Jon Rosdahl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Venue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770813" cy="4800600"/>
          </a:xfrm>
        </p:spPr>
        <p:txBody>
          <a:bodyPr/>
          <a:lstStyle/>
          <a:p>
            <a:r>
              <a:rPr lang="en-US" dirty="0" smtClean="0"/>
              <a:t>Proposed Priorities </a:t>
            </a:r>
          </a:p>
          <a:p>
            <a:r>
              <a:rPr lang="en-US" dirty="0" smtClean="0"/>
              <a:t>	</a:t>
            </a:r>
            <a:r>
              <a:rPr lang="en-US" dirty="0" smtClean="0"/>
              <a:t>Non-North American Venues: </a:t>
            </a:r>
          </a:p>
          <a:p>
            <a:pPr lvl="1"/>
            <a:r>
              <a:rPr lang="en-US" dirty="0" smtClean="0"/>
              <a:t>	</a:t>
            </a:r>
            <a:r>
              <a:rPr lang="en-US" sz="2400" dirty="0" smtClean="0"/>
              <a:t>2015 March  - Barcelona / Rome / Berlin</a:t>
            </a:r>
          </a:p>
          <a:p>
            <a:pPr lvl="1"/>
            <a:r>
              <a:rPr lang="en-US" sz="2400" dirty="0" smtClean="0"/>
              <a:t>	</a:t>
            </a:r>
            <a:r>
              <a:rPr lang="en-US" sz="2400" dirty="0" smtClean="0"/>
              <a:t>2016 March – Macau / Shanghai / </a:t>
            </a:r>
            <a:r>
              <a:rPr lang="en-US" sz="2400" dirty="0" err="1" smtClean="0"/>
              <a:t>Yokahoma</a:t>
            </a:r>
            <a:endParaRPr lang="en-US" sz="2400" dirty="0" smtClean="0"/>
          </a:p>
          <a:p>
            <a:pPr lvl="1"/>
            <a:r>
              <a:rPr lang="en-US" sz="2400" dirty="0" smtClean="0"/>
              <a:t>	</a:t>
            </a:r>
            <a:r>
              <a:rPr lang="en-US" sz="2400" dirty="0" smtClean="0"/>
              <a:t>2017 July     -- Copenhagen / </a:t>
            </a:r>
            <a:r>
              <a:rPr lang="en-US" sz="2400" dirty="0" err="1" smtClean="0"/>
              <a:t>Gothenberg</a:t>
            </a:r>
            <a:r>
              <a:rPr lang="en-US" sz="2400" dirty="0" smtClean="0"/>
              <a:t> / Vienna</a:t>
            </a:r>
          </a:p>
          <a:p>
            <a:r>
              <a:rPr lang="en-US" dirty="0" smtClean="0"/>
              <a:t>	</a:t>
            </a:r>
            <a:r>
              <a:rPr lang="en-US" dirty="0" smtClean="0"/>
              <a:t>North American Venue:</a:t>
            </a:r>
          </a:p>
          <a:p>
            <a:pPr lvl="1"/>
            <a:r>
              <a:rPr lang="en-US" sz="2400" dirty="0" smtClean="0"/>
              <a:t>	</a:t>
            </a:r>
            <a:r>
              <a:rPr lang="en-US" sz="2400" dirty="0" smtClean="0"/>
              <a:t>	</a:t>
            </a:r>
            <a:r>
              <a:rPr lang="en-US" sz="2400" b="0" dirty="0" smtClean="0"/>
              <a:t>2017 March  - New Orleans / Florida</a:t>
            </a:r>
          </a:p>
          <a:p>
            <a:r>
              <a:rPr lang="en-US" dirty="0" smtClean="0"/>
              <a:t>Priorities: Even years = Asia</a:t>
            </a:r>
          </a:p>
          <a:p>
            <a:r>
              <a:rPr lang="en-US" dirty="0" smtClean="0"/>
              <a:t>	</a:t>
            </a:r>
            <a:r>
              <a:rPr lang="en-US" dirty="0" smtClean="0"/>
              <a:t>			Odd Years = Europe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 smtClean="0"/>
              <a:t>018 and 2019  - </a:t>
            </a:r>
          </a:p>
          <a:p>
            <a:r>
              <a:rPr lang="en-US" dirty="0" smtClean="0"/>
              <a:t>	</a:t>
            </a:r>
            <a:r>
              <a:rPr lang="en-US" dirty="0" smtClean="0"/>
              <a:t>fill in with new venues and choice not filled in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800" dirty="0" smtClean="0"/>
              <a:t>Move to approve the priorities for Non-North American venues as follows: </a:t>
            </a:r>
          </a:p>
          <a:p>
            <a:pPr lvl="1"/>
            <a:r>
              <a:rPr lang="en-US" sz="2400" dirty="0" smtClean="0"/>
              <a:t>	2015 </a:t>
            </a:r>
            <a:r>
              <a:rPr lang="en-US" sz="2400" dirty="0" smtClean="0"/>
              <a:t>March  - </a:t>
            </a:r>
            <a:r>
              <a:rPr lang="en-US" sz="2400" dirty="0" smtClean="0"/>
              <a:t>1 Barcelona </a:t>
            </a:r>
            <a:r>
              <a:rPr lang="en-US" sz="2400" dirty="0" smtClean="0"/>
              <a:t>/ </a:t>
            </a:r>
            <a:r>
              <a:rPr lang="en-US" sz="2400" dirty="0" smtClean="0"/>
              <a:t>2 Rome </a:t>
            </a:r>
            <a:r>
              <a:rPr lang="en-US" sz="2400" dirty="0" smtClean="0"/>
              <a:t>/ </a:t>
            </a:r>
            <a:r>
              <a:rPr lang="en-US" sz="2400" dirty="0" smtClean="0"/>
              <a:t>3 Berlin</a:t>
            </a:r>
            <a:endParaRPr lang="en-US" sz="2400" dirty="0" smtClean="0"/>
          </a:p>
          <a:p>
            <a:pPr lvl="1"/>
            <a:r>
              <a:rPr lang="en-US" sz="2400" dirty="0" smtClean="0"/>
              <a:t>	2016 March – </a:t>
            </a:r>
            <a:r>
              <a:rPr lang="en-US" sz="2400" dirty="0" smtClean="0"/>
              <a:t>1 Macau </a:t>
            </a:r>
            <a:r>
              <a:rPr lang="en-US" sz="2400" dirty="0" smtClean="0"/>
              <a:t>/ </a:t>
            </a:r>
            <a:r>
              <a:rPr lang="en-US" sz="2400" dirty="0" smtClean="0"/>
              <a:t>2 Shanghai </a:t>
            </a:r>
            <a:r>
              <a:rPr lang="en-US" sz="2400" dirty="0" smtClean="0"/>
              <a:t>/ </a:t>
            </a:r>
            <a:r>
              <a:rPr lang="en-US" sz="2400" dirty="0" smtClean="0"/>
              <a:t>3 </a:t>
            </a:r>
            <a:r>
              <a:rPr lang="en-US" sz="2400" dirty="0" err="1" smtClean="0"/>
              <a:t>Yokahoma</a:t>
            </a:r>
            <a:endParaRPr lang="en-US" sz="2400" dirty="0" smtClean="0"/>
          </a:p>
          <a:p>
            <a:pPr lvl="1"/>
            <a:r>
              <a:rPr lang="en-US" sz="2400" dirty="0" smtClean="0"/>
              <a:t>	2017 July  </a:t>
            </a:r>
            <a:r>
              <a:rPr lang="en-US" sz="2400" dirty="0" smtClean="0"/>
              <a:t>- 1 Copenhagen </a:t>
            </a:r>
            <a:r>
              <a:rPr lang="en-US" sz="2400" dirty="0" smtClean="0"/>
              <a:t>/ </a:t>
            </a:r>
            <a:r>
              <a:rPr lang="en-US" sz="2400" dirty="0" smtClean="0"/>
              <a:t>2 </a:t>
            </a:r>
            <a:r>
              <a:rPr lang="en-US" sz="2400" dirty="0" err="1" smtClean="0"/>
              <a:t>Gothenberg</a:t>
            </a:r>
            <a:r>
              <a:rPr lang="en-US" sz="2400" dirty="0" smtClean="0"/>
              <a:t> </a:t>
            </a:r>
            <a:r>
              <a:rPr lang="en-US" sz="2400" dirty="0" smtClean="0"/>
              <a:t>/ </a:t>
            </a:r>
            <a:r>
              <a:rPr lang="en-US" sz="2400" dirty="0" smtClean="0"/>
              <a:t>3 Vienna</a:t>
            </a:r>
            <a:endParaRPr lang="en-US" sz="2400" dirty="0" smtClean="0"/>
          </a:p>
          <a:p>
            <a:r>
              <a:rPr lang="en-US" dirty="0" smtClean="0"/>
              <a:t>  and for a North American Venue:</a:t>
            </a:r>
          </a:p>
          <a:p>
            <a:pPr lvl="2"/>
            <a:r>
              <a:rPr lang="en-US" sz="2400" dirty="0" smtClean="0"/>
              <a:t>2017 </a:t>
            </a:r>
            <a:r>
              <a:rPr lang="en-US" sz="2400" dirty="0" smtClean="0"/>
              <a:t>March  - 1. New Orleans / 2. Florida</a:t>
            </a:r>
          </a:p>
          <a:p>
            <a:r>
              <a:rPr lang="en-US" dirty="0" smtClean="0"/>
              <a:t>Moved: Jon Rosdahl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9.03 II Executive secretary report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923213" cy="4646613"/>
          </a:xfrm>
        </p:spPr>
        <p:txBody>
          <a:bodyPr/>
          <a:lstStyle/>
          <a:p>
            <a:pPr marL="457200" indent="-457200"/>
            <a:r>
              <a:rPr lang="en-US" dirty="0" smtClean="0"/>
              <a:t>LMSC 802 – P&amp;P list of major duties: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dirty="0" smtClean="0"/>
              <a:t>Present summaries of venue options</a:t>
            </a:r>
            <a:r>
              <a:rPr lang="en-US" dirty="0" smtClean="0"/>
              <a:t>.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Carry out Duties of Treasurer if Treasurer unavailable</a:t>
            </a:r>
          </a:p>
          <a:p>
            <a:pPr marL="457200" indent="-457200"/>
            <a:r>
              <a:rPr lang="en-US" dirty="0" smtClean="0"/>
              <a:t>Chairs Guideline list of major duties:</a:t>
            </a:r>
          </a:p>
          <a:p>
            <a:r>
              <a:rPr lang="en-US" dirty="0" smtClean="0"/>
              <a:t>1) 802 </a:t>
            </a:r>
            <a:r>
              <a:rPr lang="en-US" dirty="0" smtClean="0"/>
              <a:t>Meetings: Efficiency Improvement</a:t>
            </a:r>
          </a:p>
          <a:p>
            <a:r>
              <a:rPr lang="en-US" dirty="0" smtClean="0"/>
              <a:t>2</a:t>
            </a:r>
            <a:r>
              <a:rPr lang="en-US" dirty="0" smtClean="0"/>
              <a:t>) 802 Plenary Sessions: Facilities and Services</a:t>
            </a:r>
          </a:p>
          <a:p>
            <a:r>
              <a:rPr lang="en-US" dirty="0" smtClean="0"/>
              <a:t>3</a:t>
            </a:r>
            <a:r>
              <a:rPr lang="en-US" dirty="0" smtClean="0"/>
              <a:t>) IEEE 802 Registration Database</a:t>
            </a:r>
          </a:p>
          <a:p>
            <a:r>
              <a:rPr lang="en-US" dirty="0" smtClean="0"/>
              <a:t>4</a:t>
            </a:r>
            <a:r>
              <a:rPr lang="en-US" dirty="0" smtClean="0"/>
              <a:t>) Assist IEEE 802 </a:t>
            </a:r>
            <a:r>
              <a:rPr lang="en-US" dirty="0" smtClean="0"/>
              <a:t>Treasurer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Manager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Current Status: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 </a:t>
            </a:r>
            <a:r>
              <a:rPr lang="en-US" dirty="0" smtClean="0"/>
              <a:t>Proposed Contract will be offered for Meeting Manager Services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Negotiations and finalization to continue according to following </a:t>
            </a:r>
            <a:r>
              <a:rPr lang="en-US" dirty="0" smtClean="0"/>
              <a:t> schedule: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Finalize next draft contract (R7) via executive e-mail exchange by 27 March and present to SP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ExSec</a:t>
            </a:r>
            <a:r>
              <a:rPr lang="en-US" dirty="0" smtClean="0"/>
              <a:t>/SP present any counter proposal (R8) to EC by 2April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EC consider and </a:t>
            </a:r>
            <a:r>
              <a:rPr lang="en-US" dirty="0" err="1" smtClean="0"/>
              <a:t>ExSec</a:t>
            </a:r>
            <a:r>
              <a:rPr lang="en-US" dirty="0" smtClean="0"/>
              <a:t> </a:t>
            </a:r>
            <a:r>
              <a:rPr lang="en-US" dirty="0" smtClean="0"/>
              <a:t>prepare draft contract (R9) for SP by 10 April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Hold a 10-Day E-mail Ballot on Final Contract 15 April to 25 April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Monday Agenda Items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r>
              <a:rPr lang="en-US" dirty="0" smtClean="0"/>
              <a:t>5.17 II Future venue contract status &amp; Vendor Contract Renewal Status</a:t>
            </a:r>
          </a:p>
          <a:p>
            <a:r>
              <a:rPr lang="en-US" dirty="0" smtClean="0"/>
              <a:t>5.18 II Geneva 2013 Expectation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30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Future Venue Contract status:</a:t>
            </a:r>
          </a:p>
          <a:p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https://mentor.ieee.org/802-ec/dcn/12/ec-12-0040-03-00EC-802-plenary-future-venue-contract-status.xlsx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5.17 II Future venue contract status &amp; Vendor Contract Renewal Status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noFill/>
          <a:ln>
            <a:noFill/>
          </a:ln>
        </p:spPr>
        <p:txBody>
          <a:bodyPr/>
          <a:lstStyle/>
          <a:p>
            <a:r>
              <a:rPr lang="en-US" dirty="0" smtClean="0"/>
              <a:t>Future Venues </a:t>
            </a:r>
          </a:p>
          <a:p>
            <a:r>
              <a:rPr lang="en-US" dirty="0" smtClean="0"/>
              <a:t>See doc: 802-EC-12/0040r3</a:t>
            </a:r>
          </a:p>
          <a:p>
            <a:r>
              <a:rPr lang="en-US" dirty="0" smtClean="0">
                <a:solidFill>
                  <a:schemeClr val="accent6"/>
                </a:solidFill>
                <a:hlinkClick r:id="rId3" tooltip="Future Venue contract status"/>
              </a:rPr>
              <a:t>https://</a:t>
            </a:r>
            <a:r>
              <a:rPr lang="en-US" dirty="0" smtClean="0">
                <a:noFill/>
                <a:hlinkClick r:id="rId3" tooltip="Future Venue contract status"/>
              </a:rPr>
              <a:t>mentor.ieee.org/802-ec/dcn/12/ec-12-0040-03-00EC-802-plenary-future-venue-contract-status.xlsx</a:t>
            </a:r>
            <a:endParaRPr lang="en-US" dirty="0" smtClean="0">
              <a:noFill/>
            </a:endParaRPr>
          </a:p>
          <a:p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IETF Joint Meetings</a:t>
            </a:r>
          </a:p>
          <a:p>
            <a:pPr marL="457200" indent="-457200">
              <a:buAutoNum type="arabicPeriod"/>
            </a:pPr>
            <a:r>
              <a:rPr lang="en-US" dirty="0" smtClean="0"/>
              <a:t>Non-North American Venues – Set Priorities</a:t>
            </a:r>
          </a:p>
          <a:p>
            <a:pPr marL="457200" indent="-457200">
              <a:buAutoNum type="arabicPeriod"/>
            </a:pPr>
            <a:r>
              <a:rPr lang="en-US" dirty="0" smtClean="0"/>
              <a:t>Vendor Contract Status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 Joint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Discussion at the Joint IETF-IEEE meeting:</a:t>
            </a:r>
          </a:p>
          <a:p>
            <a:r>
              <a:rPr lang="en-US" dirty="0" smtClean="0"/>
              <a:t>	1. How often to meet face-to-face? </a:t>
            </a:r>
          </a:p>
          <a:p>
            <a:r>
              <a:rPr lang="en-US" dirty="0" smtClean="0"/>
              <a:t>			Once a year?   Once every other year?</a:t>
            </a:r>
          </a:p>
          <a:p>
            <a:r>
              <a:rPr lang="en-US" dirty="0" smtClean="0"/>
              <a:t>2014 not any clear choice as both groups are firm on locations – no automatic choice</a:t>
            </a:r>
          </a:p>
          <a:p>
            <a:r>
              <a:rPr lang="en-US" dirty="0" smtClean="0"/>
              <a:t>2015 – IETF is going to Dallas in March – </a:t>
            </a:r>
          </a:p>
          <a:p>
            <a:r>
              <a:rPr lang="en-US" dirty="0" smtClean="0"/>
              <a:t>			IEEE is going to Dallas in Nov  -- </a:t>
            </a:r>
          </a:p>
          <a:p>
            <a:r>
              <a:rPr lang="en-US" dirty="0" smtClean="0"/>
              <a:t>	We could possibly move to March, and have back to back meeting in </a:t>
            </a:r>
            <a:r>
              <a:rPr lang="en-US" smtClean="0"/>
              <a:t>Dallas....?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Non-North American 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The Next 10 Slides are potential locations for future </a:t>
            </a:r>
            <a:r>
              <a:rPr lang="en-US" dirty="0" err="1" smtClean="0"/>
              <a:t>Plenaries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Discuss Details this week</a:t>
            </a:r>
          </a:p>
          <a:p>
            <a:r>
              <a:rPr lang="en-US" dirty="0" smtClean="0"/>
              <a:t>Set priorities by Friday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 bwMode="auto">
          <a:xfrm>
            <a:off x="457200" y="609600"/>
            <a:ext cx="8229600" cy="55394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sz="2000" dirty="0" smtClean="0">
                <a:ea typeface="ＭＳ Ｐゴシック" pitchFamily="34" charset="-128"/>
              </a:rPr>
              <a:t>Proposed Future Venues IEEE 802 Plenary Sessions </a:t>
            </a:r>
            <a:br>
              <a:rPr lang="en-US" altLang="zh-CN" sz="2000" dirty="0" smtClean="0">
                <a:ea typeface="ＭＳ Ｐゴシック" pitchFamily="34" charset="-128"/>
              </a:rPr>
            </a:br>
            <a:r>
              <a:rPr lang="en-US" altLang="zh-CN" sz="2000" dirty="0" smtClean="0">
                <a:ea typeface="ＭＳ Ｐゴシック" pitchFamily="34" charset="-128"/>
              </a:rPr>
              <a:t>Presented at </a:t>
            </a:r>
            <a:r>
              <a:rPr lang="en-US" sz="2000" dirty="0" smtClean="0"/>
              <a:t>Caribe Royale, Orlando, FL</a:t>
            </a:r>
            <a:endParaRPr lang="en-US" altLang="zh-CN" sz="2000" dirty="0" smtClean="0">
              <a:ea typeface="ＭＳ Ｐゴシック" pitchFamily="34" charset="-128"/>
            </a:endParaRPr>
          </a:p>
        </p:txBody>
      </p:sp>
      <p:sp>
        <p:nvSpPr>
          <p:cNvPr id="13315" name="Content Placeholder 4"/>
          <p:cNvSpPr>
            <a:spLocks noGrp="1"/>
          </p:cNvSpPr>
          <p:nvPr>
            <p:ph idx="1"/>
          </p:nvPr>
        </p:nvSpPr>
        <p:spPr bwMode="auto">
          <a:xfrm>
            <a:off x="0" y="1371600"/>
            <a:ext cx="8915400" cy="5105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Font typeface="Arial" charset="0"/>
              <a:buNone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Beijing, P.R. China</a:t>
            </a:r>
          </a:p>
          <a:p>
            <a:pPr marL="0" indent="0" algn="ctr">
              <a:buFont typeface="Arial" charset="0"/>
              <a:buNone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MEETING VENUE: China World Hotel, MEETING VENUE TYPE: 5-Star Hotel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NUMBER OF MEETING ROOMS: 33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ESTIMATED FUNCTION SPACE COST: unnegotiated hotel quote for all meeting space and 600 attendees, 2.5M RMB(=US$400K)(venue plus F&amp;B).  Believe this can be reduced to less than 2M RMB with negotiation and sponsorship, maybe better.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AV AVAILABLE: Out-source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NETWORK AVAILABLE: Out-source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GUEST ROOM BLOCK RECOMMENDED (Y/N): 500-600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RECOMMENDED HOTEL(S): China World Hotel/Traders/China World Summit Complex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ESTIMATED ROOM RATES: 1350-1550 RMB (=~US$215.) to be negotiated at the complex. 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Closest International Airport: Beijing Capital International Airport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Secondary Transportation Required: Taxi or subway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Business Currency &amp; Estimated Exchange Rate: RMB-Yuan; RMB6.24 = USD$1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Incentives (Government, Trade, Tourism etc.): low probability for government support, low to moderate for other sponsorship.</a:t>
            </a:r>
          </a:p>
          <a:p>
            <a:pPr marL="0" indent="0"/>
            <a:endParaRPr lang="en-US" altLang="zh-CN" sz="16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</a:t>
            </a:r>
            <a:r>
              <a:rPr lang="en-US" sz="2000" dirty="0" smtClean="0"/>
              <a:t>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88466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Barcelona, Spain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Three Hotels &amp; Barcelona Conference Center</a:t>
            </a:r>
          </a:p>
          <a:p>
            <a:endParaRPr lang="en-US" sz="1600" dirty="0" smtClean="0"/>
          </a:p>
          <a:p>
            <a:r>
              <a:rPr lang="en-US" sz="1600" dirty="0" smtClean="0"/>
              <a:t>NUMBER OF MEETING ROOMS:   ~56+ </a:t>
            </a:r>
          </a:p>
          <a:p>
            <a:r>
              <a:rPr lang="en-US" sz="1600" cap="all" dirty="0" smtClean="0"/>
              <a:t>Estimated Function Space Cost</a:t>
            </a:r>
            <a:r>
              <a:rPr lang="en-US" sz="1600" dirty="0" smtClean="0"/>
              <a:t>:  t.b.d.  (~~ € 225K =  US$290K)</a:t>
            </a:r>
          </a:p>
          <a:p>
            <a:r>
              <a:rPr lang="en-US" sz="1600" dirty="0" smtClean="0"/>
              <a:t>AV AVAILABLE:  Yes, AV services on-site</a:t>
            </a:r>
          </a:p>
          <a:p>
            <a:r>
              <a:rPr lang="en-US" sz="1600" dirty="0" smtClean="0"/>
              <a:t>NETWORK AVAILABLE:  Yes, both Wired &amp; Wireless network with Internet Access</a:t>
            </a:r>
            <a:endParaRPr lang="en-US" sz="1600" dirty="0"/>
          </a:p>
          <a:p>
            <a:r>
              <a:rPr lang="en-US" sz="1600" dirty="0" smtClean="0"/>
              <a:t>GUEST ROOM BLOCK RECOMMENDED (Y/N):  Yes,  500-600 rooms of 1125</a:t>
            </a:r>
          </a:p>
          <a:p>
            <a:r>
              <a:rPr lang="en-US" sz="1600" dirty="0" smtClean="0"/>
              <a:t>RECOMMENDED HOTEL(S):  4  Hotels within walking distance</a:t>
            </a:r>
          </a:p>
          <a:p>
            <a:r>
              <a:rPr lang="en-US" sz="1600" dirty="0" smtClean="0"/>
              <a:t>ESTIMATED ROOM RATE:  ~195. € sngl, ~225. € dbl,  incl breakfast</a:t>
            </a:r>
          </a:p>
          <a:p>
            <a:r>
              <a:rPr lang="en-US" sz="1600" dirty="0"/>
              <a:t>Closest International Airport</a:t>
            </a:r>
            <a:r>
              <a:rPr lang="en-US" sz="1600" dirty="0" smtClean="0"/>
              <a:t>:  Barcelona International,  ~10km   </a:t>
            </a:r>
          </a:p>
          <a:p>
            <a:r>
              <a:rPr lang="en-US" sz="1600" dirty="0" smtClean="0"/>
              <a:t>Secondary Transportation Required: bus or taxi</a:t>
            </a:r>
          </a:p>
          <a:p>
            <a:r>
              <a:rPr lang="en-US" sz="1600" dirty="0" smtClean="0"/>
              <a:t>Business Currency &amp; Estimated Exchange Rate:  € (=$1.29) </a:t>
            </a:r>
          </a:p>
          <a:p>
            <a:r>
              <a:rPr lang="en-US" sz="1600" dirty="0" smtClean="0"/>
              <a:t>Incentives (Government, Trade, Tourism etc.):  t.b.d. none at this time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75861"/>
          </a:xfrm>
        </p:spPr>
        <p:txBody>
          <a:bodyPr/>
          <a:lstStyle/>
          <a:p>
            <a:r>
              <a:rPr lang="en-US" sz="2000" dirty="0" smtClean="0"/>
              <a:t>Proposed 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59842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Macau, PRC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Sands Venetian Hotel &amp; Conference Center</a:t>
            </a:r>
          </a:p>
          <a:p>
            <a:pPr lvl="2"/>
            <a:endParaRPr lang="en-US" sz="700" dirty="0" smtClean="0"/>
          </a:p>
          <a:p>
            <a:r>
              <a:rPr lang="en-US" sz="1600" dirty="0" smtClean="0"/>
              <a:t>NUMBER OF MEETING ROOMS:   40++</a:t>
            </a:r>
          </a:p>
          <a:p>
            <a:r>
              <a:rPr lang="en-US" sz="1600" cap="all" dirty="0" smtClean="0"/>
              <a:t>Estimated Function Space Cost:   $0</a:t>
            </a:r>
          </a:p>
          <a:p>
            <a:r>
              <a:rPr lang="en-US" sz="1600" dirty="0" smtClean="0"/>
              <a:t>AV AVAILABLE:   Yes, with new LCD Projectors</a:t>
            </a:r>
          </a:p>
          <a:p>
            <a:r>
              <a:rPr lang="en-US" sz="1600" dirty="0" smtClean="0"/>
              <a:t>NETWORK AVAILABLE:   All fiber distribution with up to 1Gb/s Bandwidth</a:t>
            </a:r>
          </a:p>
          <a:p>
            <a:r>
              <a:rPr lang="en-US" sz="1600" dirty="0" smtClean="0"/>
              <a:t>Possible Option Dates:  March 2016 – t.b.d.</a:t>
            </a:r>
            <a:endParaRPr lang="en-US" sz="1600" dirty="0"/>
          </a:p>
          <a:p>
            <a:r>
              <a:rPr lang="en-US" sz="1600" dirty="0" smtClean="0"/>
              <a:t>GUEST ROOM BLOCK RECOMMENDED (Y/N):  600+</a:t>
            </a:r>
          </a:p>
          <a:p>
            <a:r>
              <a:rPr lang="en-US" sz="1600" dirty="0" smtClean="0"/>
              <a:t>RECOMMENDED HOTEL(S):   Sands Venetian Hotel</a:t>
            </a:r>
          </a:p>
          <a:p>
            <a:r>
              <a:rPr lang="en-US" sz="1600" dirty="0" smtClean="0"/>
              <a:t>ESTIMATED ROOM RATE:  1500.RMB. (=US$245.)/night,  single/double</a:t>
            </a:r>
          </a:p>
          <a:p>
            <a:r>
              <a:rPr lang="en-US" sz="1600" dirty="0" smtClean="0"/>
              <a:t>Daily Delegate Package: @575.RMB/day ($95) </a:t>
            </a:r>
            <a:r>
              <a:rPr lang="en-US" sz="1600" dirty="0" err="1" smtClean="0"/>
              <a:t>Brfst</a:t>
            </a:r>
            <a:r>
              <a:rPr lang="en-US" sz="1600" dirty="0" smtClean="0"/>
              <a:t> &amp; Lunch, AV, AM &amp; PM Breaks</a:t>
            </a:r>
          </a:p>
          <a:p>
            <a:r>
              <a:rPr lang="en-US" sz="1600" dirty="0" smtClean="0"/>
              <a:t>Airport:  Hong Kong International (HKG)</a:t>
            </a:r>
          </a:p>
          <a:p>
            <a:r>
              <a:rPr lang="en-US" sz="1600" dirty="0" smtClean="0"/>
              <a:t>Secondary Transportation Required: 40-55 min for ferry + free hotel shuttle bus</a:t>
            </a:r>
          </a:p>
          <a:p>
            <a:r>
              <a:rPr lang="en-US" sz="1600" dirty="0" smtClean="0"/>
              <a:t>Business Currency &amp; Estimated Exchange Rate:   1 $US=  6.242 RMB</a:t>
            </a:r>
          </a:p>
          <a:p>
            <a:r>
              <a:rPr lang="en-US" sz="1600" dirty="0" smtClean="0"/>
              <a:t>Incentives (Government, Trade, Tourism etc.):  Yes, Amounts  t.b.d. </a:t>
            </a:r>
          </a:p>
          <a:p>
            <a:r>
              <a:rPr lang="en-US" sz="1600" dirty="0" smtClean="0"/>
              <a:t>Contract Terms and Subsidies are still in negotiation. 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1841</TotalTime>
  <Words>2343</Words>
  <Application>Microsoft Office PowerPoint</Application>
  <PresentationFormat>On-screen Show (4:3)</PresentationFormat>
  <Paragraphs>388</Paragraphs>
  <Slides>30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802-11-Submission</vt:lpstr>
      <vt:lpstr>Document</vt:lpstr>
      <vt:lpstr>ExSec Agenda Items March 2013 Plenary </vt:lpstr>
      <vt:lpstr>Abstract</vt:lpstr>
      <vt:lpstr>Monday Agenda Items</vt:lpstr>
      <vt:lpstr>5.17 II Future venue contract status &amp; Vendor Contract Renewal Status</vt:lpstr>
      <vt:lpstr>IETF Joint Meetings</vt:lpstr>
      <vt:lpstr>Non-North American Venues</vt:lpstr>
      <vt:lpstr>Proposed Future Venues IEEE 802 Plenary Sessions  Presented at Caribe Royale, Orlando, FL</vt:lpstr>
      <vt:lpstr>Proposed Future Venues for IEEE 802 Plenary Sessions  Presented at Caribe Royale, Orlando, FL</vt:lpstr>
      <vt:lpstr>Proposed Future Venues IEEE 802 Plenary Sessions  Presented at Caribe Royale, Orlando, FL</vt:lpstr>
      <vt:lpstr>Proposed Future Venues IEEE 802 Plenary Sessions  Presented at Caribe Royale, Orlando, FL</vt:lpstr>
      <vt:lpstr>Proposed Future Venues for IEEE 802 Plenary Sessions  Presented at Caribe Royale, Orlando, FL</vt:lpstr>
      <vt:lpstr>Proposed Future Venues for IEEE 802 Plenary Sessions  Presented at Caribe Royale, Orlando, FL</vt:lpstr>
      <vt:lpstr>Proposed Future Venues for IEEE 802 Plenary Sessions  Presented at Caribe Royale, Orlando, FL</vt:lpstr>
      <vt:lpstr>Proposed Future Venues for IEEE 802 Plenary Sessions  Presented at Caribe Royale, Orlando, FL</vt:lpstr>
      <vt:lpstr>Proposed Future Venues IEEE 802 Plenary Sessions  Presented at Caribe Royale, Orlando, FL</vt:lpstr>
      <vt:lpstr>Proposed Future Venues for IEEE 802 Plenary Sessions  Presented at Caribe Royale, Orlando, FL</vt:lpstr>
      <vt:lpstr>Status of Vendor Contracts</vt:lpstr>
      <vt:lpstr>5.18 II Geneva 2013 Expectation</vt:lpstr>
      <vt:lpstr>Geneva Expectations (cont)</vt:lpstr>
      <vt:lpstr>Geneva Expectations (cont)</vt:lpstr>
      <vt:lpstr> Geneva Expectations (cont)</vt:lpstr>
      <vt:lpstr> Geneva Expectations (cont)</vt:lpstr>
      <vt:lpstr>Friday Agenda Items</vt:lpstr>
      <vt:lpstr>4.05 MI Future Venues </vt:lpstr>
      <vt:lpstr>Motion for March 2013 Plenary</vt:lpstr>
      <vt:lpstr>Venue Priorities</vt:lpstr>
      <vt:lpstr>Motion to Approve Priorities</vt:lpstr>
      <vt:lpstr>9.03 II Executive secretary report </vt:lpstr>
      <vt:lpstr>Meeting Manager Expectations</vt:lpstr>
      <vt:lpstr>References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March 2013 Plenary</dc:title>
  <dc:subject>Agenda Items for Plenary </dc:subject>
  <dc:creator>Jon Rosdahl</dc:creator>
  <cp:keywords>March 2013</cp:keywords>
  <dc:description>Agenda Items from ExSec for March plenary.</dc:description>
  <cp:lastModifiedBy>jr05</cp:lastModifiedBy>
  <cp:revision>15</cp:revision>
  <cp:lastPrinted>1601-01-01T00:00:00Z</cp:lastPrinted>
  <dcterms:created xsi:type="dcterms:W3CDTF">2013-03-16T01:58:23Z</dcterms:created>
  <dcterms:modified xsi:type="dcterms:W3CDTF">2013-03-22T15:30:06Z</dcterms:modified>
</cp:coreProperties>
</file>