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62" r:id="rId4"/>
    <p:sldId id="265" r:id="rId5"/>
    <p:sldId id="263" r:id="rId6"/>
    <p:sldId id="266" r:id="rId7"/>
    <p:sldId id="267" r:id="rId8"/>
    <p:sldId id="268" r:id="rId9"/>
    <p:sldId id="277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64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09" autoAdjust="0"/>
    <p:restoredTop sz="86356" autoAdjust="0"/>
  </p:normalViewPr>
  <p:slideViewPr>
    <p:cSldViewPr>
      <p:cViewPr varScale="1">
        <p:scale>
          <a:sx n="70" d="100"/>
          <a:sy n="70" d="100"/>
        </p:scale>
        <p:origin x="-246" y="-108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1131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802.EC-13/0001r0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February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Jon Rosdahl, CSR Technologies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802.EC-13/0001r0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February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Jon Rosdahl, CSR Technologies Inc.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802.EC-13/0001r0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fr-FR" smtClean="0"/>
              <a:t>Jon Rosdahl, CSR Technologies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802.EC-13/0001r0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fr-FR" smtClean="0"/>
              <a:t>Jon Rosdahl, CSR Technologies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802.EC-13/0001r0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fr-FR" smtClean="0"/>
              <a:t>Jon Rosdahl, CSR Technologies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802.EC-13/0001r0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fr-FR" smtClean="0"/>
              <a:t>Jon Rosdahl, CSR Technologies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802.EC-13/0001r0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fr-FR" smtClean="0"/>
              <a:t>Jon Rosdahl, CSR Technologies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802.EC-13/0001r0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fr-FR" smtClean="0"/>
              <a:t>Jon Rosdahl, CSR Technologies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Jon Rosdahl, CSR Technologies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February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Jon Rosdahl, CSR Technologies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Jon Rosdahl, CSR Technologies Inc.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Jon Rosdahl, CSR Technologies Inc.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Jon Rosdahl, CSR Technologies Inc.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Jon Rosdahl, CSR Technologies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Jon Rosdahl, CSR Technologies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February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 EC-13/0001r0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February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dirty="0" smtClean="0"/>
              <a:t>802 EC Interim Telecon - Feb 5 - 2013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2013-02-05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14350" y="2276475"/>
          <a:ext cx="8077200" cy="2695575"/>
        </p:xfrm>
        <a:graphic>
          <a:graphicData uri="http://schemas.openxmlformats.org/presentationml/2006/ole">
            <p:oleObj spid="_x0000_s3075" name="Document" r:id="rId4" imgW="8257888" imgH="2761580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24800" cy="1065213"/>
          </a:xfrm>
        </p:spPr>
        <p:txBody>
          <a:bodyPr/>
          <a:lstStyle/>
          <a:p>
            <a:pPr algn="l"/>
            <a:r>
              <a:rPr lang="en-US" sz="2400" dirty="0" smtClean="0"/>
              <a:t>8. Motion: Confirm approval of March 2014 venue location</a:t>
            </a:r>
            <a:br>
              <a:rPr lang="en-US" sz="2400" dirty="0" smtClean="0"/>
            </a:br>
            <a:r>
              <a:rPr lang="en-US" sz="2400" dirty="0" smtClean="0"/>
              <a:t>	</a:t>
            </a:r>
            <a:r>
              <a:rPr lang="en-US" sz="2400" dirty="0" smtClean="0"/>
              <a:t>						- Rosdahl                      	     8 min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 2013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24800" cy="1065213"/>
          </a:xfrm>
        </p:spPr>
        <p:txBody>
          <a:bodyPr/>
          <a:lstStyle/>
          <a:p>
            <a:pPr algn="l"/>
            <a:r>
              <a:rPr lang="en-US" sz="2400" dirty="0" smtClean="0"/>
              <a:t>9. Motion: Confirm approval of March 2015 venue location</a:t>
            </a:r>
            <a:br>
              <a:rPr lang="en-US" sz="2400" dirty="0" smtClean="0"/>
            </a:br>
            <a:r>
              <a:rPr lang="en-US" sz="2400" dirty="0" smtClean="0"/>
              <a:t>							- Rosdahl                        	     3 min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Despite best efforts, we do not have a contract for consideration today.</a:t>
            </a:r>
          </a:p>
          <a:p>
            <a:pPr lvl="1"/>
            <a:r>
              <a:rPr lang="en-US" dirty="0" smtClean="0"/>
              <a:t>We have already approved the Venue Location for Singapore (July 2012), and I had hoped to have a contract for review.</a:t>
            </a:r>
          </a:p>
          <a:p>
            <a:pPr lvl="1"/>
            <a:r>
              <a:rPr lang="en-US" dirty="0" smtClean="0"/>
              <a:t>I will bring this back on the agenda during our Plenary in March 2013.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 2013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400" dirty="0" smtClean="0"/>
              <a:t>3. Discussion: IEEE 802 </a:t>
            </a:r>
            <a:r>
              <a:rPr lang="en-US" sz="2400" dirty="0" err="1" smtClean="0"/>
              <a:t>Mktg</a:t>
            </a:r>
            <a:r>
              <a:rPr lang="en-US" sz="2400" dirty="0" smtClean="0"/>
              <a:t> / </a:t>
            </a:r>
            <a:r>
              <a:rPr lang="en-US" sz="2400" dirty="0" err="1" smtClean="0"/>
              <a:t>OpenStand</a:t>
            </a:r>
            <a:r>
              <a:rPr lang="en-US" sz="2400" dirty="0" smtClean="0"/>
              <a:t> Update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							- </a:t>
            </a:r>
            <a:r>
              <a:rPr lang="en-US" sz="2400" dirty="0" err="1" smtClean="0"/>
              <a:t>D’Ambrosia</a:t>
            </a:r>
            <a:r>
              <a:rPr lang="en-US" sz="2400" dirty="0" smtClean="0"/>
              <a:t> / McCabe     10 min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 2013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400" dirty="0" smtClean="0"/>
              <a:t>4. Report: Nov EC Action Item Summary 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							- </a:t>
            </a:r>
            <a:r>
              <a:rPr lang="en-US" sz="2400" dirty="0" err="1" smtClean="0"/>
              <a:t>D’Ambrosia</a:t>
            </a:r>
            <a:r>
              <a:rPr lang="en-US" sz="2400" dirty="0" smtClean="0"/>
              <a:t>                       2 min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 2013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24800" cy="1065213"/>
          </a:xfrm>
        </p:spPr>
        <p:txBody>
          <a:bodyPr/>
          <a:lstStyle/>
          <a:p>
            <a:pPr algn="l"/>
            <a:r>
              <a:rPr lang="en-US" sz="2400" dirty="0" smtClean="0"/>
              <a:t>5. Discussion: EC Leadership workshop action item review </a:t>
            </a:r>
            <a:br>
              <a:rPr lang="en-US" sz="2400" dirty="0" smtClean="0"/>
            </a:br>
            <a:r>
              <a:rPr lang="en-US" sz="2400" dirty="0" smtClean="0"/>
              <a:t>	</a:t>
            </a:r>
            <a:r>
              <a:rPr lang="en-US" sz="2400" dirty="0" smtClean="0"/>
              <a:t>					– Marks/</a:t>
            </a:r>
            <a:r>
              <a:rPr lang="en-US" sz="2400" dirty="0" err="1" smtClean="0"/>
              <a:t>Shellhammer</a:t>
            </a:r>
            <a:r>
              <a:rPr lang="en-US" sz="2400" dirty="0" smtClean="0"/>
              <a:t>         45 min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 2013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400" dirty="0" smtClean="0"/>
              <a:t>10. Discussion: Ethernet 40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Anniversary Celebration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							- </a:t>
            </a:r>
            <a:r>
              <a:rPr lang="en-US" sz="2400" dirty="0" err="1" smtClean="0"/>
              <a:t>D’Ambrosia</a:t>
            </a:r>
            <a:r>
              <a:rPr lang="en-US" sz="2400" dirty="0" smtClean="0"/>
              <a:t>                   15 min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 2013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400" dirty="0" smtClean="0"/>
              <a:t>11. Discussion: Joint Leadership meeting – 802/IETF March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								- </a:t>
            </a:r>
            <a:r>
              <a:rPr lang="en-US" sz="2400" dirty="0" err="1" smtClean="0"/>
              <a:t>Thaler</a:t>
            </a:r>
            <a:r>
              <a:rPr lang="en-US" sz="2400" dirty="0" smtClean="0"/>
              <a:t> </a:t>
            </a:r>
            <a:r>
              <a:rPr lang="en-US" sz="2400" dirty="0" smtClean="0"/>
              <a:t>                         45 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 2013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400" dirty="0" smtClean="0"/>
              <a:t>12. Executive Session: Meeting Manager Services</a:t>
            </a:r>
            <a:br>
              <a:rPr lang="en-US" sz="2400" dirty="0" smtClean="0"/>
            </a:br>
            <a:r>
              <a:rPr lang="en-US" sz="2400" dirty="0" smtClean="0"/>
              <a:t>			-- Special Orders Time: 2:45pm ET         15 min 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 2013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February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February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IEEE 802 Interim </a:t>
            </a:r>
            <a:r>
              <a:rPr lang="en-GB" dirty="0" err="1" smtClean="0"/>
              <a:t>Telecon</a:t>
            </a:r>
            <a:r>
              <a:rPr lang="en-GB" dirty="0" smtClean="0"/>
              <a:t> Agenda Slides for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Tuesday, 5 February 2013, 1-3pm ET.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February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611187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Draft Agenda</a:t>
            </a:r>
            <a:br>
              <a:rPr lang="en-US" dirty="0" smtClean="0"/>
            </a:br>
            <a:r>
              <a:rPr lang="en-US" sz="1200" dirty="0" smtClean="0"/>
              <a:t>posted by Jon Rosdahl Jan. 4</a:t>
            </a:r>
            <a:r>
              <a:rPr lang="en-US" sz="1200" baseline="30000" dirty="0" smtClean="0"/>
              <a:t>th</a:t>
            </a:r>
            <a:r>
              <a:rPr lang="en-US" sz="1200" dirty="0" smtClean="0"/>
              <a:t>,2013, and again by Paul on Feb 3, 2013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724400"/>
          </a:xfrm>
          <a:ln/>
        </p:spPr>
        <p:txBody>
          <a:bodyPr/>
          <a:lstStyle/>
          <a:p>
            <a:endParaRPr lang="en-US" sz="1600" dirty="0" smtClean="0"/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1. Welcome/Intro/Approve </a:t>
            </a:r>
            <a:r>
              <a:rPr lang="en-US" sz="1400" dirty="0" smtClean="0"/>
              <a:t>Agenda                                      - Nikolich                          </a:t>
            </a:r>
            <a:r>
              <a:rPr lang="en-US" sz="1400" dirty="0" smtClean="0"/>
              <a:t>   5 </a:t>
            </a:r>
            <a:r>
              <a:rPr lang="en-US" sz="1400" dirty="0" smtClean="0"/>
              <a:t>min 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2. Report</a:t>
            </a:r>
            <a:r>
              <a:rPr lang="en-US" sz="1400" dirty="0" smtClean="0"/>
              <a:t>: 802 EC P&amp;P Status Update                                   - </a:t>
            </a:r>
            <a:r>
              <a:rPr lang="en-US" sz="1400" dirty="0" err="1" smtClean="0"/>
              <a:t>Gilb</a:t>
            </a:r>
            <a:r>
              <a:rPr lang="en-US" sz="1400" dirty="0" smtClean="0"/>
              <a:t>                                 </a:t>
            </a:r>
            <a:r>
              <a:rPr lang="en-US" sz="1400" dirty="0" smtClean="0"/>
              <a:t>   1 </a:t>
            </a:r>
            <a:r>
              <a:rPr lang="en-US" sz="1400" dirty="0" smtClean="0"/>
              <a:t>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3. Discussion</a:t>
            </a:r>
            <a:r>
              <a:rPr lang="en-US" sz="1400" dirty="0" smtClean="0"/>
              <a:t>: IEEE 802 </a:t>
            </a:r>
            <a:r>
              <a:rPr lang="en-US" sz="1400" dirty="0" err="1" smtClean="0"/>
              <a:t>Mktg</a:t>
            </a:r>
            <a:r>
              <a:rPr lang="en-US" sz="1400" dirty="0" smtClean="0"/>
              <a:t> / </a:t>
            </a:r>
            <a:r>
              <a:rPr lang="en-US" sz="1400" dirty="0" err="1" smtClean="0"/>
              <a:t>OpenStand</a:t>
            </a:r>
            <a:r>
              <a:rPr lang="en-US" sz="1400" dirty="0" smtClean="0"/>
              <a:t> Update              - </a:t>
            </a:r>
            <a:r>
              <a:rPr lang="en-US" sz="1400" dirty="0" err="1" smtClean="0"/>
              <a:t>D’Ambrosia</a:t>
            </a:r>
            <a:r>
              <a:rPr lang="en-US" sz="1400" dirty="0" smtClean="0"/>
              <a:t> / McCabe    </a:t>
            </a:r>
            <a:r>
              <a:rPr lang="en-US" sz="1400" dirty="0" smtClean="0"/>
              <a:t> 10 </a:t>
            </a:r>
            <a:r>
              <a:rPr lang="en-US" sz="1400" dirty="0" smtClean="0"/>
              <a:t>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4. Report</a:t>
            </a:r>
            <a:r>
              <a:rPr lang="en-US" sz="1400" dirty="0" smtClean="0"/>
              <a:t>: Nov EC Action Item Summary                               - </a:t>
            </a:r>
            <a:r>
              <a:rPr lang="en-US" sz="1400" dirty="0" err="1" smtClean="0"/>
              <a:t>D’Ambrosia</a:t>
            </a:r>
            <a:r>
              <a:rPr lang="en-US" sz="1400" dirty="0" smtClean="0"/>
              <a:t>                     </a:t>
            </a:r>
            <a:r>
              <a:rPr lang="en-US" sz="1400" dirty="0" smtClean="0"/>
              <a:t>  2 </a:t>
            </a:r>
            <a:r>
              <a:rPr lang="en-US" sz="1400" dirty="0" smtClean="0"/>
              <a:t>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5. Discussion</a:t>
            </a:r>
            <a:r>
              <a:rPr lang="en-US" sz="1400" dirty="0" smtClean="0"/>
              <a:t>: EC Leadership workshop action item review – Marks/</a:t>
            </a:r>
            <a:r>
              <a:rPr lang="en-US" sz="1400" dirty="0" err="1" smtClean="0"/>
              <a:t>Shellhammer</a:t>
            </a:r>
            <a:r>
              <a:rPr lang="en-US" sz="1400" dirty="0" smtClean="0"/>
              <a:t>    </a:t>
            </a:r>
            <a:r>
              <a:rPr lang="en-US" sz="1400" dirty="0" smtClean="0"/>
              <a:t>     45 </a:t>
            </a:r>
            <a:r>
              <a:rPr lang="en-US" sz="1400" dirty="0" smtClean="0"/>
              <a:t>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6. Report</a:t>
            </a:r>
            <a:r>
              <a:rPr lang="en-US" sz="1400" dirty="0" smtClean="0"/>
              <a:t>: March 2013 Orlando Plenary Meeting Status       - Rosdahl                         </a:t>
            </a:r>
            <a:r>
              <a:rPr lang="en-US" sz="1400" dirty="0" smtClean="0"/>
              <a:t>      </a:t>
            </a:r>
            <a:r>
              <a:rPr lang="en-US" sz="1400" dirty="0" smtClean="0"/>
              <a:t> 3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7. Report</a:t>
            </a:r>
            <a:r>
              <a:rPr lang="en-US" sz="1400" dirty="0" smtClean="0"/>
              <a:t>: July 2013 Geneva Meeting Plan Status                  - Rosdahl                    </a:t>
            </a:r>
            <a:r>
              <a:rPr lang="en-US" sz="1400" dirty="0" smtClean="0"/>
              <a:t>      </a:t>
            </a:r>
            <a:r>
              <a:rPr lang="en-US" sz="1400" dirty="0" smtClean="0"/>
              <a:t>     3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8. Motion</a:t>
            </a:r>
            <a:r>
              <a:rPr lang="en-US" sz="1400" dirty="0" smtClean="0"/>
              <a:t>: Confirm approval of March 2014 venue location   - Rosdahl                      </a:t>
            </a:r>
            <a:r>
              <a:rPr lang="en-US" sz="1400" dirty="0" smtClean="0"/>
              <a:t>	     8 </a:t>
            </a:r>
            <a:r>
              <a:rPr lang="en-US" sz="1400" dirty="0" smtClean="0"/>
              <a:t>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9. Motion</a:t>
            </a:r>
            <a:r>
              <a:rPr lang="en-US" sz="1400" dirty="0" smtClean="0"/>
              <a:t>: Confirm approval of March 2015 venue location   - Rosdahl                        </a:t>
            </a:r>
            <a:r>
              <a:rPr lang="en-US" sz="1400" dirty="0" smtClean="0"/>
              <a:t>	     3 </a:t>
            </a:r>
            <a:r>
              <a:rPr lang="en-US" sz="1400" dirty="0" smtClean="0"/>
              <a:t>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10. Discussion</a:t>
            </a:r>
            <a:r>
              <a:rPr lang="en-US" sz="1400" dirty="0" smtClean="0"/>
              <a:t>: Ethernet 40</a:t>
            </a:r>
            <a:r>
              <a:rPr lang="en-US" sz="900" baseline="30000" dirty="0" smtClean="0"/>
              <a:t>th</a:t>
            </a:r>
            <a:r>
              <a:rPr lang="en-US" sz="1400" dirty="0" smtClean="0"/>
              <a:t> Anniversary Celebration               - </a:t>
            </a:r>
            <a:r>
              <a:rPr lang="en-US" sz="1400" dirty="0" err="1" smtClean="0"/>
              <a:t>D’Ambrosia</a:t>
            </a:r>
            <a:r>
              <a:rPr lang="en-US" sz="1400" dirty="0" smtClean="0"/>
              <a:t>                </a:t>
            </a:r>
            <a:r>
              <a:rPr lang="en-US" sz="1400" dirty="0" smtClean="0"/>
              <a:t>   15 </a:t>
            </a:r>
            <a:r>
              <a:rPr lang="en-US" sz="1400" dirty="0" smtClean="0"/>
              <a:t>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11. Discussion</a:t>
            </a:r>
            <a:r>
              <a:rPr lang="en-US" sz="1400" dirty="0" smtClean="0"/>
              <a:t>: Joint Leadership meeting – 802/IETF March  - </a:t>
            </a:r>
            <a:r>
              <a:rPr lang="en-US" sz="1400" dirty="0" err="1" smtClean="0"/>
              <a:t>Thaler</a:t>
            </a:r>
            <a:r>
              <a:rPr lang="en-US" sz="1400" dirty="0" smtClean="0"/>
              <a:t>                           </a:t>
            </a:r>
            <a:r>
              <a:rPr lang="en-US" sz="1400" dirty="0" smtClean="0"/>
              <a:t>    10 </a:t>
            </a:r>
            <a:r>
              <a:rPr lang="en-US" sz="1400" dirty="0" smtClean="0"/>
              <a:t>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12. Executive </a:t>
            </a:r>
            <a:r>
              <a:rPr lang="en-US" sz="1400" dirty="0" smtClean="0"/>
              <a:t>Session: Meeting Manager Services – Special Orders Time: 2:45pm ET  </a:t>
            </a:r>
            <a:r>
              <a:rPr lang="en-US" sz="1400" dirty="0" smtClean="0"/>
              <a:t>    15 </a:t>
            </a:r>
            <a:r>
              <a:rPr lang="en-US" sz="1400" dirty="0" smtClean="0"/>
              <a:t>min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February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611187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Proposed Agenda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724400"/>
          </a:xfrm>
          <a:ln/>
        </p:spPr>
        <p:txBody>
          <a:bodyPr/>
          <a:lstStyle/>
          <a:p>
            <a:endParaRPr lang="en-US" sz="1600" dirty="0" smtClean="0"/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1. Welcome/Intro/Approve </a:t>
            </a:r>
            <a:r>
              <a:rPr lang="en-US" sz="1400" dirty="0" smtClean="0"/>
              <a:t>Agenda                                      - Nikolich                          </a:t>
            </a:r>
            <a:r>
              <a:rPr lang="en-US" sz="1400" dirty="0" smtClean="0"/>
              <a:t>   5 </a:t>
            </a:r>
            <a:r>
              <a:rPr lang="en-US" sz="1400" dirty="0" smtClean="0"/>
              <a:t>min 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2. Report</a:t>
            </a:r>
            <a:r>
              <a:rPr lang="en-US" sz="1400" dirty="0" smtClean="0"/>
              <a:t>: 802 EC P&amp;P Status Update                                   - </a:t>
            </a:r>
            <a:r>
              <a:rPr lang="en-US" sz="1400" dirty="0" err="1" smtClean="0"/>
              <a:t>Gilb</a:t>
            </a:r>
            <a:r>
              <a:rPr lang="en-US" sz="1400" dirty="0" smtClean="0"/>
              <a:t>                                 </a:t>
            </a:r>
            <a:r>
              <a:rPr lang="en-US" sz="1400" dirty="0" smtClean="0"/>
              <a:t>   1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6. Report: March 2013 Orlando Plenary Meeting Status       - Rosdahl                                3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7. Report: July 2013 Geneva Meeting Plan Status                  - Rosdahl                               3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8. Motion: Confirm approval of March 2014 venue location   - Rosdahl                      	     8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9. Motion: Confirm approval of March 2015 venue location   - Rosdahl                        	     3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3. Discussion</a:t>
            </a:r>
            <a:r>
              <a:rPr lang="en-US" sz="1400" dirty="0" smtClean="0"/>
              <a:t>: IEEE 802 </a:t>
            </a:r>
            <a:r>
              <a:rPr lang="en-US" sz="1400" dirty="0" err="1" smtClean="0"/>
              <a:t>Mktg</a:t>
            </a:r>
            <a:r>
              <a:rPr lang="en-US" sz="1400" dirty="0" smtClean="0"/>
              <a:t> / </a:t>
            </a:r>
            <a:r>
              <a:rPr lang="en-US" sz="1400" dirty="0" err="1" smtClean="0"/>
              <a:t>OpenStand</a:t>
            </a:r>
            <a:r>
              <a:rPr lang="en-US" sz="1400" dirty="0" smtClean="0"/>
              <a:t> Update              - </a:t>
            </a:r>
            <a:r>
              <a:rPr lang="en-US" sz="1400" dirty="0" err="1" smtClean="0"/>
              <a:t>D’Ambrosia</a:t>
            </a:r>
            <a:r>
              <a:rPr lang="en-US" sz="1400" dirty="0" smtClean="0"/>
              <a:t> / McCabe    </a:t>
            </a:r>
            <a:r>
              <a:rPr lang="en-US" sz="1400" dirty="0" smtClean="0"/>
              <a:t> 10 </a:t>
            </a:r>
            <a:r>
              <a:rPr lang="en-US" sz="1400" dirty="0" smtClean="0"/>
              <a:t>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4. Report</a:t>
            </a:r>
            <a:r>
              <a:rPr lang="en-US" sz="1400" dirty="0" smtClean="0"/>
              <a:t>: Nov EC Action Item Summary                               - </a:t>
            </a:r>
            <a:r>
              <a:rPr lang="en-US" sz="1400" dirty="0" err="1" smtClean="0"/>
              <a:t>D’Ambrosia</a:t>
            </a:r>
            <a:r>
              <a:rPr lang="en-US" sz="1400" dirty="0" smtClean="0"/>
              <a:t>                     </a:t>
            </a:r>
            <a:r>
              <a:rPr lang="en-US" sz="1400" dirty="0" smtClean="0"/>
              <a:t>  2 </a:t>
            </a:r>
            <a:r>
              <a:rPr lang="en-US" sz="1400" dirty="0" smtClean="0"/>
              <a:t>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5. Discussion</a:t>
            </a:r>
            <a:r>
              <a:rPr lang="en-US" sz="1400" dirty="0" smtClean="0"/>
              <a:t>: EC Leadership workshop action item review – Marks/</a:t>
            </a:r>
            <a:r>
              <a:rPr lang="en-US" sz="1400" dirty="0" err="1" smtClean="0"/>
              <a:t>Shellhammer</a:t>
            </a:r>
            <a:r>
              <a:rPr lang="en-US" sz="1400" dirty="0" smtClean="0"/>
              <a:t>    </a:t>
            </a:r>
            <a:r>
              <a:rPr lang="en-US" sz="1400" dirty="0" smtClean="0"/>
              <a:t>     45 </a:t>
            </a:r>
            <a:r>
              <a:rPr lang="en-US" sz="1400" dirty="0" smtClean="0"/>
              <a:t>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10. Discussion</a:t>
            </a:r>
            <a:r>
              <a:rPr lang="en-US" sz="1400" dirty="0" smtClean="0"/>
              <a:t>: Ethernet 40</a:t>
            </a:r>
            <a:r>
              <a:rPr lang="en-US" sz="900" baseline="30000" dirty="0" smtClean="0"/>
              <a:t>th</a:t>
            </a:r>
            <a:r>
              <a:rPr lang="en-US" sz="1400" dirty="0" smtClean="0"/>
              <a:t> Anniversary Celebration               - </a:t>
            </a:r>
            <a:r>
              <a:rPr lang="en-US" sz="1400" dirty="0" err="1" smtClean="0"/>
              <a:t>D’Ambrosia</a:t>
            </a:r>
            <a:r>
              <a:rPr lang="en-US" sz="1400" dirty="0" smtClean="0"/>
              <a:t>                </a:t>
            </a:r>
            <a:r>
              <a:rPr lang="en-US" sz="1400" dirty="0" smtClean="0"/>
              <a:t>   15 </a:t>
            </a:r>
            <a:r>
              <a:rPr lang="en-US" sz="1400" dirty="0" smtClean="0"/>
              <a:t>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11. Discussion</a:t>
            </a:r>
            <a:r>
              <a:rPr lang="en-US" sz="1400" dirty="0" smtClean="0"/>
              <a:t>: Joint Leadership meeting – 802/IETF March  - </a:t>
            </a:r>
            <a:r>
              <a:rPr lang="en-US" sz="1400" dirty="0" err="1" smtClean="0"/>
              <a:t>Thaler</a:t>
            </a:r>
            <a:r>
              <a:rPr lang="en-US" sz="1400" dirty="0" smtClean="0"/>
              <a:t>                           </a:t>
            </a:r>
            <a:r>
              <a:rPr lang="en-US" sz="1400" dirty="0" smtClean="0"/>
              <a:t>    10 </a:t>
            </a:r>
            <a:r>
              <a:rPr lang="en-US" sz="1400" dirty="0" smtClean="0"/>
              <a:t>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12. Executive </a:t>
            </a:r>
            <a:r>
              <a:rPr lang="en-US" sz="1400" dirty="0" smtClean="0"/>
              <a:t>Session: Meeting Manager Services – Special Orders Time: 2:45pm ET  </a:t>
            </a:r>
            <a:r>
              <a:rPr lang="en-US" sz="1400" dirty="0" smtClean="0"/>
              <a:t>    15 </a:t>
            </a:r>
            <a:r>
              <a:rPr lang="en-US" sz="1400" dirty="0" smtClean="0"/>
              <a:t>min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February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pPr marL="342900" indent="-342900" algn="l">
              <a:buAutoNum type="arabicPeriod"/>
            </a:pPr>
            <a:r>
              <a:rPr lang="en-US" sz="2400" dirty="0" smtClean="0"/>
              <a:t>Welcome/Intro/Approve Agenda</a:t>
            </a:r>
            <a:br>
              <a:rPr lang="en-US" sz="2400" dirty="0" smtClean="0"/>
            </a:br>
            <a:r>
              <a:rPr lang="en-US" sz="2400" dirty="0" smtClean="0"/>
              <a:t>	</a:t>
            </a:r>
            <a:r>
              <a:rPr lang="en-US" sz="2400" dirty="0" smtClean="0"/>
              <a:t>						- Nikolich                             5 min </a:t>
            </a:r>
            <a:endParaRPr lang="en-US" sz="2400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noFill/>
          <a:ln/>
        </p:spPr>
        <p:txBody>
          <a:bodyPr/>
          <a:lstStyle/>
          <a:p>
            <a:r>
              <a:rPr lang="en-US" dirty="0" smtClean="0"/>
              <a:t>Please send e-mail your attendance and affiliation to John </a:t>
            </a:r>
            <a:r>
              <a:rPr lang="en-US" dirty="0" err="1" smtClean="0"/>
              <a:t>D’Ambrosia</a:t>
            </a:r>
            <a:r>
              <a:rPr lang="en-US" dirty="0" smtClean="0"/>
              <a:t> to record your affiliation for today’s call and to assist with attendance.</a:t>
            </a:r>
          </a:p>
          <a:p>
            <a:r>
              <a:rPr lang="en-US" dirty="0" smtClean="0"/>
              <a:t>Send to: </a:t>
            </a:r>
            <a:r>
              <a:rPr lang="en-US" dirty="0" smtClean="0">
                <a:solidFill>
                  <a:schemeClr val="accent2"/>
                </a:solidFill>
              </a:rPr>
              <a:t>jdambrosia@force10labs.com</a:t>
            </a:r>
          </a:p>
          <a:p>
            <a:endParaRPr lang="en-US" dirty="0" smtClean="0">
              <a:solidFill>
                <a:schemeClr val="accent2"/>
              </a:solidFill>
            </a:endParaRPr>
          </a:p>
          <a:p>
            <a:endParaRPr lang="en-US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400" dirty="0" smtClean="0"/>
              <a:t>2. Report: 802 EC P&amp;P Status Update                           </a:t>
            </a:r>
            <a:br>
              <a:rPr lang="en-US" sz="2400" dirty="0" smtClean="0"/>
            </a:br>
            <a:r>
              <a:rPr lang="en-US" sz="2400" dirty="0" smtClean="0"/>
              <a:t>	</a:t>
            </a:r>
            <a:r>
              <a:rPr lang="en-US" sz="2400" dirty="0" smtClean="0"/>
              <a:t>						- </a:t>
            </a:r>
            <a:r>
              <a:rPr lang="en-US" sz="2400" dirty="0" err="1" smtClean="0"/>
              <a:t>Gilb</a:t>
            </a:r>
            <a:r>
              <a:rPr lang="en-US" sz="2400" dirty="0" smtClean="0"/>
              <a:t>                                    1 min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 2013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24800" cy="1065213"/>
          </a:xfrm>
        </p:spPr>
        <p:txBody>
          <a:bodyPr/>
          <a:lstStyle/>
          <a:p>
            <a:pPr algn="l"/>
            <a:r>
              <a:rPr lang="en-US" sz="2400" dirty="0" smtClean="0"/>
              <a:t>6. Report: March 2013 Orlando Plenary Meeting Status       </a:t>
            </a:r>
            <a:br>
              <a:rPr lang="en-US" sz="2400" dirty="0" smtClean="0"/>
            </a:br>
            <a:r>
              <a:rPr lang="en-US" sz="2400" dirty="0" smtClean="0"/>
              <a:t>							- Rosdahl                                3 min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pPr marL="914400" lvl="1" indent="-457200">
              <a:buAutoNum type="arabicPeriod"/>
            </a:pPr>
            <a:r>
              <a:rPr lang="en-US" dirty="0" smtClean="0"/>
              <a:t>Initial Registration Deadline was pushed to Feb 1, 2013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Room Blocks have been adjusted are </a:t>
            </a:r>
            <a:r>
              <a:rPr lang="en-US" dirty="0" err="1" smtClean="0"/>
              <a:t>are</a:t>
            </a:r>
            <a:r>
              <a:rPr lang="en-US" dirty="0" smtClean="0"/>
              <a:t> being watched</a:t>
            </a:r>
          </a:p>
          <a:p>
            <a:pPr marL="1314450" lvl="2" indent="-457200">
              <a:buFont typeface="Wingdings" pitchFamily="2" charset="2"/>
              <a:buChar char="v"/>
            </a:pPr>
            <a:r>
              <a:rPr lang="en-US" dirty="0" smtClean="0"/>
              <a:t>Corrections can be made if Face-to-Face Events is notified.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Currently there are 525 expected paid session attendees</a:t>
            </a:r>
          </a:p>
          <a:p>
            <a:pPr marL="1314450" lvl="2" indent="-457200">
              <a:buFont typeface="Wingdings" pitchFamily="2" charset="2"/>
              <a:buChar char="v"/>
            </a:pPr>
            <a:r>
              <a:rPr lang="en-US" dirty="0" smtClean="0"/>
              <a:t>We have 1 outreach student preregistered.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Joint IETF-802 Meeting on Saturday March 16, 2013</a:t>
            </a:r>
          </a:p>
          <a:p>
            <a:pPr marL="1314450" lvl="2" indent="-457200">
              <a:buFont typeface="Wingdings" pitchFamily="2" charset="2"/>
              <a:buChar char="v"/>
            </a:pPr>
            <a:r>
              <a:rPr lang="en-US" dirty="0" smtClean="0"/>
              <a:t>More detail later in the call by Pat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D1 of Room Assignments have been sent to Chairs</a:t>
            </a:r>
          </a:p>
          <a:p>
            <a:pPr marL="1314450" lvl="2" indent="-457200">
              <a:buFont typeface="Wingdings" pitchFamily="2" charset="2"/>
              <a:buChar char="v"/>
            </a:pPr>
            <a:r>
              <a:rPr lang="en-US" dirty="0" smtClean="0"/>
              <a:t>Please review and report any changes ASAP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Sharing of setups from IETF to help reduce costs may have some configurations a bit different.  We will keep the member lounge area and the larger pipes for network service for example.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 2013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pPr algn="l"/>
            <a:r>
              <a:rPr lang="en-US" sz="2400" dirty="0" smtClean="0"/>
              <a:t>7. Report: July 2013 Geneva Meeting Plan Status</a:t>
            </a:r>
            <a:br>
              <a:rPr lang="en-US" sz="2400" dirty="0" smtClean="0"/>
            </a:br>
            <a:r>
              <a:rPr lang="en-US" sz="2400" dirty="0" smtClean="0"/>
              <a:t>	</a:t>
            </a:r>
            <a:r>
              <a:rPr lang="en-US" sz="2400" dirty="0" smtClean="0"/>
              <a:t>						- Rosdahl                               3 min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0813" cy="4953000"/>
          </a:xfrm>
        </p:spPr>
        <p:txBody>
          <a:bodyPr/>
          <a:lstStyle/>
          <a:p>
            <a:pPr marL="914400" lvl="1" indent="-457200">
              <a:buAutoNum type="arabicPeriod"/>
            </a:pPr>
            <a:r>
              <a:rPr lang="en-US" dirty="0" smtClean="0"/>
              <a:t>MOU ready for signing.</a:t>
            </a:r>
          </a:p>
          <a:p>
            <a:pPr marL="1314450" lvl="2" indent="-457200">
              <a:buFont typeface="Wingdings" pitchFamily="2" charset="2"/>
              <a:buChar char="v"/>
            </a:pPr>
            <a:r>
              <a:rPr lang="en-US" dirty="0" smtClean="0"/>
              <a:t>IEEE legal is reviewing now</a:t>
            </a:r>
          </a:p>
          <a:p>
            <a:pPr marL="1314450" lvl="2" indent="-457200">
              <a:buFont typeface="Wingdings" pitchFamily="2" charset="2"/>
              <a:buChar char="v"/>
            </a:pPr>
            <a:r>
              <a:rPr lang="en-US" dirty="0" smtClean="0"/>
              <a:t>Need EC approval for my signature</a:t>
            </a:r>
          </a:p>
          <a:p>
            <a:pPr marL="1314450" lvl="2" indent="-457200">
              <a:buFont typeface="Wingdings" pitchFamily="2" charset="2"/>
              <a:buChar char="v"/>
            </a:pPr>
            <a:r>
              <a:rPr lang="en-US" dirty="0" smtClean="0"/>
              <a:t>10-day letter ballot -- Start tomorrow or as soon as legal responds.</a:t>
            </a:r>
          </a:p>
          <a:p>
            <a:pPr marL="1771650" lvl="3" indent="-457200"/>
            <a:r>
              <a:rPr lang="en-US" sz="1400" dirty="0" smtClean="0"/>
              <a:t>(this Agenda Item was labeled as Report today, thus requiring a 10-day LB.)</a:t>
            </a:r>
          </a:p>
          <a:p>
            <a:pPr marL="914400" lvl="1" indent="-457200">
              <a:buFont typeface="Times New Roman" pitchFamily="16" charset="0"/>
              <a:buAutoNum type="arabicPeriod"/>
            </a:pPr>
            <a:r>
              <a:rPr lang="en-US" dirty="0" smtClean="0"/>
              <a:t>Early </a:t>
            </a:r>
            <a:r>
              <a:rPr lang="en-US" dirty="0" smtClean="0"/>
              <a:t>Hotel Reservation is encouraged</a:t>
            </a:r>
            <a:endParaRPr lang="en-US" dirty="0" smtClean="0"/>
          </a:p>
          <a:p>
            <a:pPr marL="1314450" lvl="2" indent="-457200">
              <a:buFont typeface="Wingdings" pitchFamily="2" charset="2"/>
              <a:buChar char="v"/>
            </a:pPr>
            <a:r>
              <a:rPr lang="en-US" dirty="0" err="1" smtClean="0"/>
              <a:t>Manotel</a:t>
            </a:r>
            <a:r>
              <a:rPr lang="en-US" dirty="0" smtClean="0"/>
              <a:t> – hotel wash-block has been created – </a:t>
            </a:r>
          </a:p>
          <a:p>
            <a:pPr marL="1314450" lvl="2" indent="-457200">
              <a:buFont typeface="Wingdings" pitchFamily="2" charset="2"/>
              <a:buChar char="v"/>
            </a:pPr>
            <a:r>
              <a:rPr lang="en-US" dirty="0" smtClean="0"/>
              <a:t>ITU List available</a:t>
            </a:r>
          </a:p>
          <a:p>
            <a:pPr marL="1314450" lvl="2" indent="-457200">
              <a:buFont typeface="Wingdings" pitchFamily="2" charset="2"/>
              <a:buChar char="v"/>
            </a:pPr>
            <a:r>
              <a:rPr lang="en-US" dirty="0" smtClean="0"/>
              <a:t>Announcement to be posted later this week.</a:t>
            </a:r>
          </a:p>
          <a:p>
            <a:pPr marL="1314450" lvl="2" indent="-457200">
              <a:buFont typeface="Wingdings" pitchFamily="2" charset="2"/>
              <a:buChar char="v"/>
            </a:pPr>
            <a:r>
              <a:rPr lang="en-US" dirty="0" smtClean="0"/>
              <a:t>Staff to be in Kipling,</a:t>
            </a:r>
            <a:r>
              <a:rPr lang="en-US" baseline="0" dirty="0" smtClean="0"/>
              <a:t> </a:t>
            </a:r>
            <a:r>
              <a:rPr lang="en-US" dirty="0" smtClean="0"/>
              <a:t>Jade, or Edelweiss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Access to meeting rooms in the Convention center and annex (CCIG </a:t>
            </a:r>
            <a:r>
              <a:rPr lang="en-US" dirty="0" err="1" smtClean="0"/>
              <a:t>anc</a:t>
            </a:r>
            <a:r>
              <a:rPr lang="en-US" dirty="0" smtClean="0"/>
              <a:t> CCV)  will be limited to 07:30 to 18:30 (7:30am-6:30pm) </a:t>
            </a:r>
          </a:p>
          <a:p>
            <a:pPr marL="1314450" lvl="2" indent="-457200">
              <a:buFont typeface="Wingdings" pitchFamily="2" charset="2"/>
              <a:buChar char="Ø"/>
            </a:pPr>
            <a:r>
              <a:rPr lang="en-US" dirty="0" smtClean="0"/>
              <a:t>Meetings that need to start before 07:30 or end after 18:30 will be in scheduled to be in the ITU building.</a:t>
            </a:r>
          </a:p>
          <a:p>
            <a:pPr marL="1314450" lvl="2" indent="-457200">
              <a:buAutoNum type="arabicPeriod"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 2013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399"/>
          </a:xfrm>
        </p:spPr>
        <p:txBody>
          <a:bodyPr/>
          <a:lstStyle/>
          <a:p>
            <a:r>
              <a:rPr lang="en-US" dirty="0" err="1" smtClean="0"/>
              <a:t>Manotel</a:t>
            </a:r>
            <a:r>
              <a:rPr lang="en-US" dirty="0" smtClean="0"/>
              <a:t> wash-block rates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533400" y="1905000"/>
          <a:ext cx="7999415" cy="3666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751649"/>
                <a:gridCol w="1599883"/>
                <a:gridCol w="1599883"/>
              </a:tblGrid>
              <a:tr h="6777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Rates / Hotel 	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Room type 	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Rate per room,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per day 	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Buffet Breakfast, </a:t>
                      </a:r>
                    </a:p>
                    <a:p>
                      <a:r>
                        <a:rPr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per person, per day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City Tax,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per person, per day </a:t>
                      </a:r>
                      <a:endParaRPr lang="en-US" sz="1400" dirty="0"/>
                    </a:p>
                  </a:txBody>
                  <a:tcPr/>
                </a:tc>
              </a:tr>
              <a:tr h="338851">
                <a:tc>
                  <a:txBody>
                    <a:bodyPr/>
                    <a:lstStyle/>
                    <a:p>
                      <a:r>
                        <a:rPr lang="en-US" dirty="0" smtClean="0"/>
                        <a:t>Royal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Standard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CHF 250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CHF 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CHF 4.- </a:t>
                      </a:r>
                      <a:endParaRPr lang="en-US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8851">
                <a:tc>
                  <a:txBody>
                    <a:bodyPr/>
                    <a:lstStyle/>
                    <a:p>
                      <a:r>
                        <a:rPr lang="en-US" sz="18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N’vY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  <a:endParaRPr lang="en-US" sz="18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Standard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CHF 270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CHF 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CHF 4.- </a:t>
                      </a:r>
                    </a:p>
                  </a:txBody>
                  <a:tcPr/>
                </a:tc>
              </a:tr>
              <a:tr h="3388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N’vY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Superior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CHF 300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CHF 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CHF 4.- </a:t>
                      </a:r>
                    </a:p>
                  </a:txBody>
                  <a:tcPr/>
                </a:tc>
              </a:tr>
              <a:tr h="3974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Auteuil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Standard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CHF 240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CHF 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CHF 4.- </a:t>
                      </a:r>
                    </a:p>
                  </a:txBody>
                  <a:tcPr/>
                </a:tc>
              </a:tr>
              <a:tr h="3974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Kipling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Standard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CHF 225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CHF 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CHF 3.30</a:t>
                      </a:r>
                      <a:endParaRPr lang="en-US" dirty="0"/>
                    </a:p>
                  </a:txBody>
                  <a:tcPr/>
                </a:tc>
              </a:tr>
              <a:tr h="338851">
                <a:tc>
                  <a:txBody>
                    <a:bodyPr/>
                    <a:lstStyle/>
                    <a:p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Jade </a:t>
                      </a:r>
                      <a:endParaRPr lang="en-US" sz="18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Standard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CHF 225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CHF 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CHF 3.30</a:t>
                      </a:r>
                      <a:endParaRPr lang="en-US" dirty="0" smtClean="0"/>
                    </a:p>
                  </a:txBody>
                  <a:tcPr/>
                </a:tc>
              </a:tr>
              <a:tr h="677286">
                <a:tc>
                  <a:txBody>
                    <a:bodyPr/>
                    <a:lstStyle/>
                    <a:p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Edelweiss</a:t>
                      </a:r>
                      <a:endParaRPr lang="en-US" sz="18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Standard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CHF 225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CHF 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CHF 3.30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 2013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255</TotalTime>
  <Words>841</Words>
  <Application>Microsoft Office PowerPoint</Application>
  <PresentationFormat>On-screen Show (4:3)</PresentationFormat>
  <Paragraphs>196</Paragraphs>
  <Slides>18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802-11-Submission</vt:lpstr>
      <vt:lpstr>Microsoft Office Word 97 - 2003 Document</vt:lpstr>
      <vt:lpstr>802 EC Interim Telecon - Feb 5 - 2013</vt:lpstr>
      <vt:lpstr>Abstract</vt:lpstr>
      <vt:lpstr>Draft Agenda posted by Jon Rosdahl Jan. 4th,2013, and again by Paul on Feb 3, 2013</vt:lpstr>
      <vt:lpstr>Proposed Agenda</vt:lpstr>
      <vt:lpstr>Welcome/Intro/Approve Agenda        - Nikolich                             5 min </vt:lpstr>
      <vt:lpstr>2. Report: 802 EC P&amp;P Status Update                                   - Gilb                                    1 min</vt:lpstr>
      <vt:lpstr>6. Report: March 2013 Orlando Plenary Meeting Status               - Rosdahl                                3 min</vt:lpstr>
      <vt:lpstr>7. Report: July 2013 Geneva Meeting Plan Status        - Rosdahl                               3 min</vt:lpstr>
      <vt:lpstr>Manotel wash-block rates</vt:lpstr>
      <vt:lpstr>8. Motion: Confirm approval of March 2014 venue location        - Rosdahl                            8 min</vt:lpstr>
      <vt:lpstr>9. Motion: Confirm approval of March 2015 venue location        - Rosdahl                              3 min</vt:lpstr>
      <vt:lpstr>3. Discussion: IEEE 802 Mktg / OpenStand Update        - D’Ambrosia / McCabe     10 min</vt:lpstr>
      <vt:lpstr>4. Report: Nov EC Action Item Summary         - D’Ambrosia                       2 min</vt:lpstr>
      <vt:lpstr>5. Discussion: EC Leadership workshop action item review        – Marks/Shellhammer         45 min</vt:lpstr>
      <vt:lpstr>10. Discussion: Ethernet 40th Anniversary Celebration        - D’Ambrosia                   15 min</vt:lpstr>
      <vt:lpstr>11. Discussion: Joint Leadership meeting – 802/IETF March         - Thaler                          45 min</vt:lpstr>
      <vt:lpstr>12. Executive Session: Meeting Manager Services    -- Special Orders Time: 2:45pm ET         15 min </vt:lpstr>
      <vt:lpstr>References</vt:lpstr>
    </vt:vector>
  </TitlesOfParts>
  <Company>CSR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EC Interim Telecon - Feb 5 - 2013</dc:title>
  <dc:subject>Feb 2013</dc:subject>
  <dc:creator>Jon Rosdahl</dc:creator>
  <cp:keywords>802 Interim Telecon</cp:keywords>
  <cp:lastModifiedBy>jr05</cp:lastModifiedBy>
  <cp:revision>2</cp:revision>
  <cp:lastPrinted>1601-01-01T00:00:00Z</cp:lastPrinted>
  <dcterms:created xsi:type="dcterms:W3CDTF">2013-02-04T17:40:39Z</dcterms:created>
  <dcterms:modified xsi:type="dcterms:W3CDTF">2013-02-04T21:56:33Z</dcterms:modified>
</cp:coreProperties>
</file>