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Default Extension="doc" ContentType="application/msword"/>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Layouts/slideLayout3.xml" ContentType="application/vnd.openxmlformats-officedocument.presentationml.slideLayout+xml"/>
  <Default Extension="emf" ContentType="image/x-emf"/>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5"/>
  </p:notesMasterIdLst>
  <p:handoutMasterIdLst>
    <p:handoutMasterId r:id="rId36"/>
  </p:handoutMasterIdLst>
  <p:sldIdLst>
    <p:sldId id="269" r:id="rId2"/>
    <p:sldId id="257" r:id="rId3"/>
    <p:sldId id="291" r:id="rId4"/>
    <p:sldId id="317" r:id="rId5"/>
    <p:sldId id="338" r:id="rId6"/>
    <p:sldId id="323" r:id="rId7"/>
    <p:sldId id="324" r:id="rId8"/>
    <p:sldId id="325" r:id="rId9"/>
    <p:sldId id="326" r:id="rId10"/>
    <p:sldId id="327" r:id="rId11"/>
    <p:sldId id="328" r:id="rId12"/>
    <p:sldId id="334" r:id="rId13"/>
    <p:sldId id="330" r:id="rId14"/>
    <p:sldId id="337" r:id="rId15"/>
    <p:sldId id="335" r:id="rId16"/>
    <p:sldId id="336" r:id="rId17"/>
    <p:sldId id="331" r:id="rId18"/>
    <p:sldId id="332" r:id="rId19"/>
    <p:sldId id="276" r:id="rId20"/>
    <p:sldId id="339" r:id="rId21"/>
    <p:sldId id="344" r:id="rId22"/>
    <p:sldId id="347" r:id="rId23"/>
    <p:sldId id="348" r:id="rId24"/>
    <p:sldId id="349" r:id="rId25"/>
    <p:sldId id="353" r:id="rId26"/>
    <p:sldId id="354" r:id="rId27"/>
    <p:sldId id="351" r:id="rId28"/>
    <p:sldId id="352" r:id="rId29"/>
    <p:sldId id="345" r:id="rId30"/>
    <p:sldId id="346" r:id="rId31"/>
    <p:sldId id="275" r:id="rId32"/>
    <p:sldId id="281" r:id="rId33"/>
    <p:sldId id="270" r:id="rId3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89" autoAdjust="0"/>
    <p:restoredTop sz="86402" autoAdjust="0"/>
  </p:normalViewPr>
  <p:slideViewPr>
    <p:cSldViewPr>
      <p:cViewPr>
        <p:scale>
          <a:sx n="70" d="100"/>
          <a:sy n="70" d="100"/>
        </p:scale>
        <p:origin x="-96" y="-108"/>
      </p:cViewPr>
      <p:guideLst>
        <p:guide orient="horz" pos="2160"/>
        <p:guide pos="2880"/>
      </p:guideLst>
    </p:cSldViewPr>
  </p:slideViewPr>
  <p:outlineViewPr>
    <p:cViewPr>
      <p:scale>
        <a:sx n="33" d="100"/>
        <a:sy n="33" d="100"/>
      </p:scale>
      <p:origin x="0" y="40944"/>
    </p:cViewPr>
  </p:outlineViewPr>
  <p:notesTextViewPr>
    <p:cViewPr>
      <p:scale>
        <a:sx n="100" d="100"/>
        <a:sy n="100" d="100"/>
      </p:scale>
      <p:origin x="0" y="0"/>
    </p:cViewPr>
  </p:notesTextViewPr>
  <p:sorterViewPr>
    <p:cViewPr varScale="1">
      <p:scale>
        <a:sx n="1" d="1"/>
        <a:sy n="1" d="1"/>
      </p:scale>
      <p:origin x="0" y="16326"/>
    </p:cViewPr>
  </p:sorterViewPr>
  <p:notesViewPr>
    <p:cSldViewPr>
      <p:cViewPr varScale="1">
        <p:scale>
          <a:sx n="66" d="100"/>
          <a:sy n="66" d="100"/>
        </p:scale>
        <p:origin x="0" y="0"/>
      </p:cViewPr>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802 EC-12/00063r0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smtClean="0"/>
              <a:t>Nov  2012</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t>Jon Rosdahl, CSR</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BCF9FD6D-143D-4EB3-9589-752D438003F4}"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802 EC-12/00063r0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smtClean="0"/>
              <a:t>Nov  2012</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a:t>Jon Rosdahl, CSR</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17435B76-394B-43A2-B56F-4A5102A26837}"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 EC-12/00063r0</a:t>
            </a:r>
            <a:endParaRPr lang="en-US"/>
          </a:p>
        </p:txBody>
      </p:sp>
      <p:sp>
        <p:nvSpPr>
          <p:cNvPr id="5" name="Rectangle 3"/>
          <p:cNvSpPr>
            <a:spLocks noGrp="1" noChangeArrowheads="1"/>
          </p:cNvSpPr>
          <p:nvPr>
            <p:ph type="dt" idx="1"/>
          </p:nvPr>
        </p:nvSpPr>
        <p:spPr>
          <a:ln/>
        </p:spPr>
        <p:txBody>
          <a:bodyPr/>
          <a:lstStyle/>
          <a:p>
            <a:r>
              <a:rPr lang="en-US" smtClean="0"/>
              <a:t>Nov  2012</a:t>
            </a:r>
            <a:endParaRPr lang="en-US"/>
          </a:p>
        </p:txBody>
      </p:sp>
      <p:sp>
        <p:nvSpPr>
          <p:cNvPr id="6" name="Rectangle 6"/>
          <p:cNvSpPr>
            <a:spLocks noGrp="1" noChangeArrowheads="1"/>
          </p:cNvSpPr>
          <p:nvPr>
            <p:ph type="ftr" sz="quarter" idx="4"/>
          </p:nvPr>
        </p:nvSpPr>
        <p:spPr>
          <a:ln/>
        </p:spPr>
        <p:txBody>
          <a:bodyPr/>
          <a:lstStyle/>
          <a:p>
            <a:pPr lvl="4"/>
            <a:r>
              <a:rPr lang="en-US"/>
              <a:t>Jon Rosdahl, CSR</a:t>
            </a:r>
          </a:p>
        </p:txBody>
      </p:sp>
      <p:sp>
        <p:nvSpPr>
          <p:cNvPr id="7" name="Rectangle 7"/>
          <p:cNvSpPr>
            <a:spLocks noGrp="1" noChangeArrowheads="1"/>
          </p:cNvSpPr>
          <p:nvPr>
            <p:ph type="sldNum" sz="quarter" idx="5"/>
          </p:nvPr>
        </p:nvSpPr>
        <p:spPr>
          <a:ln/>
        </p:spPr>
        <p:txBody>
          <a:bodyPr/>
          <a:lstStyle/>
          <a:p>
            <a:r>
              <a:rPr lang="en-US"/>
              <a:t>Page </a:t>
            </a:r>
            <a:fld id="{ADF5F24A-3C2E-48C3-BB26-CA04ADDAA4E3}"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a:xfrm>
            <a:off x="3658444" y="8985250"/>
            <a:ext cx="76944" cy="184666"/>
          </a:xfrm>
        </p:spPr>
        <p:txBody>
          <a:bodyPr/>
          <a:lstStyle/>
          <a:p>
            <a:fld id="{381A3B83-5B18-4D78-8DCB-A951769B47D7}" type="slidenum">
              <a:rPr lang="en-US" smtClean="0"/>
              <a:pPr/>
              <a:t>12</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 EC-12/00063r0</a:t>
            </a:r>
            <a:endParaRPr lang="en-US"/>
          </a:p>
        </p:txBody>
      </p:sp>
      <p:sp>
        <p:nvSpPr>
          <p:cNvPr id="5" name="Date Placeholder 4"/>
          <p:cNvSpPr>
            <a:spLocks noGrp="1"/>
          </p:cNvSpPr>
          <p:nvPr>
            <p:ph type="dt" idx="11"/>
          </p:nvPr>
        </p:nvSpPr>
        <p:spPr/>
        <p:txBody>
          <a:bodyPr/>
          <a:lstStyle/>
          <a:p>
            <a:r>
              <a:rPr lang="en-US" smtClean="0"/>
              <a:t>Nov  2012</a:t>
            </a:r>
            <a:endParaRPr lang="en-US"/>
          </a:p>
        </p:txBody>
      </p:sp>
      <p:sp>
        <p:nvSpPr>
          <p:cNvPr id="6" name="Footer Placeholder 5"/>
          <p:cNvSpPr>
            <a:spLocks noGrp="1"/>
          </p:cNvSpPr>
          <p:nvPr>
            <p:ph type="ftr" sz="quarter" idx="12"/>
          </p:nvPr>
        </p:nvSpPr>
        <p:spPr/>
        <p:txBody>
          <a:bodyPr/>
          <a:lstStyle/>
          <a:p>
            <a:pPr lvl="4"/>
            <a:r>
              <a:rPr lang="en-US" smtClean="0"/>
              <a:t>Jon Rosdahl, CSR</a:t>
            </a:r>
            <a:endParaRPr lang="en-US"/>
          </a:p>
        </p:txBody>
      </p:sp>
      <p:sp>
        <p:nvSpPr>
          <p:cNvPr id="7" name="Slide Number Placeholder 6"/>
          <p:cNvSpPr>
            <a:spLocks noGrp="1"/>
          </p:cNvSpPr>
          <p:nvPr>
            <p:ph type="sldNum" sz="quarter" idx="13"/>
          </p:nvPr>
        </p:nvSpPr>
        <p:spPr/>
        <p:txBody>
          <a:bodyPr/>
          <a:lstStyle/>
          <a:p>
            <a:r>
              <a:rPr lang="en-US" smtClean="0"/>
              <a:t>Page </a:t>
            </a:r>
            <a:fld id="{17435B76-394B-43A2-B56F-4A5102A26837}" type="slidenum">
              <a:rPr lang="en-US" smtClean="0"/>
              <a:pPr/>
              <a:t>19</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 EC-12/00063r0</a:t>
            </a:r>
            <a:endParaRPr lang="en-US"/>
          </a:p>
        </p:txBody>
      </p:sp>
      <p:sp>
        <p:nvSpPr>
          <p:cNvPr id="5" name="Date Placeholder 4"/>
          <p:cNvSpPr>
            <a:spLocks noGrp="1"/>
          </p:cNvSpPr>
          <p:nvPr>
            <p:ph type="dt" idx="11"/>
          </p:nvPr>
        </p:nvSpPr>
        <p:spPr/>
        <p:txBody>
          <a:bodyPr/>
          <a:lstStyle/>
          <a:p>
            <a:r>
              <a:rPr lang="en-US" smtClean="0"/>
              <a:t>Nov  2012</a:t>
            </a:r>
            <a:endParaRPr lang="en-US"/>
          </a:p>
        </p:txBody>
      </p:sp>
      <p:sp>
        <p:nvSpPr>
          <p:cNvPr id="6" name="Footer Placeholder 5"/>
          <p:cNvSpPr>
            <a:spLocks noGrp="1"/>
          </p:cNvSpPr>
          <p:nvPr>
            <p:ph type="ftr" sz="quarter" idx="12"/>
          </p:nvPr>
        </p:nvSpPr>
        <p:spPr/>
        <p:txBody>
          <a:bodyPr/>
          <a:lstStyle/>
          <a:p>
            <a:pPr lvl="4"/>
            <a:r>
              <a:rPr lang="en-US" smtClean="0"/>
              <a:t>Jon Rosdahl, CSR</a:t>
            </a:r>
            <a:endParaRPr lang="en-US"/>
          </a:p>
        </p:txBody>
      </p:sp>
      <p:sp>
        <p:nvSpPr>
          <p:cNvPr id="7" name="Slide Number Placeholder 6"/>
          <p:cNvSpPr>
            <a:spLocks noGrp="1"/>
          </p:cNvSpPr>
          <p:nvPr>
            <p:ph type="sldNum" sz="quarter" idx="13"/>
          </p:nvPr>
        </p:nvSpPr>
        <p:spPr/>
        <p:txBody>
          <a:bodyPr/>
          <a:lstStyle/>
          <a:p>
            <a:r>
              <a:rPr lang="en-US" smtClean="0"/>
              <a:t>Page </a:t>
            </a:r>
            <a:fld id="{17435B76-394B-43A2-B56F-4A5102A26837}" type="slidenum">
              <a:rPr lang="en-US" smtClean="0"/>
              <a:pPr/>
              <a:t>31</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 EC-12/00063r0</a:t>
            </a:r>
            <a:endParaRPr lang="en-US"/>
          </a:p>
        </p:txBody>
      </p:sp>
      <p:sp>
        <p:nvSpPr>
          <p:cNvPr id="5" name="Date Placeholder 4"/>
          <p:cNvSpPr>
            <a:spLocks noGrp="1"/>
          </p:cNvSpPr>
          <p:nvPr>
            <p:ph type="dt" idx="11"/>
          </p:nvPr>
        </p:nvSpPr>
        <p:spPr/>
        <p:txBody>
          <a:bodyPr/>
          <a:lstStyle/>
          <a:p>
            <a:r>
              <a:rPr lang="en-US" smtClean="0"/>
              <a:t>Nov  2012</a:t>
            </a:r>
            <a:endParaRPr lang="en-US"/>
          </a:p>
        </p:txBody>
      </p:sp>
      <p:sp>
        <p:nvSpPr>
          <p:cNvPr id="6" name="Footer Placeholder 5"/>
          <p:cNvSpPr>
            <a:spLocks noGrp="1"/>
          </p:cNvSpPr>
          <p:nvPr>
            <p:ph type="ftr" sz="quarter" idx="12"/>
          </p:nvPr>
        </p:nvSpPr>
        <p:spPr/>
        <p:txBody>
          <a:bodyPr/>
          <a:lstStyle/>
          <a:p>
            <a:pPr lvl="4"/>
            <a:r>
              <a:rPr lang="en-US" smtClean="0"/>
              <a:t>Jon Rosdahl, CSR</a:t>
            </a:r>
            <a:endParaRPr lang="en-US"/>
          </a:p>
        </p:txBody>
      </p:sp>
      <p:sp>
        <p:nvSpPr>
          <p:cNvPr id="7" name="Slide Number Placeholder 6"/>
          <p:cNvSpPr>
            <a:spLocks noGrp="1"/>
          </p:cNvSpPr>
          <p:nvPr>
            <p:ph type="sldNum" sz="quarter" idx="13"/>
          </p:nvPr>
        </p:nvSpPr>
        <p:spPr/>
        <p:txBody>
          <a:bodyPr/>
          <a:lstStyle/>
          <a:p>
            <a:r>
              <a:rPr lang="en-US" smtClean="0"/>
              <a:t>Page </a:t>
            </a:r>
            <a:fld id="{17435B76-394B-43A2-B56F-4A5102A26837}" type="slidenum">
              <a:rPr lang="en-US" smtClean="0"/>
              <a:pPr/>
              <a:t>32</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 EC-12/00063r0</a:t>
            </a:r>
            <a:endParaRPr lang="en-US"/>
          </a:p>
        </p:txBody>
      </p:sp>
      <p:sp>
        <p:nvSpPr>
          <p:cNvPr id="5" name="Date Placeholder 4"/>
          <p:cNvSpPr>
            <a:spLocks noGrp="1"/>
          </p:cNvSpPr>
          <p:nvPr>
            <p:ph type="dt" idx="11"/>
          </p:nvPr>
        </p:nvSpPr>
        <p:spPr/>
        <p:txBody>
          <a:bodyPr/>
          <a:lstStyle/>
          <a:p>
            <a:r>
              <a:rPr lang="en-US" smtClean="0"/>
              <a:t>Nov  2012</a:t>
            </a:r>
            <a:endParaRPr lang="en-US"/>
          </a:p>
        </p:txBody>
      </p:sp>
      <p:sp>
        <p:nvSpPr>
          <p:cNvPr id="6" name="Footer Placeholder 5"/>
          <p:cNvSpPr>
            <a:spLocks noGrp="1"/>
          </p:cNvSpPr>
          <p:nvPr>
            <p:ph type="ftr" sz="quarter" idx="12"/>
          </p:nvPr>
        </p:nvSpPr>
        <p:spPr/>
        <p:txBody>
          <a:bodyPr/>
          <a:lstStyle/>
          <a:p>
            <a:pPr lvl="4"/>
            <a:r>
              <a:rPr lang="en-US" smtClean="0"/>
              <a:t>Jon Rosdahl, CSR</a:t>
            </a:r>
            <a:endParaRPr lang="en-US"/>
          </a:p>
        </p:txBody>
      </p:sp>
      <p:sp>
        <p:nvSpPr>
          <p:cNvPr id="7" name="Slide Number Placeholder 6"/>
          <p:cNvSpPr>
            <a:spLocks noGrp="1"/>
          </p:cNvSpPr>
          <p:nvPr>
            <p:ph type="sldNum" sz="quarter" idx="13"/>
          </p:nvPr>
        </p:nvSpPr>
        <p:spPr/>
        <p:txBody>
          <a:bodyPr/>
          <a:lstStyle/>
          <a:p>
            <a:r>
              <a:rPr lang="en-US" smtClean="0"/>
              <a:t>Page </a:t>
            </a:r>
            <a:fld id="{17435B76-394B-43A2-B56F-4A5102A26837}" type="slidenum">
              <a:rPr lang="en-US" smtClean="0"/>
              <a:pPr/>
              <a:t>33</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 EC-12/00063r0</a:t>
            </a:r>
            <a:endParaRPr lang="en-US"/>
          </a:p>
        </p:txBody>
      </p:sp>
      <p:sp>
        <p:nvSpPr>
          <p:cNvPr id="5" name="Rectangle 3"/>
          <p:cNvSpPr>
            <a:spLocks noGrp="1" noChangeArrowheads="1"/>
          </p:cNvSpPr>
          <p:nvPr>
            <p:ph type="dt" idx="1"/>
          </p:nvPr>
        </p:nvSpPr>
        <p:spPr>
          <a:ln/>
        </p:spPr>
        <p:txBody>
          <a:bodyPr/>
          <a:lstStyle/>
          <a:p>
            <a:r>
              <a:rPr lang="en-US" smtClean="0"/>
              <a:t>Nov  2012</a:t>
            </a:r>
            <a:endParaRPr lang="en-US"/>
          </a:p>
        </p:txBody>
      </p:sp>
      <p:sp>
        <p:nvSpPr>
          <p:cNvPr id="6" name="Rectangle 6"/>
          <p:cNvSpPr>
            <a:spLocks noGrp="1" noChangeArrowheads="1"/>
          </p:cNvSpPr>
          <p:nvPr>
            <p:ph type="ftr" sz="quarter" idx="4"/>
          </p:nvPr>
        </p:nvSpPr>
        <p:spPr>
          <a:ln/>
        </p:spPr>
        <p:txBody>
          <a:bodyPr/>
          <a:lstStyle/>
          <a:p>
            <a:pPr lvl="4"/>
            <a:r>
              <a:rPr lang="en-US"/>
              <a:t>Jon Rosdahl, CSR</a:t>
            </a:r>
          </a:p>
        </p:txBody>
      </p:sp>
      <p:sp>
        <p:nvSpPr>
          <p:cNvPr id="7" name="Rectangle 7"/>
          <p:cNvSpPr>
            <a:spLocks noGrp="1" noChangeArrowheads="1"/>
          </p:cNvSpPr>
          <p:nvPr>
            <p:ph type="sldNum" sz="quarter" idx="5"/>
          </p:nvPr>
        </p:nvSpPr>
        <p:spPr>
          <a:ln/>
        </p:spPr>
        <p:txBody>
          <a:bodyPr/>
          <a:lstStyle/>
          <a:p>
            <a:r>
              <a:rPr lang="en-US"/>
              <a:t>Page </a:t>
            </a:r>
            <a:fld id="{F6FAA12D-0DFA-4846-9479-95889A2BE6C7}" type="slidenum">
              <a:rPr lang="en-US"/>
              <a:pPr/>
              <a:t>2</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 EC-12/00063r0</a:t>
            </a:r>
            <a:endParaRPr lang="en-US"/>
          </a:p>
        </p:txBody>
      </p:sp>
      <p:sp>
        <p:nvSpPr>
          <p:cNvPr id="5" name="Date Placeholder 4"/>
          <p:cNvSpPr>
            <a:spLocks noGrp="1"/>
          </p:cNvSpPr>
          <p:nvPr>
            <p:ph type="dt" idx="11"/>
          </p:nvPr>
        </p:nvSpPr>
        <p:spPr/>
        <p:txBody>
          <a:bodyPr/>
          <a:lstStyle/>
          <a:p>
            <a:r>
              <a:rPr lang="en-US" smtClean="0"/>
              <a:t>Nov  2012</a:t>
            </a:r>
            <a:endParaRPr lang="en-US"/>
          </a:p>
        </p:txBody>
      </p:sp>
      <p:sp>
        <p:nvSpPr>
          <p:cNvPr id="6" name="Footer Placeholder 5"/>
          <p:cNvSpPr>
            <a:spLocks noGrp="1"/>
          </p:cNvSpPr>
          <p:nvPr>
            <p:ph type="ftr" sz="quarter" idx="12"/>
          </p:nvPr>
        </p:nvSpPr>
        <p:spPr/>
        <p:txBody>
          <a:bodyPr/>
          <a:lstStyle/>
          <a:p>
            <a:pPr lvl="4"/>
            <a:r>
              <a:rPr lang="en-US" smtClean="0"/>
              <a:t>Jon Rosdahl, CSR</a:t>
            </a:r>
            <a:endParaRPr lang="en-US"/>
          </a:p>
        </p:txBody>
      </p:sp>
      <p:sp>
        <p:nvSpPr>
          <p:cNvPr id="7" name="Slide Number Placeholder 6"/>
          <p:cNvSpPr>
            <a:spLocks noGrp="1"/>
          </p:cNvSpPr>
          <p:nvPr>
            <p:ph type="sldNum" sz="quarter" idx="13"/>
          </p:nvPr>
        </p:nvSpPr>
        <p:spPr/>
        <p:txBody>
          <a:bodyPr/>
          <a:lstStyle/>
          <a:p>
            <a:r>
              <a:rPr lang="en-US" smtClean="0"/>
              <a:t>Page </a:t>
            </a:r>
            <a:fld id="{17435B76-394B-43A2-B56F-4A5102A26837}"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a:xfrm>
            <a:off x="3658444" y="8985250"/>
            <a:ext cx="76944" cy="184666"/>
          </a:xfrm>
        </p:spPr>
        <p:txBody>
          <a:bodyPr/>
          <a:lstStyle/>
          <a:p>
            <a:fld id="{381A3B83-5B18-4D78-8DCB-A951769B47D7}" type="slidenum">
              <a:rPr lang="en-US" smtClean="0"/>
              <a:pPr/>
              <a:t>6</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a:xfrm>
            <a:off x="3658444" y="8985250"/>
            <a:ext cx="76944" cy="184666"/>
          </a:xfrm>
        </p:spPr>
        <p:txBody>
          <a:bodyPr/>
          <a:lstStyle/>
          <a:p>
            <a:fld id="{381A3B83-5B18-4D78-8DCB-A951769B47D7}" type="slidenum">
              <a:rPr lang="en-US" smtClean="0"/>
              <a:pPr/>
              <a:t>7</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a:xfrm>
            <a:off x="3658444" y="8985250"/>
            <a:ext cx="76944" cy="184666"/>
          </a:xfrm>
        </p:spPr>
        <p:txBody>
          <a:bodyPr/>
          <a:lstStyle/>
          <a:p>
            <a:fld id="{381A3B83-5B18-4D78-8DCB-A951769B47D7}" type="slidenum">
              <a:rPr lang="en-US" smtClean="0"/>
              <a:pPr/>
              <a:t>8</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a:xfrm>
            <a:off x="3658444" y="8985250"/>
            <a:ext cx="76944" cy="184666"/>
          </a:xfrm>
        </p:spPr>
        <p:txBody>
          <a:bodyPr/>
          <a:lstStyle/>
          <a:p>
            <a:fld id="{381A3B83-5B18-4D78-8DCB-A951769B47D7}" type="slidenum">
              <a:rPr lang="en-US" smtClean="0"/>
              <a:pPr/>
              <a:t>9</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bwMode="auto">
          <a:xfrm>
            <a:off x="1154113" y="701675"/>
            <a:ext cx="4625975" cy="3468688"/>
          </a:xfrm>
          <a:noFill/>
          <a:ln>
            <a:solidFill>
              <a:srgbClr val="000000"/>
            </a:solidFill>
            <a:miter lim="800000"/>
            <a:headEnd/>
            <a:tailEnd/>
          </a:ln>
        </p:spPr>
      </p:sp>
      <p:sp>
        <p:nvSpPr>
          <p:cNvPr id="1638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zh-CN" altLang="en-US" smtClean="0"/>
          </a:p>
        </p:txBody>
      </p:sp>
      <p:sp>
        <p:nvSpPr>
          <p:cNvPr id="15364" name="Slide Number Placeholder 3"/>
          <p:cNvSpPr>
            <a:spLocks noGrp="1"/>
          </p:cNvSpPr>
          <p:nvPr>
            <p:ph type="sldNum" sz="quarter" idx="5"/>
          </p:nvPr>
        </p:nvSpPr>
        <p:spPr bwMode="auto">
          <a:xfrm>
            <a:off x="3222625" y="8985250"/>
            <a:ext cx="512763" cy="184666"/>
          </a:xfrm>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ea typeface="ＭＳ Ｐゴシック" pitchFamily="34" charset="-128"/>
              </a:defRPr>
            </a:lvl1pPr>
            <a:lvl2pPr marL="752757" indent="-289522" eaLnBrk="0" hangingPunct="0">
              <a:defRPr>
                <a:solidFill>
                  <a:schemeClr val="tx1"/>
                </a:solidFill>
                <a:latin typeface="Arial" charset="0"/>
                <a:ea typeface="ＭＳ Ｐゴシック" pitchFamily="34" charset="-128"/>
              </a:defRPr>
            </a:lvl2pPr>
            <a:lvl3pPr marL="1158088" indent="-231618" eaLnBrk="0" hangingPunct="0">
              <a:defRPr>
                <a:solidFill>
                  <a:schemeClr val="tx1"/>
                </a:solidFill>
                <a:latin typeface="Arial" charset="0"/>
                <a:ea typeface="ＭＳ Ｐゴシック" pitchFamily="34" charset="-128"/>
              </a:defRPr>
            </a:lvl3pPr>
            <a:lvl4pPr marL="1621323" indent="-231618" eaLnBrk="0" hangingPunct="0">
              <a:defRPr>
                <a:solidFill>
                  <a:schemeClr val="tx1"/>
                </a:solidFill>
                <a:latin typeface="Arial" charset="0"/>
                <a:ea typeface="ＭＳ Ｐゴシック" pitchFamily="34" charset="-128"/>
              </a:defRPr>
            </a:lvl4pPr>
            <a:lvl5pPr marL="2084558" indent="-231618" eaLnBrk="0" hangingPunct="0">
              <a:defRPr>
                <a:solidFill>
                  <a:schemeClr val="tx1"/>
                </a:solidFill>
                <a:latin typeface="Arial" charset="0"/>
                <a:ea typeface="ＭＳ Ｐゴシック" pitchFamily="34" charset="-128"/>
              </a:defRPr>
            </a:lvl5pPr>
            <a:lvl6pPr marL="2547793" indent="-231618" defTabSz="463235" eaLnBrk="0" fontAlgn="base" hangingPunct="0">
              <a:spcBef>
                <a:spcPct val="0"/>
              </a:spcBef>
              <a:spcAft>
                <a:spcPct val="0"/>
              </a:spcAft>
              <a:defRPr>
                <a:solidFill>
                  <a:schemeClr val="tx1"/>
                </a:solidFill>
                <a:latin typeface="Arial" charset="0"/>
                <a:ea typeface="ＭＳ Ｐゴシック" pitchFamily="34" charset="-128"/>
              </a:defRPr>
            </a:lvl6pPr>
            <a:lvl7pPr marL="3011028" indent="-231618" defTabSz="463235" eaLnBrk="0" fontAlgn="base" hangingPunct="0">
              <a:spcBef>
                <a:spcPct val="0"/>
              </a:spcBef>
              <a:spcAft>
                <a:spcPct val="0"/>
              </a:spcAft>
              <a:defRPr>
                <a:solidFill>
                  <a:schemeClr val="tx1"/>
                </a:solidFill>
                <a:latin typeface="Arial" charset="0"/>
                <a:ea typeface="ＭＳ Ｐゴシック" pitchFamily="34" charset="-128"/>
              </a:defRPr>
            </a:lvl7pPr>
            <a:lvl8pPr marL="3474263" indent="-231618" defTabSz="463235" eaLnBrk="0" fontAlgn="base" hangingPunct="0">
              <a:spcBef>
                <a:spcPct val="0"/>
              </a:spcBef>
              <a:spcAft>
                <a:spcPct val="0"/>
              </a:spcAft>
              <a:defRPr>
                <a:solidFill>
                  <a:schemeClr val="tx1"/>
                </a:solidFill>
                <a:latin typeface="Arial" charset="0"/>
                <a:ea typeface="ＭＳ Ｐゴシック" pitchFamily="34" charset="-128"/>
              </a:defRPr>
            </a:lvl8pPr>
            <a:lvl9pPr marL="3937498" indent="-231618" defTabSz="463235"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defRPr/>
            </a:pPr>
            <a:fld id="{21FF1509-9317-4B55-826B-41EA329E2F63}" type="slidenum">
              <a:rPr lang="zh-CN" altLang="en-US" smtClean="0"/>
              <a:pPr eaLnBrk="1" hangingPunct="1">
                <a:defRPr/>
              </a:pPr>
              <a:t>10</a:t>
            </a:fld>
            <a:endParaRPr lang="en-US" altLang="zh-CN"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xfrm>
            <a:off x="1154113" y="701675"/>
            <a:ext cx="4625975" cy="3468688"/>
          </a:xfrm>
          <a:noFill/>
          <a:ln>
            <a:solidFill>
              <a:srgbClr val="000000"/>
            </a:solidFill>
            <a:miter lim="800000"/>
            <a:headEnd/>
            <a:tailEnd/>
          </a:ln>
        </p:spPr>
      </p:sp>
      <p:sp>
        <p:nvSpPr>
          <p:cNvPr id="1741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zh-CN" altLang="en-US" smtClean="0"/>
          </a:p>
        </p:txBody>
      </p:sp>
      <p:sp>
        <p:nvSpPr>
          <p:cNvPr id="17412" name="Slide Number Placeholder 3"/>
          <p:cNvSpPr txBox="1">
            <a:spLocks noGrp="1"/>
          </p:cNvSpPr>
          <p:nvPr/>
        </p:nvSpPr>
        <p:spPr bwMode="auto">
          <a:xfrm>
            <a:off x="3927775" y="8814888"/>
            <a:ext cx="3004820" cy="464026"/>
          </a:xfrm>
          <a:prstGeom prst="rect">
            <a:avLst/>
          </a:prstGeom>
          <a:noFill/>
          <a:ln w="9525">
            <a:noFill/>
            <a:miter lim="800000"/>
            <a:headEnd/>
            <a:tailEnd/>
          </a:ln>
        </p:spPr>
        <p:txBody>
          <a:bodyPr lIns="92647" tIns="46324" rIns="92647" bIns="46324" anchor="b"/>
          <a:lstStyle/>
          <a:p>
            <a:pPr algn="r"/>
            <a:fld id="{E4DCC755-E4F5-467D-A213-7E658C1427AA}" type="slidenum">
              <a:rPr lang="zh-CN" altLang="en-US"/>
              <a:pPr algn="r"/>
              <a:t>11</a:t>
            </a:fld>
            <a:endParaRPr lang="en-US" altLang="zh-CN"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Nov  2012</a:t>
            </a:r>
            <a:endParaRPr lang="en-US"/>
          </a:p>
        </p:txBody>
      </p:sp>
      <p:sp>
        <p:nvSpPr>
          <p:cNvPr id="5" name="Footer Placeholder 4"/>
          <p:cNvSpPr>
            <a:spLocks noGrp="1"/>
          </p:cNvSpPr>
          <p:nvPr>
            <p:ph type="ftr" sz="quarter" idx="11"/>
          </p:nvPr>
        </p:nvSpPr>
        <p:spPr/>
        <p:txBody>
          <a:bodyPr/>
          <a:lstStyle>
            <a:lvl1pPr>
              <a:defRPr/>
            </a:lvl1pPr>
          </a:lstStyle>
          <a:p>
            <a:r>
              <a:rPr lang="en-US"/>
              <a:t>Jon Rosdahl, CSR</a:t>
            </a:r>
          </a:p>
        </p:txBody>
      </p:sp>
      <p:sp>
        <p:nvSpPr>
          <p:cNvPr id="6" name="Slide Number Placeholder 5"/>
          <p:cNvSpPr>
            <a:spLocks noGrp="1"/>
          </p:cNvSpPr>
          <p:nvPr>
            <p:ph type="sldNum" sz="quarter" idx="12"/>
          </p:nvPr>
        </p:nvSpPr>
        <p:spPr/>
        <p:txBody>
          <a:bodyPr/>
          <a:lstStyle>
            <a:lvl1pPr>
              <a:defRPr/>
            </a:lvl1pPr>
          </a:lstStyle>
          <a:p>
            <a:r>
              <a:rPr lang="en-US"/>
              <a:t>Slide </a:t>
            </a:r>
            <a:fld id="{5C081D85-B734-446B-849B-BA9FC2ED1CBE}"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Nov  2012</a:t>
            </a:r>
            <a:endParaRPr lang="en-US"/>
          </a:p>
        </p:txBody>
      </p:sp>
      <p:sp>
        <p:nvSpPr>
          <p:cNvPr id="5" name="Footer Placeholder 4"/>
          <p:cNvSpPr>
            <a:spLocks noGrp="1"/>
          </p:cNvSpPr>
          <p:nvPr>
            <p:ph type="ftr" sz="quarter" idx="11"/>
          </p:nvPr>
        </p:nvSpPr>
        <p:spPr/>
        <p:txBody>
          <a:bodyPr/>
          <a:lstStyle>
            <a:lvl1pPr>
              <a:defRPr/>
            </a:lvl1pPr>
          </a:lstStyle>
          <a:p>
            <a:r>
              <a:rPr lang="en-US"/>
              <a:t>Jon Rosdahl, CSR</a:t>
            </a:r>
          </a:p>
        </p:txBody>
      </p:sp>
      <p:sp>
        <p:nvSpPr>
          <p:cNvPr id="6" name="Slide Number Placeholder 5"/>
          <p:cNvSpPr>
            <a:spLocks noGrp="1"/>
          </p:cNvSpPr>
          <p:nvPr>
            <p:ph type="sldNum" sz="quarter" idx="12"/>
          </p:nvPr>
        </p:nvSpPr>
        <p:spPr/>
        <p:txBody>
          <a:bodyPr/>
          <a:lstStyle>
            <a:lvl1pPr>
              <a:defRPr/>
            </a:lvl1pPr>
          </a:lstStyle>
          <a:p>
            <a:r>
              <a:rPr lang="en-US"/>
              <a:t>Slide </a:t>
            </a:r>
            <a:fld id="{1BE34C29-D01F-4E1F-90F4-6B98D3ADF8B1}"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Nov  2012</a:t>
            </a:r>
            <a:endParaRPr lang="en-US"/>
          </a:p>
        </p:txBody>
      </p:sp>
      <p:sp>
        <p:nvSpPr>
          <p:cNvPr id="5" name="Footer Placeholder 4"/>
          <p:cNvSpPr>
            <a:spLocks noGrp="1"/>
          </p:cNvSpPr>
          <p:nvPr>
            <p:ph type="ftr" sz="quarter" idx="11"/>
          </p:nvPr>
        </p:nvSpPr>
        <p:spPr/>
        <p:txBody>
          <a:bodyPr/>
          <a:lstStyle>
            <a:lvl1pPr>
              <a:defRPr/>
            </a:lvl1pPr>
          </a:lstStyle>
          <a:p>
            <a:r>
              <a:rPr lang="en-US"/>
              <a:t>Jon Rosdahl, CSR</a:t>
            </a:r>
          </a:p>
        </p:txBody>
      </p:sp>
      <p:sp>
        <p:nvSpPr>
          <p:cNvPr id="6" name="Slide Number Placeholder 5"/>
          <p:cNvSpPr>
            <a:spLocks noGrp="1"/>
          </p:cNvSpPr>
          <p:nvPr>
            <p:ph type="sldNum" sz="quarter" idx="12"/>
          </p:nvPr>
        </p:nvSpPr>
        <p:spPr/>
        <p:txBody>
          <a:bodyPr/>
          <a:lstStyle>
            <a:lvl1pPr>
              <a:defRPr/>
            </a:lvl1pPr>
          </a:lstStyle>
          <a:p>
            <a:r>
              <a:rPr lang="en-US"/>
              <a:t>Slide </a:t>
            </a:r>
            <a:fld id="{3C8ADF35-3BB1-479A-B2C9-E813AD74B3AE}" type="slidenum">
              <a:rPr lang="en-US"/>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4963"/>
            <a:ext cx="1066800" cy="274637"/>
          </a:xfrm>
        </p:spPr>
        <p:txBody>
          <a:bodyPr/>
          <a:lstStyle>
            <a:lvl1pPr>
              <a:defRPr/>
            </a:lvl1pPr>
          </a:lstStyle>
          <a:p>
            <a:r>
              <a:rPr lang="en-US" smtClean="0"/>
              <a:t>Nov  2012</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a:t>Jon Rosdahl, CSR</a:t>
            </a:r>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t>Slide </a:t>
            </a:r>
            <a:fld id="{DDCF92F1-AF2E-43CB-84DF-6A68FC75783B}"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Nov  2012</a:t>
            </a:r>
            <a:endParaRPr lang="en-US"/>
          </a:p>
        </p:txBody>
      </p:sp>
      <p:sp>
        <p:nvSpPr>
          <p:cNvPr id="5" name="Footer Placeholder 4"/>
          <p:cNvSpPr>
            <a:spLocks noGrp="1"/>
          </p:cNvSpPr>
          <p:nvPr>
            <p:ph type="ftr" sz="quarter" idx="11"/>
          </p:nvPr>
        </p:nvSpPr>
        <p:spPr/>
        <p:txBody>
          <a:bodyPr/>
          <a:lstStyle>
            <a:lvl1pPr>
              <a:defRPr/>
            </a:lvl1pPr>
          </a:lstStyle>
          <a:p>
            <a:r>
              <a:rPr lang="en-US"/>
              <a:t>Jon Rosdahl, CSR</a:t>
            </a:r>
          </a:p>
        </p:txBody>
      </p:sp>
      <p:sp>
        <p:nvSpPr>
          <p:cNvPr id="6" name="Slide Number Placeholder 5"/>
          <p:cNvSpPr>
            <a:spLocks noGrp="1"/>
          </p:cNvSpPr>
          <p:nvPr>
            <p:ph type="sldNum" sz="quarter" idx="12"/>
          </p:nvPr>
        </p:nvSpPr>
        <p:spPr/>
        <p:txBody>
          <a:bodyPr/>
          <a:lstStyle>
            <a:lvl1pPr>
              <a:defRPr/>
            </a:lvl1pPr>
          </a:lstStyle>
          <a:p>
            <a:r>
              <a:rPr lang="en-US"/>
              <a:t>Slide </a:t>
            </a:r>
            <a:fld id="{5FC48248-F564-42E8-AB51-5D5C155EAACB}"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Nov  2012</a:t>
            </a:r>
            <a:endParaRPr lang="en-US"/>
          </a:p>
        </p:txBody>
      </p:sp>
      <p:sp>
        <p:nvSpPr>
          <p:cNvPr id="5" name="Footer Placeholder 4"/>
          <p:cNvSpPr>
            <a:spLocks noGrp="1"/>
          </p:cNvSpPr>
          <p:nvPr>
            <p:ph type="ftr" sz="quarter" idx="11"/>
          </p:nvPr>
        </p:nvSpPr>
        <p:spPr/>
        <p:txBody>
          <a:bodyPr/>
          <a:lstStyle>
            <a:lvl1pPr>
              <a:defRPr/>
            </a:lvl1pPr>
          </a:lstStyle>
          <a:p>
            <a:r>
              <a:rPr lang="en-US"/>
              <a:t>Jon Rosdahl, CSR</a:t>
            </a:r>
          </a:p>
        </p:txBody>
      </p:sp>
      <p:sp>
        <p:nvSpPr>
          <p:cNvPr id="6" name="Slide Number Placeholder 5"/>
          <p:cNvSpPr>
            <a:spLocks noGrp="1"/>
          </p:cNvSpPr>
          <p:nvPr>
            <p:ph type="sldNum" sz="quarter" idx="12"/>
          </p:nvPr>
        </p:nvSpPr>
        <p:spPr/>
        <p:txBody>
          <a:bodyPr/>
          <a:lstStyle>
            <a:lvl1pPr>
              <a:defRPr/>
            </a:lvl1pPr>
          </a:lstStyle>
          <a:p>
            <a:r>
              <a:rPr lang="en-US"/>
              <a:t>Slide </a:t>
            </a:r>
            <a:fld id="{85616D65-56AA-4F36-95BE-05CC496130C5}"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Nov  2012</a:t>
            </a:r>
            <a:endParaRPr lang="en-US"/>
          </a:p>
        </p:txBody>
      </p:sp>
      <p:sp>
        <p:nvSpPr>
          <p:cNvPr id="6" name="Footer Placeholder 5"/>
          <p:cNvSpPr>
            <a:spLocks noGrp="1"/>
          </p:cNvSpPr>
          <p:nvPr>
            <p:ph type="ftr" sz="quarter" idx="11"/>
          </p:nvPr>
        </p:nvSpPr>
        <p:spPr/>
        <p:txBody>
          <a:bodyPr/>
          <a:lstStyle>
            <a:lvl1pPr>
              <a:defRPr/>
            </a:lvl1pPr>
          </a:lstStyle>
          <a:p>
            <a:r>
              <a:rPr lang="en-US"/>
              <a:t>Jon Rosdahl, CSR</a:t>
            </a:r>
          </a:p>
        </p:txBody>
      </p:sp>
      <p:sp>
        <p:nvSpPr>
          <p:cNvPr id="7" name="Slide Number Placeholder 6"/>
          <p:cNvSpPr>
            <a:spLocks noGrp="1"/>
          </p:cNvSpPr>
          <p:nvPr>
            <p:ph type="sldNum" sz="quarter" idx="12"/>
          </p:nvPr>
        </p:nvSpPr>
        <p:spPr/>
        <p:txBody>
          <a:bodyPr/>
          <a:lstStyle>
            <a:lvl1pPr>
              <a:defRPr/>
            </a:lvl1pPr>
          </a:lstStyle>
          <a:p>
            <a:r>
              <a:rPr lang="en-US"/>
              <a:t>Slide </a:t>
            </a:r>
            <a:fld id="{8773CD87-C8EC-4930-8739-57320D5373E9}"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Nov  2012</a:t>
            </a:r>
            <a:endParaRPr lang="en-US"/>
          </a:p>
        </p:txBody>
      </p:sp>
      <p:sp>
        <p:nvSpPr>
          <p:cNvPr id="8" name="Footer Placeholder 7"/>
          <p:cNvSpPr>
            <a:spLocks noGrp="1"/>
          </p:cNvSpPr>
          <p:nvPr>
            <p:ph type="ftr" sz="quarter" idx="11"/>
          </p:nvPr>
        </p:nvSpPr>
        <p:spPr/>
        <p:txBody>
          <a:bodyPr/>
          <a:lstStyle>
            <a:lvl1pPr>
              <a:defRPr/>
            </a:lvl1pPr>
          </a:lstStyle>
          <a:p>
            <a:r>
              <a:rPr lang="en-US"/>
              <a:t>Jon Rosdahl, CSR</a:t>
            </a:r>
          </a:p>
        </p:txBody>
      </p:sp>
      <p:sp>
        <p:nvSpPr>
          <p:cNvPr id="9" name="Slide Number Placeholder 8"/>
          <p:cNvSpPr>
            <a:spLocks noGrp="1"/>
          </p:cNvSpPr>
          <p:nvPr>
            <p:ph type="sldNum" sz="quarter" idx="12"/>
          </p:nvPr>
        </p:nvSpPr>
        <p:spPr/>
        <p:txBody>
          <a:bodyPr/>
          <a:lstStyle>
            <a:lvl1pPr>
              <a:defRPr/>
            </a:lvl1pPr>
          </a:lstStyle>
          <a:p>
            <a:r>
              <a:rPr lang="en-US"/>
              <a:t>Slide </a:t>
            </a:r>
            <a:fld id="{D0C89329-5AB6-42D6-9876-DF5B71736D9B}"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Nov  2012</a:t>
            </a:r>
            <a:endParaRPr lang="en-US"/>
          </a:p>
        </p:txBody>
      </p:sp>
      <p:sp>
        <p:nvSpPr>
          <p:cNvPr id="4" name="Footer Placeholder 3"/>
          <p:cNvSpPr>
            <a:spLocks noGrp="1"/>
          </p:cNvSpPr>
          <p:nvPr>
            <p:ph type="ftr" sz="quarter" idx="11"/>
          </p:nvPr>
        </p:nvSpPr>
        <p:spPr/>
        <p:txBody>
          <a:bodyPr/>
          <a:lstStyle>
            <a:lvl1pPr>
              <a:defRPr/>
            </a:lvl1pPr>
          </a:lstStyle>
          <a:p>
            <a:r>
              <a:rPr lang="en-US"/>
              <a:t>Jon Rosdahl, CSR</a:t>
            </a:r>
          </a:p>
        </p:txBody>
      </p:sp>
      <p:sp>
        <p:nvSpPr>
          <p:cNvPr id="5" name="Slide Number Placeholder 4"/>
          <p:cNvSpPr>
            <a:spLocks noGrp="1"/>
          </p:cNvSpPr>
          <p:nvPr>
            <p:ph type="sldNum" sz="quarter" idx="12"/>
          </p:nvPr>
        </p:nvSpPr>
        <p:spPr/>
        <p:txBody>
          <a:bodyPr/>
          <a:lstStyle>
            <a:lvl1pPr>
              <a:defRPr/>
            </a:lvl1pPr>
          </a:lstStyle>
          <a:p>
            <a:r>
              <a:rPr lang="en-US"/>
              <a:t>Slide </a:t>
            </a:r>
            <a:fld id="{F58EB23D-7A8B-4D54-82EB-3E6EA909BDF7}"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Nov  2012</a:t>
            </a:r>
            <a:endParaRPr lang="en-US"/>
          </a:p>
        </p:txBody>
      </p:sp>
      <p:sp>
        <p:nvSpPr>
          <p:cNvPr id="3" name="Footer Placeholder 2"/>
          <p:cNvSpPr>
            <a:spLocks noGrp="1"/>
          </p:cNvSpPr>
          <p:nvPr>
            <p:ph type="ftr" sz="quarter" idx="11"/>
          </p:nvPr>
        </p:nvSpPr>
        <p:spPr/>
        <p:txBody>
          <a:bodyPr/>
          <a:lstStyle>
            <a:lvl1pPr>
              <a:defRPr/>
            </a:lvl1pPr>
          </a:lstStyle>
          <a:p>
            <a:r>
              <a:rPr lang="en-US"/>
              <a:t>Jon Rosdahl, CSR</a:t>
            </a:r>
          </a:p>
        </p:txBody>
      </p:sp>
      <p:sp>
        <p:nvSpPr>
          <p:cNvPr id="4" name="Slide Number Placeholder 3"/>
          <p:cNvSpPr>
            <a:spLocks noGrp="1"/>
          </p:cNvSpPr>
          <p:nvPr>
            <p:ph type="sldNum" sz="quarter" idx="12"/>
          </p:nvPr>
        </p:nvSpPr>
        <p:spPr/>
        <p:txBody>
          <a:bodyPr/>
          <a:lstStyle>
            <a:lvl1pPr>
              <a:defRPr/>
            </a:lvl1pPr>
          </a:lstStyle>
          <a:p>
            <a:r>
              <a:rPr lang="en-US"/>
              <a:t>Slide </a:t>
            </a:r>
            <a:fld id="{3D33904D-191A-49EE-93F4-1BDB5D156A1E}"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Nov  2012</a:t>
            </a:r>
            <a:endParaRPr lang="en-US"/>
          </a:p>
        </p:txBody>
      </p:sp>
      <p:sp>
        <p:nvSpPr>
          <p:cNvPr id="6" name="Footer Placeholder 5"/>
          <p:cNvSpPr>
            <a:spLocks noGrp="1"/>
          </p:cNvSpPr>
          <p:nvPr>
            <p:ph type="ftr" sz="quarter" idx="11"/>
          </p:nvPr>
        </p:nvSpPr>
        <p:spPr/>
        <p:txBody>
          <a:bodyPr/>
          <a:lstStyle>
            <a:lvl1pPr>
              <a:defRPr/>
            </a:lvl1pPr>
          </a:lstStyle>
          <a:p>
            <a:r>
              <a:rPr lang="en-US"/>
              <a:t>Jon Rosdahl, CSR</a:t>
            </a:r>
          </a:p>
        </p:txBody>
      </p:sp>
      <p:sp>
        <p:nvSpPr>
          <p:cNvPr id="7" name="Slide Number Placeholder 6"/>
          <p:cNvSpPr>
            <a:spLocks noGrp="1"/>
          </p:cNvSpPr>
          <p:nvPr>
            <p:ph type="sldNum" sz="quarter" idx="12"/>
          </p:nvPr>
        </p:nvSpPr>
        <p:spPr/>
        <p:txBody>
          <a:bodyPr/>
          <a:lstStyle>
            <a:lvl1pPr>
              <a:defRPr/>
            </a:lvl1pPr>
          </a:lstStyle>
          <a:p>
            <a:r>
              <a:rPr lang="en-US"/>
              <a:t>Slide </a:t>
            </a:r>
            <a:fld id="{508D6BD0-A714-4D08-A4B5-D10C9D2085C7}"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Nov  2012</a:t>
            </a:r>
            <a:endParaRPr lang="en-US"/>
          </a:p>
        </p:txBody>
      </p:sp>
      <p:sp>
        <p:nvSpPr>
          <p:cNvPr id="6" name="Footer Placeholder 5"/>
          <p:cNvSpPr>
            <a:spLocks noGrp="1"/>
          </p:cNvSpPr>
          <p:nvPr>
            <p:ph type="ftr" sz="quarter" idx="11"/>
          </p:nvPr>
        </p:nvSpPr>
        <p:spPr/>
        <p:txBody>
          <a:bodyPr/>
          <a:lstStyle>
            <a:lvl1pPr>
              <a:defRPr/>
            </a:lvl1pPr>
          </a:lstStyle>
          <a:p>
            <a:r>
              <a:rPr lang="en-US"/>
              <a:t>Jon Rosdahl, CSR</a:t>
            </a:r>
          </a:p>
        </p:txBody>
      </p:sp>
      <p:sp>
        <p:nvSpPr>
          <p:cNvPr id="7" name="Slide Number Placeholder 6"/>
          <p:cNvSpPr>
            <a:spLocks noGrp="1"/>
          </p:cNvSpPr>
          <p:nvPr>
            <p:ph type="sldNum" sz="quarter" idx="12"/>
          </p:nvPr>
        </p:nvSpPr>
        <p:spPr/>
        <p:txBody>
          <a:bodyPr/>
          <a:lstStyle>
            <a:lvl1pPr>
              <a:defRPr/>
            </a:lvl1pPr>
          </a:lstStyle>
          <a:p>
            <a:r>
              <a:rPr lang="en-US"/>
              <a:t>Slide </a:t>
            </a:r>
            <a:fld id="{52FD2285-FA20-411A-AE44-1D80A8580549}"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smtClean="0"/>
              <a:t>Nov  2012</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r>
              <a:rPr lang="en-US"/>
              <a:t>Jon Rosdahl, CSR</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D278D928-1FDA-492E-8E53-6FA0B637645A}" type="slidenum">
              <a:rPr lang="en-US"/>
              <a:pPr/>
              <a:t>‹#›</a:t>
            </a:fld>
            <a:endParaRPr lang="en-US"/>
          </a:p>
        </p:txBody>
      </p:sp>
      <p:sp>
        <p:nvSpPr>
          <p:cNvPr id="1031" name="Rectangle 7"/>
          <p:cNvSpPr>
            <a:spLocks noChangeArrowheads="1"/>
          </p:cNvSpPr>
          <p:nvPr/>
        </p:nvSpPr>
        <p:spPr bwMode="auto">
          <a:xfrm>
            <a:off x="4829125" y="332601"/>
            <a:ext cx="3616375" cy="276999"/>
          </a:xfrm>
          <a:prstGeom prst="rect">
            <a:avLst/>
          </a:prstGeom>
          <a:noFill/>
          <a:ln w="9525">
            <a:noFill/>
            <a:miter lim="800000"/>
            <a:headEnd/>
            <a:tailEnd/>
          </a:ln>
          <a:effectLst/>
        </p:spPr>
        <p:txBody>
          <a:bodyPr wrap="none" lIns="0" tIns="0" rIns="0" bIns="0" anchor="b">
            <a:spAutoFit/>
          </a:bodyPr>
          <a:lstStyle/>
          <a:p>
            <a:pPr marL="457200" lvl="4" algn="r"/>
            <a:r>
              <a:rPr lang="en-US" sz="1800" b="1" dirty="0"/>
              <a:t>doc.: IEEE 802 </a:t>
            </a:r>
            <a:r>
              <a:rPr lang="en-US" sz="1800" b="1" dirty="0" smtClean="0"/>
              <a:t>EC-12/00063r1</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www.cicg.ch/en/" TargetMode="External"/><Relationship Id="rId2" Type="http://schemas.openxmlformats.org/officeDocument/2006/relationships/hyperlink" Target="http://www.cicg.ch/en/level-0/"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www.cicg.ch/en/services-and-catering/" TargetMode="External"/><Relationship Id="rId2" Type="http://schemas.openxmlformats.org/officeDocument/2006/relationships/hyperlink" Target="http://www.cicg.ch/fr/niveau-0/"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mentor.ieee.org/802-ec/dcn/12/ec-12-0046-01-00EC-plenary-sponsor-invitation-letter.pdf"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www.ieee802.org/minutes/2012_11/opening_plenary/Nov%202012_Opening%20802%20EC_ETools%20Update.pdf"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hyperlink" Target="https://mentor.ieee.org/802-ec/dcn/12/ec-12-0064-00-00EC-proposed-tutorial-request-form.doc"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ec/dcn/12/ec-12-0040-02-00EC-802-plenary-future-venue-contract-status.xlsx"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5" Type="http://schemas.openxmlformats.org/officeDocument/2006/relationships/hyperlink" Target="http://www.ieee802.org/minutes/2012_11/opening_plenary/Nov%202012_Opening%20802%20EC_ETools%20Update.pdf" TargetMode="External"/><Relationship Id="rId4" Type="http://schemas.openxmlformats.org/officeDocument/2006/relationships/hyperlink" Target="https://mentor.ieee.org/802-ec/dcn/12/ec-12-0046-01-00EC-plenary-sponsor-invitation-letter.pdf"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sz="half" idx="10"/>
          </p:nvPr>
        </p:nvSpPr>
        <p:spPr/>
        <p:txBody>
          <a:bodyPr/>
          <a:lstStyle/>
          <a:p>
            <a:r>
              <a:rPr lang="en-US" smtClean="0"/>
              <a:t>Nov  2012</a:t>
            </a:r>
            <a:endParaRPr lang="en-US"/>
          </a:p>
        </p:txBody>
      </p:sp>
      <p:sp>
        <p:nvSpPr>
          <p:cNvPr id="7" name="Footer Placeholder 4"/>
          <p:cNvSpPr>
            <a:spLocks noGrp="1"/>
          </p:cNvSpPr>
          <p:nvPr>
            <p:ph type="ftr" sz="quarter" idx="11"/>
          </p:nvPr>
        </p:nvSpPr>
        <p:spPr/>
        <p:txBody>
          <a:bodyPr/>
          <a:lstStyle/>
          <a:p>
            <a:r>
              <a:rPr lang="en-US"/>
              <a:t>Jon Rosdahl, CSR</a:t>
            </a:r>
          </a:p>
        </p:txBody>
      </p:sp>
      <p:sp>
        <p:nvSpPr>
          <p:cNvPr id="8" name="Slide Number Placeholder 5"/>
          <p:cNvSpPr>
            <a:spLocks noGrp="1"/>
          </p:cNvSpPr>
          <p:nvPr>
            <p:ph type="sldNum" sz="quarter" idx="12"/>
          </p:nvPr>
        </p:nvSpPr>
        <p:spPr/>
        <p:txBody>
          <a:bodyPr/>
          <a:lstStyle/>
          <a:p>
            <a:r>
              <a:rPr lang="en-US"/>
              <a:t>Slide </a:t>
            </a:r>
            <a:fld id="{7ED06D6C-D81E-44E5-AC66-8F49BF2A1044}"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a:t>Executive Secretary Agenda Items </a:t>
            </a:r>
            <a:br>
              <a:rPr lang="en-US" dirty="0"/>
            </a:br>
            <a:r>
              <a:rPr lang="en-US" dirty="0" smtClean="0"/>
              <a:t>Nov 2012</a:t>
            </a:r>
            <a:endParaRPr lang="en-US" dirty="0"/>
          </a:p>
        </p:txBody>
      </p:sp>
      <p:sp>
        <p:nvSpPr>
          <p:cNvPr id="30726" name="Rectangle 6"/>
          <p:cNvSpPr>
            <a:spLocks noGrp="1" noChangeArrowheads="1"/>
          </p:cNvSpPr>
          <p:nvPr>
            <p:ph type="body" idx="1"/>
          </p:nvPr>
        </p:nvSpPr>
        <p:spPr>
          <a:xfrm>
            <a:off x="685800" y="2133600"/>
            <a:ext cx="7772400" cy="381000"/>
          </a:xfrm>
          <a:noFill/>
          <a:ln/>
        </p:spPr>
        <p:txBody>
          <a:bodyPr/>
          <a:lstStyle/>
          <a:p>
            <a:pPr algn="ctr">
              <a:buFontTx/>
              <a:buNone/>
            </a:pPr>
            <a:r>
              <a:rPr lang="en-US" sz="2000" dirty="0"/>
              <a:t>Date:</a:t>
            </a:r>
            <a:r>
              <a:rPr lang="en-US" sz="2000" b="0" dirty="0"/>
              <a:t> </a:t>
            </a:r>
            <a:r>
              <a:rPr lang="en-US" sz="2000" b="0" dirty="0" smtClean="0"/>
              <a:t>2012-11-12</a:t>
            </a:r>
            <a:endParaRPr lang="en-US" sz="2000" b="0" dirty="0"/>
          </a:p>
        </p:txBody>
      </p:sp>
      <p:graphicFrame>
        <p:nvGraphicFramePr>
          <p:cNvPr id="30731" name="Object 11"/>
          <p:cNvGraphicFramePr>
            <a:graphicFrameLocks noChangeAspect="1"/>
          </p:cNvGraphicFramePr>
          <p:nvPr/>
        </p:nvGraphicFramePr>
        <p:xfrm>
          <a:off x="533400" y="3048000"/>
          <a:ext cx="8139113" cy="2498725"/>
        </p:xfrm>
        <a:graphic>
          <a:graphicData uri="http://schemas.openxmlformats.org/presentationml/2006/ole">
            <p:oleObj spid="_x0000_s30731" name="Document" r:id="rId4" imgW="8226870" imgH="2538394" progId="Word.Document.8">
              <p:embed/>
            </p:oleObj>
          </a:graphicData>
        </a:graphic>
      </p:graphicFrame>
      <p:sp>
        <p:nvSpPr>
          <p:cNvPr id="30732" name="Rectangle 12"/>
          <p:cNvSpPr>
            <a:spLocks noChangeArrowheads="1"/>
          </p:cNvSpPr>
          <p:nvPr/>
        </p:nvSpPr>
        <p:spPr bwMode="auto">
          <a:xfrm>
            <a:off x="609600" y="2667000"/>
            <a:ext cx="1447800" cy="381000"/>
          </a:xfrm>
          <a:prstGeom prst="rect">
            <a:avLst/>
          </a:prstGeom>
          <a:noFill/>
          <a:ln w="9525">
            <a:noFill/>
            <a:miter lim="800000"/>
            <a:headEnd/>
            <a:tailEnd/>
          </a:ln>
          <a:effectLst/>
        </p:spPr>
        <p:txBody>
          <a:bodyPr lIns="92075" tIns="46038" rIns="92075" bIns="46038"/>
          <a:lstStyle/>
          <a:p>
            <a:pPr marL="342900" indent="-342900">
              <a:spcBef>
                <a:spcPct val="20000"/>
              </a:spcBef>
            </a:pPr>
            <a:r>
              <a:rPr lang="en-US" sz="2000" b="1"/>
              <a:t>Authors:</a:t>
            </a:r>
            <a:endParaRPr lang="en-US" sz="200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3"/>
          <p:cNvSpPr>
            <a:spLocks noGrp="1"/>
          </p:cNvSpPr>
          <p:nvPr>
            <p:ph type="title"/>
          </p:nvPr>
        </p:nvSpPr>
        <p:spPr bwMode="auto">
          <a:xfrm>
            <a:off x="381000" y="609600"/>
            <a:ext cx="8153400" cy="685800"/>
          </a:xfrm>
          <a:noFill/>
          <a:ln>
            <a:miter lim="800000"/>
            <a:headEnd/>
            <a:tailEnd/>
          </a:ln>
        </p:spPr>
        <p:txBody>
          <a:bodyPr vert="horz" wrap="square" lIns="91440" tIns="45720" rIns="91440" bIns="45720" numCol="1" anchor="t" anchorCtr="0" compatLnSpc="1">
            <a:prstTxWarp prst="textNoShape">
              <a:avLst/>
            </a:prstTxWarp>
          </a:bodyPr>
          <a:lstStyle/>
          <a:p>
            <a:r>
              <a:rPr lang="en-US" sz="2000" dirty="0" smtClean="0"/>
              <a:t>Proposed Future Venues for IEEE 802 Plenary Sessions </a:t>
            </a:r>
            <a:br>
              <a:rPr lang="en-US" sz="2000" dirty="0" smtClean="0"/>
            </a:br>
            <a:r>
              <a:rPr lang="en-US" sz="2000" dirty="0" smtClean="0"/>
              <a:t>Presented at Grand Hyatt San Antonio, November 2012</a:t>
            </a:r>
            <a:endParaRPr lang="en-US" altLang="zh-CN" sz="2000" dirty="0" smtClean="0">
              <a:ea typeface="ＭＳ Ｐゴシック" pitchFamily="34" charset="-128"/>
            </a:endParaRPr>
          </a:p>
        </p:txBody>
      </p:sp>
      <p:sp>
        <p:nvSpPr>
          <p:cNvPr id="13315" name="Content Placeholder 4"/>
          <p:cNvSpPr>
            <a:spLocks noGrp="1"/>
          </p:cNvSpPr>
          <p:nvPr>
            <p:ph idx="1"/>
          </p:nvPr>
        </p:nvSpPr>
        <p:spPr bwMode="auto">
          <a:xfrm>
            <a:off x="304800" y="1219200"/>
            <a:ext cx="8458200" cy="5257800"/>
          </a:xfrm>
          <a:noFill/>
          <a:ln>
            <a:miter lim="800000"/>
            <a:headEnd/>
            <a:tailEnd/>
          </a:ln>
        </p:spPr>
        <p:txBody>
          <a:bodyPr vert="horz" wrap="square" lIns="91440" tIns="45720" rIns="91440" bIns="45720" numCol="1" anchor="t" anchorCtr="0" compatLnSpc="1">
            <a:prstTxWarp prst="textNoShape">
              <a:avLst/>
            </a:prstTxWarp>
          </a:bodyPr>
          <a:lstStyle/>
          <a:p>
            <a:pPr marL="0" indent="0" algn="ctr">
              <a:buFont typeface="Arial" charset="0"/>
              <a:buNone/>
            </a:pPr>
            <a:r>
              <a:rPr lang="en-US" altLang="zh-CN" dirty="0" smtClean="0">
                <a:solidFill>
                  <a:srgbClr val="0000FF"/>
                </a:solidFill>
                <a:ea typeface="ＭＳ Ｐゴシック" pitchFamily="34" charset="-128"/>
              </a:rPr>
              <a:t>Beijing, P.R. China</a:t>
            </a:r>
          </a:p>
          <a:p>
            <a:pPr marL="0" indent="0" algn="ctr">
              <a:buFont typeface="Arial" charset="0"/>
              <a:buNone/>
            </a:pPr>
            <a:r>
              <a:rPr lang="en-US" altLang="zh-CN" sz="1600" dirty="0" smtClean="0">
                <a:solidFill>
                  <a:srgbClr val="0000FF"/>
                </a:solidFill>
                <a:ea typeface="ＭＳ Ｐゴシック" pitchFamily="34" charset="-128"/>
              </a:rPr>
              <a:t>MEETING VENUE: China World Hotel, </a:t>
            </a:r>
          </a:p>
          <a:p>
            <a:pPr marL="0" indent="0" algn="ctr">
              <a:buFont typeface="Arial" charset="0"/>
              <a:buNone/>
            </a:pPr>
            <a:r>
              <a:rPr lang="en-US" altLang="zh-CN" sz="1600" dirty="0" smtClean="0">
                <a:solidFill>
                  <a:srgbClr val="0000FF"/>
                </a:solidFill>
                <a:ea typeface="ＭＳ Ｐゴシック" pitchFamily="34" charset="-128"/>
              </a:rPr>
              <a:t>MEETING VENUE TYPE: 5-Star Hotel</a:t>
            </a:r>
          </a:p>
          <a:p>
            <a:pPr marL="0" indent="0" algn="ctr">
              <a:buFont typeface="Arial" charset="0"/>
              <a:buNone/>
            </a:pPr>
            <a:endParaRPr lang="en-US" altLang="zh-CN" sz="1400" dirty="0" smtClean="0">
              <a:solidFill>
                <a:srgbClr val="0000FF"/>
              </a:solidFill>
              <a:ea typeface="ＭＳ Ｐゴシック" pitchFamily="34" charset="-128"/>
            </a:endParaRPr>
          </a:p>
          <a:p>
            <a:pPr marL="0" indent="0"/>
            <a:r>
              <a:rPr lang="en-US" altLang="zh-CN" sz="1400" dirty="0" smtClean="0">
                <a:ea typeface="ＭＳ Ｐゴシック" pitchFamily="34" charset="-128"/>
              </a:rPr>
              <a:t>NUMBER OF MEETING ROOMS: 33</a:t>
            </a:r>
          </a:p>
          <a:p>
            <a:pPr marL="0" indent="0"/>
            <a:r>
              <a:rPr lang="en-US" altLang="zh-CN" sz="1400" dirty="0" smtClean="0">
                <a:ea typeface="ＭＳ Ｐゴシック" pitchFamily="34" charset="-128"/>
              </a:rPr>
              <a:t>ESTIMATED FUNCTION SPACE COST: </a:t>
            </a:r>
            <a:r>
              <a:rPr lang="en-US" altLang="zh-CN" sz="1400" dirty="0" err="1" smtClean="0">
                <a:ea typeface="ＭＳ Ｐゴシック" pitchFamily="34" charset="-128"/>
              </a:rPr>
              <a:t>unnegotiated</a:t>
            </a:r>
            <a:r>
              <a:rPr lang="en-US" altLang="zh-CN" sz="1400" dirty="0" smtClean="0">
                <a:ea typeface="ＭＳ Ｐゴシック" pitchFamily="34" charset="-128"/>
              </a:rPr>
              <a:t> hotel quote for all meeting space and 600 attendees, 5M RMB(venue plus F&amp;B).  Believe this can be reduced to 4M RMB with negotiation, maybe better</a:t>
            </a:r>
          </a:p>
          <a:p>
            <a:pPr marL="0" indent="0"/>
            <a:r>
              <a:rPr lang="en-US" altLang="zh-CN" sz="1400" dirty="0" smtClean="0">
                <a:ea typeface="ＭＳ Ｐゴシック" pitchFamily="34" charset="-128"/>
              </a:rPr>
              <a:t>AV AVAILABLE: Out-source</a:t>
            </a:r>
          </a:p>
          <a:p>
            <a:pPr marL="0" indent="0"/>
            <a:r>
              <a:rPr lang="en-US" altLang="zh-CN" sz="1400" dirty="0" smtClean="0">
                <a:ea typeface="ＭＳ Ｐゴシック" pitchFamily="34" charset="-128"/>
              </a:rPr>
              <a:t>NETWORK AVAILABLE: Out-source</a:t>
            </a:r>
          </a:p>
          <a:p>
            <a:pPr marL="0" indent="0"/>
            <a:endParaRPr lang="en-US" altLang="zh-CN" sz="1400" dirty="0" smtClean="0">
              <a:ea typeface="ＭＳ Ｐゴシック" pitchFamily="34" charset="-128"/>
            </a:endParaRPr>
          </a:p>
          <a:p>
            <a:pPr marL="0" indent="0"/>
            <a:r>
              <a:rPr lang="en-US" altLang="zh-CN" sz="1400" dirty="0" smtClean="0">
                <a:ea typeface="ＭＳ Ｐゴシック" pitchFamily="34" charset="-128"/>
              </a:rPr>
              <a:t>GUEST ROOM BLOCK RECOMMENDED (Y/N): Y</a:t>
            </a:r>
          </a:p>
          <a:p>
            <a:pPr marL="0" indent="0"/>
            <a:r>
              <a:rPr lang="en-US" altLang="zh-CN" sz="1400" dirty="0" smtClean="0">
                <a:ea typeface="ＭＳ Ｐゴシック" pitchFamily="34" charset="-128"/>
              </a:rPr>
              <a:t>RECOMMENDED HOTEL(S): China World Hotel/Traders/China World Summit Complex</a:t>
            </a:r>
          </a:p>
          <a:p>
            <a:pPr marL="0" indent="0"/>
            <a:r>
              <a:rPr lang="en-US" altLang="zh-CN" sz="1400" dirty="0" smtClean="0">
                <a:ea typeface="ＭＳ Ｐゴシック" pitchFamily="34" charset="-128"/>
              </a:rPr>
              <a:t>ESTIMATED ROOM RATE: 1800-2200 RMB </a:t>
            </a:r>
            <a:r>
              <a:rPr lang="en-US" altLang="zh-CN" sz="1400" dirty="0" err="1" smtClean="0">
                <a:ea typeface="ＭＳ Ｐゴシック" pitchFamily="34" charset="-128"/>
              </a:rPr>
              <a:t>unnegotiated</a:t>
            </a:r>
            <a:r>
              <a:rPr lang="en-US" altLang="zh-CN" sz="1400" dirty="0" smtClean="0">
                <a:ea typeface="ＭＳ Ｐゴシック" pitchFamily="34" charset="-128"/>
              </a:rPr>
              <a:t> at the complex.  </a:t>
            </a:r>
            <a:r>
              <a:rPr lang="en-US" altLang="zh-CN" sz="1400" dirty="0" err="1" smtClean="0">
                <a:ea typeface="ＭＳ Ｐゴシック" pitchFamily="34" charset="-128"/>
              </a:rPr>
              <a:t>Guestimate</a:t>
            </a:r>
            <a:r>
              <a:rPr lang="en-US" altLang="zh-CN" sz="1400" dirty="0" smtClean="0">
                <a:ea typeface="ＭＳ Ｐゴシック" pitchFamily="34" charset="-128"/>
              </a:rPr>
              <a:t> of potential negotiated rate 1500-1800RMB</a:t>
            </a:r>
          </a:p>
          <a:p>
            <a:pPr marL="0" indent="0">
              <a:buFont typeface="Arial" charset="0"/>
              <a:buNone/>
            </a:pPr>
            <a:endParaRPr lang="en-US" altLang="zh-CN" sz="1400" dirty="0" smtClean="0">
              <a:ea typeface="ＭＳ Ｐゴシック" pitchFamily="34" charset="-128"/>
            </a:endParaRPr>
          </a:p>
          <a:p>
            <a:pPr marL="0" indent="0"/>
            <a:r>
              <a:rPr lang="en-US" altLang="zh-CN" sz="1400" dirty="0" smtClean="0">
                <a:ea typeface="ＭＳ Ｐゴシック" pitchFamily="34" charset="-128"/>
              </a:rPr>
              <a:t>Closest International Airport: Beijing Capital International Airport</a:t>
            </a:r>
          </a:p>
          <a:p>
            <a:pPr marL="0" indent="0"/>
            <a:r>
              <a:rPr lang="en-US" altLang="zh-CN" sz="1400" dirty="0" smtClean="0">
                <a:ea typeface="ＭＳ Ｐゴシック" pitchFamily="34" charset="-128"/>
              </a:rPr>
              <a:t>Secondary Transportation Required: Taxi or subway</a:t>
            </a:r>
          </a:p>
          <a:p>
            <a:pPr marL="0" indent="0"/>
            <a:r>
              <a:rPr lang="en-US" altLang="zh-CN" sz="1400" dirty="0" smtClean="0">
                <a:ea typeface="ＭＳ Ｐゴシック" pitchFamily="34" charset="-128"/>
              </a:rPr>
              <a:t>Business Currency &amp; Estimated Exchange Rate: RMB-Yuan; RMB6 : USD$1</a:t>
            </a:r>
          </a:p>
          <a:p>
            <a:pPr marL="0" indent="0"/>
            <a:r>
              <a:rPr lang="en-US" altLang="zh-CN" sz="1400" dirty="0" smtClean="0">
                <a:ea typeface="ＭＳ Ｐゴシック" pitchFamily="34" charset="-128"/>
              </a:rPr>
              <a:t>Incentives (Government, Trade, Tourism etc.): low probability for government support, low to moderate for other sponsorship.</a:t>
            </a:r>
          </a:p>
          <a:p>
            <a:pPr marL="0" indent="0"/>
            <a:endParaRPr lang="en-US" altLang="zh-CN" sz="1400" dirty="0" smtClean="0">
              <a:ea typeface="ＭＳ Ｐゴシック" pitchFamily="34" charset="-128"/>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3"/>
          <p:cNvSpPr>
            <a:spLocks noGrp="1"/>
          </p:cNvSpPr>
          <p:nvPr>
            <p:ph type="title" idx="4294967295"/>
          </p:nvPr>
        </p:nvSpPr>
        <p:spPr bwMode="auto">
          <a:xfrm>
            <a:off x="457200" y="609600"/>
            <a:ext cx="8229600" cy="792162"/>
          </a:xfrm>
          <a:prstGeom prst="rect">
            <a:avLst/>
          </a:prstGeom>
          <a:noFill/>
          <a:ln>
            <a:miter lim="800000"/>
            <a:headEnd/>
            <a:tailEnd/>
          </a:ln>
        </p:spPr>
        <p:txBody>
          <a:bodyPr/>
          <a:lstStyle/>
          <a:p>
            <a:r>
              <a:rPr lang="en-US" sz="2000" dirty="0" smtClean="0"/>
              <a:t>Proposed Future Venues for IEEE 802 Plenary Sessions </a:t>
            </a:r>
            <a:br>
              <a:rPr lang="en-US" sz="2000" dirty="0" smtClean="0"/>
            </a:br>
            <a:r>
              <a:rPr lang="en-US" sz="2000" dirty="0" smtClean="0"/>
              <a:t>Presented at Grand Hyatt San Antonio, November 2012</a:t>
            </a:r>
            <a:endParaRPr lang="en-US" altLang="zh-CN" sz="2000" dirty="0" smtClean="0">
              <a:ea typeface="ＭＳ Ｐゴシック" pitchFamily="34" charset="-128"/>
            </a:endParaRPr>
          </a:p>
        </p:txBody>
      </p:sp>
      <p:sp>
        <p:nvSpPr>
          <p:cNvPr id="5" name="Content Placeholder 4"/>
          <p:cNvSpPr>
            <a:spLocks noGrp="1"/>
          </p:cNvSpPr>
          <p:nvPr>
            <p:ph idx="4294967295"/>
          </p:nvPr>
        </p:nvSpPr>
        <p:spPr>
          <a:xfrm>
            <a:off x="457200" y="1295400"/>
            <a:ext cx="8229600" cy="5240338"/>
          </a:xfrm>
          <a:prstGeom prst="rect">
            <a:avLst/>
          </a:prstGeom>
        </p:spPr>
        <p:txBody>
          <a:bodyPr/>
          <a:lstStyle/>
          <a:p>
            <a:pPr marL="0" indent="0" algn="ctr">
              <a:buFont typeface="Arial" charset="0"/>
              <a:buNone/>
              <a:defRPr/>
            </a:pPr>
            <a:r>
              <a:rPr lang="en-US" altLang="zh-CN" sz="2000" dirty="0" smtClean="0">
                <a:solidFill>
                  <a:srgbClr val="0000FF"/>
                </a:solidFill>
                <a:ea typeface="ＭＳ Ｐゴシック" pitchFamily="34" charset="-128"/>
              </a:rPr>
              <a:t>Shanghai, P.R. China</a:t>
            </a:r>
          </a:p>
          <a:p>
            <a:pPr marL="0" indent="0" algn="ctr">
              <a:buFont typeface="Arial" charset="0"/>
              <a:buNone/>
              <a:defRPr/>
            </a:pPr>
            <a:r>
              <a:rPr lang="en-US" altLang="zh-CN" sz="1600" dirty="0" smtClean="0">
                <a:solidFill>
                  <a:srgbClr val="0000FF"/>
                </a:solidFill>
                <a:ea typeface="ＭＳ Ｐゴシック" pitchFamily="34" charset="-128"/>
              </a:rPr>
              <a:t>MEETING VENUE: Kerry Parkside Hotel </a:t>
            </a:r>
            <a:r>
              <a:rPr lang="en-US" altLang="zh-CN" sz="1600" dirty="0" err="1" smtClean="0">
                <a:solidFill>
                  <a:srgbClr val="0000FF"/>
                </a:solidFill>
                <a:ea typeface="ＭＳ Ｐゴシック" pitchFamily="34" charset="-128"/>
              </a:rPr>
              <a:t>PuDong</a:t>
            </a:r>
            <a:r>
              <a:rPr lang="en-US" altLang="zh-CN" sz="1600" dirty="0" smtClean="0">
                <a:solidFill>
                  <a:srgbClr val="0000FF"/>
                </a:solidFill>
                <a:ea typeface="ＭＳ Ｐゴシック" pitchFamily="34" charset="-128"/>
              </a:rPr>
              <a:t>, </a:t>
            </a:r>
          </a:p>
          <a:p>
            <a:pPr marL="0" indent="0" algn="ctr">
              <a:buFont typeface="Arial" charset="0"/>
              <a:buNone/>
              <a:defRPr/>
            </a:pPr>
            <a:r>
              <a:rPr lang="en-US" altLang="zh-CN" sz="1600" dirty="0" smtClean="0">
                <a:solidFill>
                  <a:srgbClr val="0000FF"/>
                </a:solidFill>
                <a:ea typeface="ＭＳ Ｐゴシック" pitchFamily="34" charset="-128"/>
              </a:rPr>
              <a:t>MEETING VENUE TYPE: 5-Star Hotel</a:t>
            </a:r>
          </a:p>
          <a:p>
            <a:pPr marL="228600" indent="-228600">
              <a:defRPr/>
            </a:pPr>
            <a:r>
              <a:rPr lang="en-US" altLang="zh-CN" sz="1400" dirty="0" smtClean="0">
                <a:ea typeface="ＭＳ Ｐゴシック" pitchFamily="34" charset="-128"/>
              </a:rPr>
              <a:t>NUMBER OF MEETING ROOMS: 37</a:t>
            </a:r>
          </a:p>
          <a:p>
            <a:pPr marL="228600" indent="-228600">
              <a:defRPr/>
            </a:pPr>
            <a:r>
              <a:rPr lang="en-US" altLang="zh-CN" sz="1400" dirty="0" smtClean="0">
                <a:ea typeface="ＭＳ Ｐゴシック" pitchFamily="34" charset="-128"/>
              </a:rPr>
              <a:t>ESTIMATED FUNCTION SPACE COST:  </a:t>
            </a:r>
            <a:r>
              <a:rPr lang="en-US" altLang="zh-CN" sz="1400" dirty="0" err="1" smtClean="0">
                <a:ea typeface="ＭＳ Ｐゴシック" pitchFamily="34" charset="-128"/>
              </a:rPr>
              <a:t>unnegotiated</a:t>
            </a:r>
            <a:r>
              <a:rPr lang="en-US" altLang="zh-CN" sz="1400" dirty="0" smtClean="0">
                <a:ea typeface="ＭＳ Ｐゴシック" pitchFamily="34" charset="-128"/>
              </a:rPr>
              <a:t> hotel quote for all meeting space and 600 attendees, 5M RMB(venue plus F&amp;B).  Believe this can be reduced to under 4M RMB with negotiation</a:t>
            </a:r>
          </a:p>
          <a:p>
            <a:pPr marL="228600" indent="-228600">
              <a:defRPr/>
            </a:pPr>
            <a:r>
              <a:rPr lang="en-US" altLang="zh-CN" sz="1400" dirty="0" smtClean="0">
                <a:ea typeface="ＭＳ Ｐゴシック" pitchFamily="34" charset="-128"/>
              </a:rPr>
              <a:t>AV AVAILABLE: Out-source</a:t>
            </a:r>
          </a:p>
          <a:p>
            <a:pPr marL="228600" indent="-228600">
              <a:defRPr/>
            </a:pPr>
            <a:r>
              <a:rPr lang="en-US" altLang="zh-CN" sz="1400" dirty="0" smtClean="0">
                <a:ea typeface="ＭＳ Ｐゴシック" pitchFamily="34" charset="-128"/>
              </a:rPr>
              <a:t>NETWORK AVAILABLE: Out-source</a:t>
            </a:r>
          </a:p>
          <a:p>
            <a:pPr marL="228600" indent="-228600">
              <a:defRPr/>
            </a:pPr>
            <a:endParaRPr lang="en-US" altLang="zh-CN" sz="1400" dirty="0" smtClean="0">
              <a:ea typeface="ＭＳ Ｐゴシック" pitchFamily="34" charset="-128"/>
            </a:endParaRPr>
          </a:p>
          <a:p>
            <a:pPr marL="228600" indent="-228600">
              <a:defRPr/>
            </a:pPr>
            <a:r>
              <a:rPr lang="en-US" altLang="zh-CN" sz="1400" dirty="0" smtClean="0">
                <a:ea typeface="ＭＳ Ｐゴシック" pitchFamily="34" charset="-128"/>
              </a:rPr>
              <a:t>GUEST ROOM BLOCK RECOMMENDED (Y/N): Y</a:t>
            </a:r>
          </a:p>
          <a:p>
            <a:pPr marL="228600" indent="-228600">
              <a:defRPr/>
            </a:pPr>
            <a:r>
              <a:rPr lang="en-US" altLang="zh-CN" sz="1400" dirty="0" smtClean="0">
                <a:ea typeface="ＭＳ Ｐゴシック" pitchFamily="34" charset="-128"/>
              </a:rPr>
              <a:t>RECOMMENDED HOTEL(S): Kerry Parkside Hotel </a:t>
            </a:r>
            <a:r>
              <a:rPr lang="en-US" altLang="zh-CN" sz="1400" dirty="0" err="1" smtClean="0">
                <a:ea typeface="ＭＳ Ｐゴシック" pitchFamily="34" charset="-128"/>
              </a:rPr>
              <a:t>PuDong</a:t>
            </a:r>
            <a:endParaRPr lang="en-US" altLang="zh-CN" sz="1400" dirty="0" smtClean="0">
              <a:ea typeface="ＭＳ Ｐゴシック" pitchFamily="34" charset="-128"/>
            </a:endParaRPr>
          </a:p>
          <a:p>
            <a:pPr marL="228600" indent="-228600">
              <a:defRPr/>
            </a:pPr>
            <a:r>
              <a:rPr lang="en-US" altLang="zh-CN" sz="1400" dirty="0" smtClean="0">
                <a:ea typeface="ＭＳ Ｐゴシック" pitchFamily="34" charset="-128"/>
              </a:rPr>
              <a:t>ESTIMATED ROOM RATE: Hard to pin down this far out but an </a:t>
            </a:r>
            <a:r>
              <a:rPr lang="en-US" altLang="zh-CN" sz="1400" dirty="0" err="1" smtClean="0">
                <a:ea typeface="ＭＳ Ｐゴシック" pitchFamily="34" charset="-128"/>
              </a:rPr>
              <a:t>unnegotiated</a:t>
            </a:r>
            <a:r>
              <a:rPr lang="en-US" altLang="zh-CN" sz="1400" dirty="0" smtClean="0">
                <a:ea typeface="ＭＳ Ｐゴシック" pitchFamily="34" charset="-128"/>
              </a:rPr>
              <a:t> number is likely</a:t>
            </a:r>
          </a:p>
          <a:p>
            <a:pPr marL="228600" indent="-228600">
              <a:buFont typeface="Arial" charset="0"/>
              <a:buNone/>
              <a:defRPr/>
            </a:pPr>
            <a:endParaRPr lang="en-US" altLang="zh-CN" sz="1400" dirty="0" smtClean="0">
              <a:ea typeface="ＭＳ Ｐゴシック" pitchFamily="34" charset="-128"/>
            </a:endParaRPr>
          </a:p>
          <a:p>
            <a:pPr marL="228600" indent="-228600">
              <a:defRPr/>
            </a:pPr>
            <a:r>
              <a:rPr lang="en-US" altLang="zh-CN" sz="1400" dirty="0" smtClean="0">
                <a:ea typeface="ＭＳ Ｐゴシック" pitchFamily="34" charset="-128"/>
              </a:rPr>
              <a:t>Closest International Airport: </a:t>
            </a:r>
            <a:r>
              <a:rPr lang="en-US" altLang="zh-CN" sz="1400" dirty="0" err="1" smtClean="0">
                <a:ea typeface="ＭＳ Ｐゴシック" pitchFamily="34" charset="-128"/>
              </a:rPr>
              <a:t>PuDong</a:t>
            </a:r>
            <a:r>
              <a:rPr lang="en-US" altLang="zh-CN" sz="1400" dirty="0" smtClean="0">
                <a:ea typeface="ＭＳ Ｐゴシック" pitchFamily="34" charset="-128"/>
              </a:rPr>
              <a:t> International Airport</a:t>
            </a:r>
          </a:p>
          <a:p>
            <a:pPr marL="228600" indent="-228600">
              <a:defRPr/>
            </a:pPr>
            <a:r>
              <a:rPr lang="en-US" altLang="zh-CN" sz="1400" dirty="0" smtClean="0">
                <a:ea typeface="ＭＳ Ｐゴシック" pitchFamily="34" charset="-128"/>
              </a:rPr>
              <a:t>Secondary Transportation Required: Taxi or subway</a:t>
            </a:r>
          </a:p>
          <a:p>
            <a:pPr marL="228600" indent="-228600">
              <a:defRPr/>
            </a:pPr>
            <a:r>
              <a:rPr lang="en-US" altLang="zh-CN" sz="1400" dirty="0" smtClean="0">
                <a:ea typeface="ＭＳ Ｐゴシック" pitchFamily="34" charset="-128"/>
              </a:rPr>
              <a:t>Business Currency &amp; Estimated Exchange Rate: RMB-Yuan; ~RMB6 : USD$1</a:t>
            </a:r>
          </a:p>
          <a:p>
            <a:pPr marL="228600" indent="-228600">
              <a:defRPr/>
            </a:pPr>
            <a:r>
              <a:rPr lang="en-US" altLang="zh-CN" sz="1400" dirty="0" smtClean="0">
                <a:ea typeface="ＭＳ Ｐゴシック" pitchFamily="34" charset="-128"/>
              </a:rPr>
              <a:t>Incentives (Government, Trade, Tourism etc.):  low to medium potential as well as for private </a:t>
            </a:r>
            <a:r>
              <a:rPr lang="en-US" altLang="zh-CN" sz="1400" dirty="0" err="1" smtClean="0">
                <a:ea typeface="ＭＳ Ｐゴシック" pitchFamily="34" charset="-128"/>
              </a:rPr>
              <a:t>sponsorshop</a:t>
            </a:r>
            <a:endParaRPr lang="en-US" altLang="zh-CN" sz="1400" dirty="0" smtClean="0">
              <a:ea typeface="ＭＳ Ｐゴシック" pitchFamily="34" charset="-128"/>
            </a:endParaRPr>
          </a:p>
          <a:p>
            <a:pPr marL="0" indent="0">
              <a:defRPr/>
            </a:pPr>
            <a:endParaRPr lang="en-US" altLang="zh-CN" sz="1400" dirty="0" smtClean="0">
              <a:ea typeface="ＭＳ Ｐゴシック" pitchFamily="34" charset="-128"/>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609600"/>
            <a:ext cx="8229600" cy="792162"/>
          </a:xfrm>
        </p:spPr>
        <p:txBody>
          <a:bodyPr/>
          <a:lstStyle/>
          <a:p>
            <a:r>
              <a:rPr lang="en-US" sz="2000" dirty="0" smtClean="0"/>
              <a:t>Proposed Future Venues for IEEE 802 Plenary Sessions </a:t>
            </a:r>
            <a:br>
              <a:rPr lang="en-US" sz="2000" dirty="0" smtClean="0"/>
            </a:br>
            <a:r>
              <a:rPr lang="en-US" sz="2000" dirty="0" smtClean="0"/>
              <a:t>Presented at Grand Hyatt San Antonio, November 2012</a:t>
            </a:r>
            <a:endParaRPr lang="en-US" sz="2000" b="0" dirty="0"/>
          </a:p>
        </p:txBody>
      </p:sp>
      <p:sp>
        <p:nvSpPr>
          <p:cNvPr id="5" name="Content Placeholder 4"/>
          <p:cNvSpPr>
            <a:spLocks noGrp="1"/>
          </p:cNvSpPr>
          <p:nvPr>
            <p:ph idx="1"/>
          </p:nvPr>
        </p:nvSpPr>
        <p:spPr>
          <a:xfrm>
            <a:off x="457200" y="1447800"/>
            <a:ext cx="8229600" cy="5029200"/>
          </a:xfrm>
        </p:spPr>
        <p:txBody>
          <a:bodyPr/>
          <a:lstStyle/>
          <a:p>
            <a:pPr marL="0" indent="0" algn="ctr">
              <a:buNone/>
            </a:pPr>
            <a:r>
              <a:rPr lang="en-US" sz="1600" dirty="0" smtClean="0">
                <a:solidFill>
                  <a:srgbClr val="0000FF"/>
                </a:solidFill>
              </a:rPr>
              <a:t>ADDITIONAL MEETING VENUE OPTIONS</a:t>
            </a:r>
          </a:p>
          <a:p>
            <a:pPr marL="0" indent="0" algn="ctr">
              <a:buNone/>
            </a:pPr>
            <a:r>
              <a:rPr lang="en-US" sz="1600" dirty="0" smtClean="0">
                <a:solidFill>
                  <a:srgbClr val="0000FF"/>
                </a:solidFill>
              </a:rPr>
              <a:t>MARCH 2014, MARCH 2015 and MARCH 2016</a:t>
            </a:r>
          </a:p>
          <a:p>
            <a:r>
              <a:rPr lang="en-US" sz="1400" dirty="0" smtClean="0"/>
              <a:t>IRELAND </a:t>
            </a:r>
          </a:p>
          <a:p>
            <a:r>
              <a:rPr lang="en-US" sz="1400" dirty="0" smtClean="0"/>
              <a:t>-  	Dublin Convention Centre</a:t>
            </a:r>
          </a:p>
          <a:p>
            <a:r>
              <a:rPr lang="en-US" sz="1400" dirty="0" smtClean="0"/>
              <a:t>-		</a:t>
            </a:r>
            <a:r>
              <a:rPr lang="en-US" sz="1400" dirty="0" err="1" smtClean="0"/>
              <a:t>Ballsbridge</a:t>
            </a:r>
            <a:r>
              <a:rPr lang="en-US" sz="1400" dirty="0" smtClean="0"/>
              <a:t> Complex – Royal Dublin Society</a:t>
            </a:r>
          </a:p>
          <a:p>
            <a:endParaRPr lang="en-US" sz="1400" dirty="0" smtClean="0"/>
          </a:p>
          <a:p>
            <a:r>
              <a:rPr lang="en-US" sz="1400" cap="all" dirty="0" smtClean="0"/>
              <a:t>LONDON, ENGLAND </a:t>
            </a:r>
          </a:p>
          <a:p>
            <a:r>
              <a:rPr lang="en-US" sz="1400" cap="all" dirty="0" smtClean="0"/>
              <a:t>- 	HILTON </a:t>
            </a:r>
            <a:r>
              <a:rPr lang="en-US" sz="1400" cap="all" dirty="0" err="1" smtClean="0"/>
              <a:t>Metropole</a:t>
            </a:r>
            <a:r>
              <a:rPr lang="en-US" sz="1400" cap="all" dirty="0" smtClean="0"/>
              <a:t>  (</a:t>
            </a:r>
            <a:r>
              <a:rPr lang="en-US" sz="1400" cap="all" dirty="0" err="1" smtClean="0"/>
              <a:t>IEtf</a:t>
            </a:r>
            <a:r>
              <a:rPr lang="en-US" sz="1400" cap="all" dirty="0" smtClean="0"/>
              <a:t> is booked for the dates of march 2-7, 2014)</a:t>
            </a:r>
          </a:p>
          <a:p>
            <a:endParaRPr lang="en-US" sz="1400" cap="all" dirty="0" smtClean="0"/>
          </a:p>
          <a:p>
            <a:r>
              <a:rPr lang="en-US" sz="1400" dirty="0" smtClean="0"/>
              <a:t>SEOUL, KOREA</a:t>
            </a:r>
          </a:p>
          <a:p>
            <a:r>
              <a:rPr lang="en-US" sz="1400" dirty="0" smtClean="0"/>
              <a:t>-		More details to follow.</a:t>
            </a:r>
          </a:p>
          <a:p>
            <a:endParaRPr lang="en-US" sz="1400" dirty="0" smtClean="0"/>
          </a:p>
          <a:p>
            <a:r>
              <a:rPr lang="en-US" sz="1400" dirty="0" smtClean="0"/>
              <a:t>DAEGU, KOREA  (located 150 miles from Seoul)</a:t>
            </a:r>
          </a:p>
          <a:p>
            <a:r>
              <a:rPr lang="en-US" sz="1400" dirty="0" smtClean="0"/>
              <a:t>- 	DAEGU EXHIBITION CONVENTION CENTER</a:t>
            </a:r>
          </a:p>
          <a:p>
            <a:endParaRPr lang="en-US" sz="1400" dirty="0" smtClean="0"/>
          </a:p>
          <a:p>
            <a:pPr marL="0" indent="0">
              <a:buNone/>
            </a:pPr>
            <a:r>
              <a:rPr lang="en-US" sz="1400" dirty="0" smtClean="0"/>
              <a:t>AT THE PRESENT, FACE TO FACE EVENTS IS WAITING FOR ADDITIONAL MEETING SPECIFICATIONS AND PRICING FROM THE VENUES LISTED ABOVE</a:t>
            </a:r>
          </a:p>
        </p:txBody>
      </p:sp>
    </p:spTree>
    <p:extLst>
      <p:ext uri="{BB962C8B-B14F-4D97-AF65-F5344CB8AC3E}">
        <p14:creationId xmlns:p14="http://schemas.microsoft.com/office/powerpoint/2010/main" xmlns="" val="333541029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457200"/>
          </a:xfrm>
        </p:spPr>
        <p:txBody>
          <a:bodyPr/>
          <a:lstStyle/>
          <a:p>
            <a:r>
              <a:rPr lang="en-US" dirty="0" smtClean="0"/>
              <a:t>	M5.18:  II -- Geneva 2013 Expectation </a:t>
            </a:r>
            <a:endParaRPr lang="en-US" dirty="0"/>
          </a:p>
        </p:txBody>
      </p:sp>
      <p:sp>
        <p:nvSpPr>
          <p:cNvPr id="3" name="Content Placeholder 2"/>
          <p:cNvSpPr>
            <a:spLocks noGrp="1"/>
          </p:cNvSpPr>
          <p:nvPr>
            <p:ph idx="1"/>
          </p:nvPr>
        </p:nvSpPr>
        <p:spPr>
          <a:xfrm>
            <a:off x="685800" y="1143000"/>
            <a:ext cx="7772400" cy="5257800"/>
          </a:xfrm>
        </p:spPr>
        <p:txBody>
          <a:bodyPr/>
          <a:lstStyle/>
          <a:p>
            <a:r>
              <a:rPr lang="en-US" sz="1800" dirty="0" smtClean="0"/>
              <a:t>Budget expectations</a:t>
            </a:r>
          </a:p>
          <a:p>
            <a:pPr lvl="1"/>
            <a:r>
              <a:rPr lang="en-US" sz="1600" dirty="0" smtClean="0"/>
              <a:t>ITU contribute over CHF$345,000 toward </a:t>
            </a:r>
            <a:r>
              <a:rPr lang="en-US" sz="1600" dirty="0" err="1" smtClean="0"/>
              <a:t>mtg</a:t>
            </a:r>
            <a:r>
              <a:rPr lang="en-US" sz="1600" dirty="0" smtClean="0"/>
              <a:t> room charges</a:t>
            </a:r>
          </a:p>
          <a:p>
            <a:pPr lvl="1"/>
            <a:r>
              <a:rPr lang="en-US" sz="1600" dirty="0" smtClean="0"/>
              <a:t>Remaining Expenses: $</a:t>
            </a:r>
            <a:r>
              <a:rPr lang="en-US" sz="1600" b="1" dirty="0" smtClean="0"/>
              <a:t>270,437.18 </a:t>
            </a:r>
          </a:p>
          <a:p>
            <a:pPr lvl="2"/>
            <a:r>
              <a:rPr lang="en-US" sz="1400" dirty="0" smtClean="0"/>
              <a:t>With 700 attendees, approx cost would be $370 per attendee.</a:t>
            </a:r>
          </a:p>
          <a:p>
            <a:r>
              <a:rPr lang="en-US" sz="1800" dirty="0" smtClean="0"/>
              <a:t>Hotel should be booked early – No Mandatory Hotel or Block</a:t>
            </a:r>
          </a:p>
          <a:p>
            <a:pPr lvl="1"/>
            <a:r>
              <a:rPr lang="en-US" sz="1600" dirty="0" smtClean="0"/>
              <a:t>http://www.itu.int/travel/accommodations.asp</a:t>
            </a:r>
          </a:p>
          <a:p>
            <a:r>
              <a:rPr lang="en-US" sz="1800" dirty="0" smtClean="0"/>
              <a:t>Meeting Rooms located</a:t>
            </a:r>
          </a:p>
          <a:p>
            <a:pPr lvl="1"/>
            <a:r>
              <a:rPr lang="en-US" sz="1600" dirty="0" smtClean="0"/>
              <a:t>ITU Headquarters</a:t>
            </a:r>
          </a:p>
          <a:p>
            <a:pPr lvl="1"/>
            <a:r>
              <a:rPr lang="en-US" sz="1600" dirty="0" smtClean="0"/>
              <a:t>CICG - International Conference Centre, Geneva</a:t>
            </a:r>
          </a:p>
          <a:p>
            <a:pPr lvl="1"/>
            <a:r>
              <a:rPr lang="en-US" sz="1600" dirty="0" smtClean="0"/>
              <a:t>CCV – Conference Centre Venue</a:t>
            </a:r>
          </a:p>
          <a:p>
            <a:r>
              <a:rPr lang="en-US" sz="1800" dirty="0" smtClean="0"/>
              <a:t>Evening Meetings will only be in the ITU buildings</a:t>
            </a:r>
          </a:p>
          <a:p>
            <a:r>
              <a:rPr lang="en-US" sz="1800" dirty="0" smtClean="0"/>
              <a:t>Security Badges from ITU as well as an IEEE </a:t>
            </a:r>
            <a:r>
              <a:rPr lang="en-US" sz="1800" dirty="0" err="1" smtClean="0"/>
              <a:t>Mtg</a:t>
            </a:r>
            <a:r>
              <a:rPr lang="en-US" sz="1800" dirty="0" smtClean="0"/>
              <a:t> Badge</a:t>
            </a:r>
          </a:p>
          <a:p>
            <a:r>
              <a:rPr lang="en-US" sz="1800" dirty="0" smtClean="0"/>
              <a:t>No  F&amp;B or Social  sponsored</a:t>
            </a:r>
          </a:p>
          <a:p>
            <a:pPr lvl="1"/>
            <a:r>
              <a:rPr lang="en-US" sz="1400" dirty="0" smtClean="0"/>
              <a:t>Coffee and breaks would be on your own</a:t>
            </a:r>
          </a:p>
          <a:p>
            <a:r>
              <a:rPr lang="en-US" sz="1800" dirty="0" smtClean="0"/>
              <a:t>We have contacted the </a:t>
            </a:r>
            <a:r>
              <a:rPr lang="en-US" sz="1800" dirty="0" err="1" smtClean="0"/>
              <a:t>Manotel</a:t>
            </a:r>
            <a:r>
              <a:rPr lang="en-US" sz="1800" dirty="0" smtClean="0"/>
              <a:t> Hotel Chain for possible block for Staff and EC members – still negotiating</a:t>
            </a:r>
          </a:p>
          <a:p>
            <a:endParaRPr lang="en-US" dirty="0" smtClean="0"/>
          </a:p>
        </p:txBody>
      </p:sp>
      <p:sp>
        <p:nvSpPr>
          <p:cNvPr id="4" name="Date Placeholder 3"/>
          <p:cNvSpPr>
            <a:spLocks noGrp="1"/>
          </p:cNvSpPr>
          <p:nvPr>
            <p:ph type="dt" sz="half" idx="10"/>
          </p:nvPr>
        </p:nvSpPr>
        <p:spPr/>
        <p:txBody>
          <a:bodyPr/>
          <a:lstStyle/>
          <a:p>
            <a:r>
              <a:rPr lang="en-US" smtClean="0"/>
              <a:t>Nov  2012</a:t>
            </a:r>
            <a:endParaRPr lang="en-US"/>
          </a:p>
        </p:txBody>
      </p:sp>
      <p:sp>
        <p:nvSpPr>
          <p:cNvPr id="5" name="Footer Placeholder 4"/>
          <p:cNvSpPr>
            <a:spLocks noGrp="1"/>
          </p:cNvSpPr>
          <p:nvPr>
            <p:ph type="ftr" sz="quarter" idx="11"/>
          </p:nvPr>
        </p:nvSpPr>
        <p:spPr/>
        <p:txBody>
          <a:bodyPr/>
          <a:lstStyle/>
          <a:p>
            <a:r>
              <a:rPr lang="en-US" smtClean="0"/>
              <a:t>Jon Rosdahl, CSR</a:t>
            </a:r>
            <a:endParaRPr lang="en-US"/>
          </a:p>
        </p:txBody>
      </p:sp>
      <p:sp>
        <p:nvSpPr>
          <p:cNvPr id="6" name="Slide Number Placeholder 5"/>
          <p:cNvSpPr>
            <a:spLocks noGrp="1"/>
          </p:cNvSpPr>
          <p:nvPr>
            <p:ph type="sldNum" sz="quarter" idx="12"/>
          </p:nvPr>
        </p:nvSpPr>
        <p:spPr/>
        <p:txBody>
          <a:bodyPr/>
          <a:lstStyle/>
          <a:p>
            <a:r>
              <a:rPr lang="en-US" smtClean="0"/>
              <a:t>Slide </a:t>
            </a:r>
            <a:fld id="{5FC48248-F564-42E8-AB51-5D5C155EAACB}" type="slidenum">
              <a:rPr lang="en-US" smtClean="0"/>
              <a:pPr/>
              <a:t>13</a:t>
            </a:fld>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dirty="0" smtClean="0"/>
              <a:t>ITU</a:t>
            </a:r>
            <a:endParaRPr lang="en-US" dirty="0"/>
          </a:p>
        </p:txBody>
      </p:sp>
      <p:sp>
        <p:nvSpPr>
          <p:cNvPr id="3" name="Content Placeholder 2"/>
          <p:cNvSpPr>
            <a:spLocks noGrp="1"/>
          </p:cNvSpPr>
          <p:nvPr>
            <p:ph idx="1"/>
          </p:nvPr>
        </p:nvSpPr>
        <p:spPr>
          <a:xfrm>
            <a:off x="685800" y="1524000"/>
            <a:ext cx="7772400" cy="4953000"/>
          </a:xfrm>
        </p:spPr>
        <p:txBody>
          <a:bodyPr/>
          <a:lstStyle/>
          <a:p>
            <a:r>
              <a:rPr lang="en-US" dirty="0" smtClean="0"/>
              <a:t>The ITU has 3 buildings with meeting rooms.</a:t>
            </a:r>
          </a:p>
          <a:p>
            <a:r>
              <a:rPr lang="en-US" dirty="0" err="1" smtClean="0"/>
              <a:t>Montbrillant</a:t>
            </a:r>
            <a:r>
              <a:rPr lang="en-US" dirty="0" smtClean="0"/>
              <a:t> </a:t>
            </a:r>
          </a:p>
          <a:p>
            <a:pPr lvl="1"/>
            <a:r>
              <a:rPr lang="en-US" dirty="0" smtClean="0"/>
              <a:t>Meeting rooms: </a:t>
            </a:r>
          </a:p>
          <a:p>
            <a:pPr lvl="2"/>
            <a:r>
              <a:rPr lang="en-US" dirty="0" smtClean="0"/>
              <a:t>H1, H2, K1, K2, L1, L2, M1, M2.</a:t>
            </a:r>
          </a:p>
          <a:p>
            <a:pPr lvl="1"/>
            <a:r>
              <a:rPr lang="en-US" b="1" dirty="0" smtClean="0"/>
              <a:t>Other</a:t>
            </a:r>
            <a:r>
              <a:rPr lang="en-US" dirty="0" smtClean="0"/>
              <a:t>: Library (0900-1200, 1400-1700 hours).</a:t>
            </a:r>
          </a:p>
          <a:p>
            <a:r>
              <a:rPr lang="en-US" dirty="0" err="1" smtClean="0"/>
              <a:t>Varembé</a:t>
            </a:r>
            <a:r>
              <a:rPr lang="en-US" dirty="0" smtClean="0"/>
              <a:t> </a:t>
            </a:r>
          </a:p>
          <a:p>
            <a:pPr lvl="1"/>
            <a:r>
              <a:rPr lang="en-US" dirty="0" smtClean="0"/>
              <a:t>Meeting rooms: </a:t>
            </a:r>
          </a:p>
          <a:p>
            <a:pPr lvl="2"/>
            <a:r>
              <a:rPr lang="en-US" dirty="0" smtClean="0"/>
              <a:t>A, E, G1, G2, G3.</a:t>
            </a:r>
          </a:p>
          <a:p>
            <a:pPr lvl="1"/>
            <a:r>
              <a:rPr lang="en-US" b="1" dirty="0" smtClean="0"/>
              <a:t>Other </a:t>
            </a:r>
            <a:r>
              <a:rPr lang="en-US" dirty="0" smtClean="0"/>
              <a:t>: TIES helpdesk, medical services.</a:t>
            </a:r>
          </a:p>
          <a:p>
            <a:r>
              <a:rPr lang="en-US" dirty="0" smtClean="0"/>
              <a:t>Tower</a:t>
            </a:r>
          </a:p>
          <a:p>
            <a:pPr lvl="1"/>
            <a:r>
              <a:rPr lang="en-US" dirty="0" smtClean="0"/>
              <a:t> Meeting rooms: </a:t>
            </a:r>
          </a:p>
          <a:p>
            <a:pPr lvl="2"/>
            <a:r>
              <a:rPr lang="en-US" dirty="0" smtClean="0"/>
              <a:t>B, C, D, T101, T102, T103.</a:t>
            </a:r>
          </a:p>
          <a:p>
            <a:pPr lvl="1"/>
            <a:r>
              <a:rPr lang="en-US" b="1" dirty="0" smtClean="0"/>
              <a:t>Other </a:t>
            </a:r>
            <a:r>
              <a:rPr lang="en-US" dirty="0" smtClean="0"/>
              <a:t>: Bookshop.</a:t>
            </a:r>
            <a:endParaRPr lang="en-US" dirty="0"/>
          </a:p>
        </p:txBody>
      </p:sp>
      <p:sp>
        <p:nvSpPr>
          <p:cNvPr id="4" name="Date Placeholder 3"/>
          <p:cNvSpPr>
            <a:spLocks noGrp="1"/>
          </p:cNvSpPr>
          <p:nvPr>
            <p:ph type="dt" sz="half" idx="10"/>
          </p:nvPr>
        </p:nvSpPr>
        <p:spPr/>
        <p:txBody>
          <a:bodyPr/>
          <a:lstStyle/>
          <a:p>
            <a:r>
              <a:rPr lang="en-US" smtClean="0"/>
              <a:t>Nov  2012</a:t>
            </a:r>
            <a:endParaRPr lang="en-US"/>
          </a:p>
        </p:txBody>
      </p:sp>
      <p:sp>
        <p:nvSpPr>
          <p:cNvPr id="5" name="Footer Placeholder 4"/>
          <p:cNvSpPr>
            <a:spLocks noGrp="1"/>
          </p:cNvSpPr>
          <p:nvPr>
            <p:ph type="ftr" sz="quarter" idx="11"/>
          </p:nvPr>
        </p:nvSpPr>
        <p:spPr/>
        <p:txBody>
          <a:bodyPr/>
          <a:lstStyle/>
          <a:p>
            <a:r>
              <a:rPr lang="en-US" smtClean="0"/>
              <a:t>Jon Rosdahl, CSR</a:t>
            </a:r>
            <a:endParaRPr lang="en-US"/>
          </a:p>
        </p:txBody>
      </p:sp>
      <p:sp>
        <p:nvSpPr>
          <p:cNvPr id="6" name="Slide Number Placeholder 5"/>
          <p:cNvSpPr>
            <a:spLocks noGrp="1"/>
          </p:cNvSpPr>
          <p:nvPr>
            <p:ph type="sldNum" sz="quarter" idx="12"/>
          </p:nvPr>
        </p:nvSpPr>
        <p:spPr/>
        <p:txBody>
          <a:bodyPr/>
          <a:lstStyle/>
          <a:p>
            <a:r>
              <a:rPr lang="en-US" smtClean="0"/>
              <a:t>Slide </a:t>
            </a:r>
            <a:fld id="{5FC48248-F564-42E8-AB51-5D5C155EAACB}" type="slidenum">
              <a:rPr lang="en-US" smtClean="0"/>
              <a:pPr/>
              <a:t>14</a:t>
            </a:fld>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838200"/>
          </a:xfrm>
        </p:spPr>
        <p:txBody>
          <a:bodyPr/>
          <a:lstStyle/>
          <a:p>
            <a:r>
              <a:rPr lang="en-US" dirty="0" smtClean="0"/>
              <a:t>Centre International de </a:t>
            </a:r>
            <a:r>
              <a:rPr lang="en-US" dirty="0" err="1" smtClean="0"/>
              <a:t>Conférence</a:t>
            </a:r>
            <a:r>
              <a:rPr lang="en-US" dirty="0" smtClean="0"/>
              <a:t> Genève (CICG)</a:t>
            </a:r>
            <a:endParaRPr lang="en-US" dirty="0"/>
          </a:p>
        </p:txBody>
      </p:sp>
      <p:sp>
        <p:nvSpPr>
          <p:cNvPr id="3" name="Content Placeholder 2"/>
          <p:cNvSpPr>
            <a:spLocks noGrp="1"/>
          </p:cNvSpPr>
          <p:nvPr>
            <p:ph idx="1"/>
          </p:nvPr>
        </p:nvSpPr>
        <p:spPr>
          <a:xfrm>
            <a:off x="685800" y="1295400"/>
            <a:ext cx="7772400" cy="5105400"/>
          </a:xfrm>
        </p:spPr>
        <p:txBody>
          <a:bodyPr/>
          <a:lstStyle/>
          <a:p>
            <a:r>
              <a:rPr lang="en-US" dirty="0" smtClean="0">
                <a:hlinkClick r:id="rId2" action="ppaction://hlinkfile"/>
              </a:rPr>
              <a:t>CICG overview</a:t>
            </a:r>
            <a:endParaRPr lang="en-US" dirty="0" smtClean="0"/>
          </a:p>
          <a:p>
            <a:pPr lvl="1"/>
            <a:r>
              <a:rPr lang="en-US" dirty="0" smtClean="0"/>
              <a:t>27 conference rooms from 20 to 2'200 seats</a:t>
            </a:r>
          </a:p>
          <a:p>
            <a:pPr lvl="1"/>
            <a:r>
              <a:rPr lang="en-US" dirty="0" smtClean="0"/>
              <a:t>8 rooms fully </a:t>
            </a:r>
            <a:r>
              <a:rPr lang="en-US" dirty="0" err="1" smtClean="0"/>
              <a:t>equiped</a:t>
            </a:r>
            <a:r>
              <a:rPr lang="en-US" dirty="0" smtClean="0"/>
              <a:t> for interpretation (fixed cabins)</a:t>
            </a:r>
          </a:p>
          <a:p>
            <a:pPr lvl="1"/>
            <a:r>
              <a:rPr lang="en-US" dirty="0" smtClean="0"/>
              <a:t>45 offices</a:t>
            </a:r>
          </a:p>
          <a:p>
            <a:pPr lvl="1"/>
            <a:r>
              <a:rPr lang="en-US" dirty="0" smtClean="0"/>
              <a:t>4000 </a:t>
            </a:r>
            <a:r>
              <a:rPr lang="en-US" dirty="0" err="1" smtClean="0"/>
              <a:t>sqm</a:t>
            </a:r>
            <a:r>
              <a:rPr lang="en-US" dirty="0" smtClean="0"/>
              <a:t> of exhibition space</a:t>
            </a:r>
          </a:p>
          <a:p>
            <a:pPr lvl="1"/>
            <a:r>
              <a:rPr lang="en-US" dirty="0" smtClean="0"/>
              <a:t>1 restaurant - M!P Restaurants - with 400 seats and a nice terrace of 800 </a:t>
            </a:r>
            <a:r>
              <a:rPr lang="en-US" dirty="0" err="1" smtClean="0"/>
              <a:t>sqm</a:t>
            </a:r>
            <a:endParaRPr lang="en-US" dirty="0" smtClean="0"/>
          </a:p>
          <a:p>
            <a:pPr lvl="1"/>
            <a:r>
              <a:rPr lang="en-US" dirty="0" smtClean="0"/>
              <a:t>1 "</a:t>
            </a:r>
            <a:r>
              <a:rPr lang="en-US" dirty="0" err="1" smtClean="0"/>
              <a:t>Espace</a:t>
            </a:r>
            <a:r>
              <a:rPr lang="en-US" dirty="0" smtClean="0"/>
              <a:t> Voyage" offering every day various menus from all over the world</a:t>
            </a:r>
          </a:p>
          <a:p>
            <a:pPr lvl="1"/>
            <a:r>
              <a:rPr lang="en-US" dirty="0" smtClean="0"/>
              <a:t>1 bar/kiosk</a:t>
            </a:r>
          </a:p>
          <a:p>
            <a:pPr lvl="1"/>
            <a:r>
              <a:rPr lang="en-US" dirty="0" smtClean="0"/>
              <a:t>1 security management centre</a:t>
            </a:r>
          </a:p>
          <a:p>
            <a:pPr lvl="1"/>
            <a:r>
              <a:rPr lang="en-US" dirty="0" smtClean="0"/>
              <a:t>1 public parking lot with 1200 parking spaces</a:t>
            </a:r>
          </a:p>
          <a:p>
            <a:r>
              <a:rPr lang="en-US" dirty="0" smtClean="0"/>
              <a:t>Website:</a:t>
            </a:r>
          </a:p>
          <a:p>
            <a:pPr lvl="1"/>
            <a:r>
              <a:rPr lang="en-US" dirty="0" smtClean="0">
                <a:hlinkClick r:id="rId3"/>
              </a:rPr>
              <a:t>http://www.cicg.ch/en/</a:t>
            </a:r>
            <a:endParaRPr lang="en-US" dirty="0" smtClean="0"/>
          </a:p>
        </p:txBody>
      </p:sp>
      <p:sp>
        <p:nvSpPr>
          <p:cNvPr id="4" name="Date Placeholder 3"/>
          <p:cNvSpPr>
            <a:spLocks noGrp="1"/>
          </p:cNvSpPr>
          <p:nvPr>
            <p:ph type="dt" sz="half" idx="10"/>
          </p:nvPr>
        </p:nvSpPr>
        <p:spPr/>
        <p:txBody>
          <a:bodyPr/>
          <a:lstStyle/>
          <a:p>
            <a:r>
              <a:rPr lang="en-US" smtClean="0"/>
              <a:t>Nov  2012</a:t>
            </a:r>
            <a:endParaRPr lang="en-US"/>
          </a:p>
        </p:txBody>
      </p:sp>
      <p:sp>
        <p:nvSpPr>
          <p:cNvPr id="5" name="Footer Placeholder 4"/>
          <p:cNvSpPr>
            <a:spLocks noGrp="1"/>
          </p:cNvSpPr>
          <p:nvPr>
            <p:ph type="ftr" sz="quarter" idx="11"/>
          </p:nvPr>
        </p:nvSpPr>
        <p:spPr/>
        <p:txBody>
          <a:bodyPr/>
          <a:lstStyle/>
          <a:p>
            <a:r>
              <a:rPr lang="en-US" smtClean="0"/>
              <a:t>Jon Rosdahl, CSR</a:t>
            </a:r>
            <a:endParaRPr lang="en-US"/>
          </a:p>
        </p:txBody>
      </p:sp>
      <p:sp>
        <p:nvSpPr>
          <p:cNvPr id="6" name="Slide Number Placeholder 5"/>
          <p:cNvSpPr>
            <a:spLocks noGrp="1"/>
          </p:cNvSpPr>
          <p:nvPr>
            <p:ph type="sldNum" sz="quarter" idx="12"/>
          </p:nvPr>
        </p:nvSpPr>
        <p:spPr/>
        <p:txBody>
          <a:bodyPr/>
          <a:lstStyle/>
          <a:p>
            <a:r>
              <a:rPr lang="en-US" smtClean="0"/>
              <a:t>Slide </a:t>
            </a:r>
            <a:fld id="{5FC48248-F564-42E8-AB51-5D5C155EAACB}" type="slidenum">
              <a:rPr lang="en-US" smtClean="0"/>
              <a:pPr/>
              <a:t>15</a:t>
            </a:fld>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Centre de </a:t>
            </a:r>
            <a:r>
              <a:rPr lang="en-US" dirty="0" err="1" smtClean="0"/>
              <a:t>Conférences</a:t>
            </a:r>
            <a:r>
              <a:rPr lang="en-US" dirty="0" smtClean="0"/>
              <a:t/>
            </a:r>
            <a:br>
              <a:rPr lang="en-US" dirty="0" smtClean="0"/>
            </a:br>
            <a:r>
              <a:rPr lang="en-US" dirty="0" smtClean="0"/>
              <a:t>de </a:t>
            </a:r>
            <a:r>
              <a:rPr lang="en-US" dirty="0" err="1" smtClean="0"/>
              <a:t>Varembé</a:t>
            </a:r>
            <a:r>
              <a:rPr lang="en-US" dirty="0" smtClean="0"/>
              <a:t> (CCV)</a:t>
            </a:r>
            <a:endParaRPr lang="en-US" dirty="0"/>
          </a:p>
        </p:txBody>
      </p:sp>
      <p:sp>
        <p:nvSpPr>
          <p:cNvPr id="3" name="Content Placeholder 2"/>
          <p:cNvSpPr>
            <a:spLocks noGrp="1"/>
          </p:cNvSpPr>
          <p:nvPr>
            <p:ph idx="1"/>
          </p:nvPr>
        </p:nvSpPr>
        <p:spPr/>
        <p:txBody>
          <a:bodyPr/>
          <a:lstStyle/>
          <a:p>
            <a:r>
              <a:rPr lang="en-US" dirty="0" smtClean="0"/>
              <a:t>A few steps away from the International Conference Centre Geneva(</a:t>
            </a:r>
            <a:r>
              <a:rPr lang="en-US" dirty="0" smtClean="0">
                <a:hlinkClick r:id="rId2" action="ppaction://hlinkfile"/>
              </a:rPr>
              <a:t>CICG</a:t>
            </a:r>
            <a:r>
              <a:rPr lang="en-US" dirty="0" smtClean="0"/>
              <a:t>); the CCV can host meetings and conferences for groups of 15 to 200 participants. </a:t>
            </a:r>
          </a:p>
          <a:p>
            <a:r>
              <a:rPr lang="en-US" dirty="0" smtClean="0"/>
              <a:t>The CCV consists of </a:t>
            </a:r>
            <a:r>
              <a:rPr lang="en-US" dirty="0" smtClean="0">
                <a:hlinkClick r:id="rId3" action="ppaction://hlinkfile"/>
              </a:rPr>
              <a:t>5 conference rooms</a:t>
            </a:r>
            <a:r>
              <a:rPr lang="en-US" dirty="0" smtClean="0"/>
              <a:t>, 3 of which are equipped for simultaneous translation (5 to 6 booths). </a:t>
            </a:r>
          </a:p>
          <a:p>
            <a:r>
              <a:rPr lang="en-US" dirty="0" smtClean="0"/>
              <a:t>These rooms, designed to offer optimal flexibility, are high-ceilinged and enjoy natural daylight.</a:t>
            </a:r>
          </a:p>
          <a:p>
            <a:pPr>
              <a:buNone/>
            </a:pPr>
            <a:endParaRPr lang="en-US" dirty="0" smtClean="0"/>
          </a:p>
        </p:txBody>
      </p:sp>
      <p:sp>
        <p:nvSpPr>
          <p:cNvPr id="4" name="Date Placeholder 3"/>
          <p:cNvSpPr>
            <a:spLocks noGrp="1"/>
          </p:cNvSpPr>
          <p:nvPr>
            <p:ph type="dt" sz="half" idx="10"/>
          </p:nvPr>
        </p:nvSpPr>
        <p:spPr/>
        <p:txBody>
          <a:bodyPr/>
          <a:lstStyle/>
          <a:p>
            <a:r>
              <a:rPr lang="en-US" smtClean="0"/>
              <a:t>Nov  2012</a:t>
            </a:r>
            <a:endParaRPr lang="en-US"/>
          </a:p>
        </p:txBody>
      </p:sp>
      <p:sp>
        <p:nvSpPr>
          <p:cNvPr id="5" name="Footer Placeholder 4"/>
          <p:cNvSpPr>
            <a:spLocks noGrp="1"/>
          </p:cNvSpPr>
          <p:nvPr>
            <p:ph type="ftr" sz="quarter" idx="11"/>
          </p:nvPr>
        </p:nvSpPr>
        <p:spPr/>
        <p:txBody>
          <a:bodyPr/>
          <a:lstStyle/>
          <a:p>
            <a:r>
              <a:rPr lang="en-US" smtClean="0"/>
              <a:t>Jon Rosdahl, CSR</a:t>
            </a:r>
            <a:endParaRPr lang="en-US"/>
          </a:p>
        </p:txBody>
      </p:sp>
      <p:sp>
        <p:nvSpPr>
          <p:cNvPr id="6" name="Slide Number Placeholder 5"/>
          <p:cNvSpPr>
            <a:spLocks noGrp="1"/>
          </p:cNvSpPr>
          <p:nvPr>
            <p:ph type="sldNum" sz="quarter" idx="12"/>
          </p:nvPr>
        </p:nvSpPr>
        <p:spPr/>
        <p:txBody>
          <a:bodyPr/>
          <a:lstStyle/>
          <a:p>
            <a:r>
              <a:rPr lang="en-US" smtClean="0"/>
              <a:t>Slide </a:t>
            </a:r>
            <a:fld id="{5FC48248-F564-42E8-AB51-5D5C155EAACB}" type="slidenum">
              <a:rPr lang="en-US" smtClean="0"/>
              <a:pPr/>
              <a:t>16</a:t>
            </a:fld>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85800"/>
          </a:xfrm>
        </p:spPr>
        <p:txBody>
          <a:bodyPr/>
          <a:lstStyle/>
          <a:p>
            <a:r>
              <a:rPr lang="en-US" dirty="0" smtClean="0"/>
              <a:t>M5.19: II -- Host Guidelines status update</a:t>
            </a:r>
            <a:endParaRPr lang="en-US" dirty="0"/>
          </a:p>
        </p:txBody>
      </p:sp>
      <p:sp>
        <p:nvSpPr>
          <p:cNvPr id="3" name="Content Placeholder 2"/>
          <p:cNvSpPr>
            <a:spLocks noGrp="1"/>
          </p:cNvSpPr>
          <p:nvPr>
            <p:ph idx="1"/>
          </p:nvPr>
        </p:nvSpPr>
        <p:spPr>
          <a:xfrm>
            <a:off x="685800" y="1524000"/>
            <a:ext cx="7772400" cy="4572000"/>
          </a:xfrm>
        </p:spPr>
        <p:txBody>
          <a:bodyPr/>
          <a:lstStyle/>
          <a:p>
            <a:r>
              <a:rPr lang="en-US" dirty="0" smtClean="0"/>
              <a:t>Requests for bids sent to several hotels with Sponsor info for possible Local Government/tourist bureau sponsorship.</a:t>
            </a:r>
          </a:p>
          <a:p>
            <a:r>
              <a:rPr lang="en-US" dirty="0" smtClean="0"/>
              <a:t>Need to get Each WG chair to advertise possible Sponsorship opportunities – See doc:802-EC-12/46r1</a:t>
            </a:r>
          </a:p>
          <a:p>
            <a:pPr lvl="1"/>
            <a:r>
              <a:rPr lang="en-US" dirty="0" smtClean="0">
                <a:hlinkClick r:id="rId2"/>
              </a:rPr>
              <a:t>https://mentor.ieee.org/802-ec/dcn/12/ec-12-0046-01-00EC-plenary-sponsor-invitation-letter.pdf</a:t>
            </a:r>
            <a:endParaRPr lang="en-US" dirty="0" smtClean="0"/>
          </a:p>
          <a:p>
            <a:pPr lvl="1">
              <a:buNone/>
            </a:pPr>
            <a:endParaRPr lang="en-US" dirty="0" smtClean="0"/>
          </a:p>
          <a:p>
            <a:endParaRPr lang="en-US" dirty="0" smtClean="0"/>
          </a:p>
        </p:txBody>
      </p:sp>
      <p:sp>
        <p:nvSpPr>
          <p:cNvPr id="4" name="Date Placeholder 3"/>
          <p:cNvSpPr>
            <a:spLocks noGrp="1"/>
          </p:cNvSpPr>
          <p:nvPr>
            <p:ph type="dt" sz="half" idx="10"/>
          </p:nvPr>
        </p:nvSpPr>
        <p:spPr/>
        <p:txBody>
          <a:bodyPr/>
          <a:lstStyle/>
          <a:p>
            <a:r>
              <a:rPr lang="en-US" smtClean="0"/>
              <a:t>Nov  2012</a:t>
            </a:r>
            <a:endParaRPr lang="en-US"/>
          </a:p>
        </p:txBody>
      </p:sp>
      <p:sp>
        <p:nvSpPr>
          <p:cNvPr id="5" name="Footer Placeholder 4"/>
          <p:cNvSpPr>
            <a:spLocks noGrp="1"/>
          </p:cNvSpPr>
          <p:nvPr>
            <p:ph type="ftr" sz="quarter" idx="11"/>
          </p:nvPr>
        </p:nvSpPr>
        <p:spPr/>
        <p:txBody>
          <a:bodyPr/>
          <a:lstStyle/>
          <a:p>
            <a:r>
              <a:rPr lang="en-US" smtClean="0"/>
              <a:t>Jon Rosdahl, CSR</a:t>
            </a:r>
            <a:endParaRPr lang="en-US"/>
          </a:p>
        </p:txBody>
      </p:sp>
      <p:sp>
        <p:nvSpPr>
          <p:cNvPr id="6" name="Slide Number Placeholder 5"/>
          <p:cNvSpPr>
            <a:spLocks noGrp="1"/>
          </p:cNvSpPr>
          <p:nvPr>
            <p:ph type="sldNum" sz="quarter" idx="12"/>
          </p:nvPr>
        </p:nvSpPr>
        <p:spPr/>
        <p:txBody>
          <a:bodyPr/>
          <a:lstStyle/>
          <a:p>
            <a:r>
              <a:rPr lang="en-US" smtClean="0"/>
              <a:t>Slide </a:t>
            </a:r>
            <a:fld id="{5FC48248-F564-42E8-AB51-5D5C155EAACB}" type="slidenum">
              <a:rPr lang="en-US" smtClean="0"/>
              <a:pPr/>
              <a:t>17</a:t>
            </a:fld>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M5.20: II -- 802 e-tools status update     </a:t>
            </a:r>
            <a:endParaRPr lang="en-US" dirty="0"/>
          </a:p>
        </p:txBody>
      </p:sp>
      <p:sp>
        <p:nvSpPr>
          <p:cNvPr id="3" name="Content Placeholder 2"/>
          <p:cNvSpPr>
            <a:spLocks noGrp="1"/>
          </p:cNvSpPr>
          <p:nvPr>
            <p:ph idx="1"/>
          </p:nvPr>
        </p:nvSpPr>
        <p:spPr/>
        <p:txBody>
          <a:bodyPr/>
          <a:lstStyle/>
          <a:p>
            <a:r>
              <a:rPr lang="en-US" dirty="0" smtClean="0"/>
              <a:t>See Slides from Christina</a:t>
            </a:r>
          </a:p>
          <a:p>
            <a:r>
              <a:rPr lang="en-US" dirty="0" smtClean="0"/>
              <a:t>Presented by Karen McCabe</a:t>
            </a:r>
          </a:p>
          <a:p>
            <a:r>
              <a:rPr lang="en-US" dirty="0" smtClean="0"/>
              <a:t>at </a:t>
            </a:r>
            <a:r>
              <a:rPr lang="en-US" u="sng" dirty="0" smtClean="0">
                <a:hlinkClick r:id="rId2"/>
              </a:rPr>
              <a:t>http://www.ieee802.org/minutes/2012_11/opening_plenary/Nov%202012_Opening%20802%20EC_ETools%20Update.pdf</a:t>
            </a:r>
            <a:endParaRPr lang="en-US" dirty="0"/>
          </a:p>
        </p:txBody>
      </p:sp>
      <p:sp>
        <p:nvSpPr>
          <p:cNvPr id="4" name="Date Placeholder 3"/>
          <p:cNvSpPr>
            <a:spLocks noGrp="1"/>
          </p:cNvSpPr>
          <p:nvPr>
            <p:ph type="dt" sz="half" idx="10"/>
          </p:nvPr>
        </p:nvSpPr>
        <p:spPr/>
        <p:txBody>
          <a:bodyPr/>
          <a:lstStyle/>
          <a:p>
            <a:r>
              <a:rPr lang="en-US" smtClean="0"/>
              <a:t>Nov  2012</a:t>
            </a:r>
            <a:endParaRPr lang="en-US"/>
          </a:p>
        </p:txBody>
      </p:sp>
      <p:sp>
        <p:nvSpPr>
          <p:cNvPr id="5" name="Footer Placeholder 4"/>
          <p:cNvSpPr>
            <a:spLocks noGrp="1"/>
          </p:cNvSpPr>
          <p:nvPr>
            <p:ph type="ftr" sz="quarter" idx="11"/>
          </p:nvPr>
        </p:nvSpPr>
        <p:spPr/>
        <p:txBody>
          <a:bodyPr/>
          <a:lstStyle/>
          <a:p>
            <a:r>
              <a:rPr lang="en-US" smtClean="0"/>
              <a:t>Jon Rosdahl, CSR</a:t>
            </a:r>
            <a:endParaRPr lang="en-US"/>
          </a:p>
        </p:txBody>
      </p:sp>
      <p:sp>
        <p:nvSpPr>
          <p:cNvPr id="6" name="Slide Number Placeholder 5"/>
          <p:cNvSpPr>
            <a:spLocks noGrp="1"/>
          </p:cNvSpPr>
          <p:nvPr>
            <p:ph type="sldNum" sz="quarter" idx="12"/>
          </p:nvPr>
        </p:nvSpPr>
        <p:spPr/>
        <p:txBody>
          <a:bodyPr/>
          <a:lstStyle/>
          <a:p>
            <a:r>
              <a:rPr lang="en-US" smtClean="0"/>
              <a:t>Slide </a:t>
            </a:r>
            <a:fld id="{5FC48248-F564-42E8-AB51-5D5C155EAACB}" type="slidenum">
              <a:rPr lang="en-US" smtClean="0"/>
              <a:pPr/>
              <a:t>18</a:t>
            </a:fld>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Nov  2012</a:t>
            </a:r>
            <a:endParaRPr lang="en-US"/>
          </a:p>
        </p:txBody>
      </p:sp>
      <p:sp>
        <p:nvSpPr>
          <p:cNvPr id="5" name="Footer Placeholder 4"/>
          <p:cNvSpPr>
            <a:spLocks noGrp="1"/>
          </p:cNvSpPr>
          <p:nvPr>
            <p:ph type="ftr" sz="quarter" idx="11"/>
          </p:nvPr>
        </p:nvSpPr>
        <p:spPr/>
        <p:txBody>
          <a:bodyPr/>
          <a:lstStyle/>
          <a:p>
            <a:r>
              <a:rPr lang="en-US"/>
              <a:t>Jon Rosdahl, CSR</a:t>
            </a:r>
          </a:p>
        </p:txBody>
      </p:sp>
      <p:sp>
        <p:nvSpPr>
          <p:cNvPr id="6" name="Slide Number Placeholder 5"/>
          <p:cNvSpPr>
            <a:spLocks noGrp="1"/>
          </p:cNvSpPr>
          <p:nvPr>
            <p:ph type="sldNum" sz="quarter" idx="12"/>
          </p:nvPr>
        </p:nvSpPr>
        <p:spPr/>
        <p:txBody>
          <a:bodyPr/>
          <a:lstStyle/>
          <a:p>
            <a:r>
              <a:rPr lang="en-US"/>
              <a:t>Slide </a:t>
            </a:r>
            <a:fld id="{A655D77F-0583-4B1B-9515-840BDC531A3D}" type="slidenum">
              <a:rPr lang="en-US"/>
              <a:pPr/>
              <a:t>19</a:t>
            </a:fld>
            <a:endParaRPr lang="en-US"/>
          </a:p>
        </p:txBody>
      </p:sp>
      <p:sp>
        <p:nvSpPr>
          <p:cNvPr id="44036" name="Rectangle 4"/>
          <p:cNvSpPr>
            <a:spLocks noGrp="1" noChangeArrowheads="1"/>
          </p:cNvSpPr>
          <p:nvPr>
            <p:ph type="ctrTitle"/>
          </p:nvPr>
        </p:nvSpPr>
        <p:spPr/>
        <p:txBody>
          <a:bodyPr/>
          <a:lstStyle/>
          <a:p>
            <a:r>
              <a:rPr lang="en-US" dirty="0"/>
              <a:t>Friday, Closing EC Meeting</a:t>
            </a:r>
          </a:p>
        </p:txBody>
      </p:sp>
      <p:sp>
        <p:nvSpPr>
          <p:cNvPr id="44037" name="Rectangle 5"/>
          <p:cNvSpPr>
            <a:spLocks noGrp="1" noChangeArrowheads="1"/>
          </p:cNvSpPr>
          <p:nvPr>
            <p:ph type="subTitle" idx="1"/>
          </p:nvPr>
        </p:nvSpPr>
        <p:spPr/>
        <p:txBody>
          <a:bodyPr/>
          <a:lstStyle/>
          <a:p>
            <a:r>
              <a:rPr lang="en-US" dirty="0" smtClean="0"/>
              <a:t>Nov 16, </a:t>
            </a:r>
            <a:r>
              <a:rPr lang="en-US" dirty="0"/>
              <a:t>2012</a:t>
            </a:r>
          </a:p>
          <a:p>
            <a:r>
              <a:rPr lang="en-US" dirty="0" err="1"/>
              <a:t>ExSec</a:t>
            </a:r>
            <a:r>
              <a:rPr lang="en-US" dirty="0"/>
              <a:t> Agenda Items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Nov  2012</a:t>
            </a:r>
            <a:endParaRPr lang="en-US"/>
          </a:p>
        </p:txBody>
      </p:sp>
      <p:sp>
        <p:nvSpPr>
          <p:cNvPr id="5" name="Footer Placeholder 4"/>
          <p:cNvSpPr>
            <a:spLocks noGrp="1"/>
          </p:cNvSpPr>
          <p:nvPr>
            <p:ph type="ftr" sz="quarter" idx="11"/>
          </p:nvPr>
        </p:nvSpPr>
        <p:spPr/>
        <p:txBody>
          <a:bodyPr/>
          <a:lstStyle/>
          <a:p>
            <a:r>
              <a:rPr lang="en-US"/>
              <a:t>Jon Rosdahl, CSR</a:t>
            </a:r>
          </a:p>
        </p:txBody>
      </p:sp>
      <p:sp>
        <p:nvSpPr>
          <p:cNvPr id="6" name="Slide Number Placeholder 5"/>
          <p:cNvSpPr>
            <a:spLocks noGrp="1"/>
          </p:cNvSpPr>
          <p:nvPr>
            <p:ph type="sldNum" sz="quarter" idx="12"/>
          </p:nvPr>
        </p:nvSpPr>
        <p:spPr/>
        <p:txBody>
          <a:bodyPr/>
          <a:lstStyle/>
          <a:p>
            <a:r>
              <a:rPr lang="en-US"/>
              <a:t>Slide </a:t>
            </a:r>
            <a:fld id="{57E2FF28-4DEE-4E64-A2D4-E9A05C899F77}" type="slidenum">
              <a:rPr lang="en-US"/>
              <a:pPr/>
              <a:t>2</a:t>
            </a:fld>
            <a:endParaRPr lang="en-US"/>
          </a:p>
        </p:txBody>
      </p:sp>
      <p:sp>
        <p:nvSpPr>
          <p:cNvPr id="5122" name="Rectangle 2"/>
          <p:cNvSpPr>
            <a:spLocks noGrp="1" noChangeArrowheads="1"/>
          </p:cNvSpPr>
          <p:nvPr>
            <p:ph type="title"/>
          </p:nvPr>
        </p:nvSpPr>
        <p:spPr>
          <a:xfrm>
            <a:off x="685800" y="685800"/>
            <a:ext cx="7772400" cy="381000"/>
          </a:xfrm>
          <a:noFill/>
          <a:ln/>
        </p:spPr>
        <p:txBody>
          <a:bodyPr/>
          <a:lstStyle/>
          <a:p>
            <a:r>
              <a:rPr lang="en-US" dirty="0"/>
              <a:t>Abstract</a:t>
            </a:r>
          </a:p>
        </p:txBody>
      </p:sp>
      <p:sp>
        <p:nvSpPr>
          <p:cNvPr id="5123" name="Rectangle 3"/>
          <p:cNvSpPr>
            <a:spLocks noGrp="1" noChangeArrowheads="1"/>
          </p:cNvSpPr>
          <p:nvPr>
            <p:ph type="body" idx="1"/>
          </p:nvPr>
        </p:nvSpPr>
        <p:spPr>
          <a:xfrm>
            <a:off x="685800" y="1295400"/>
            <a:ext cx="7772400" cy="5105400"/>
          </a:xfrm>
          <a:noFill/>
          <a:ln/>
        </p:spPr>
        <p:txBody>
          <a:bodyPr/>
          <a:lstStyle/>
          <a:p>
            <a:pPr>
              <a:buFontTx/>
              <a:buNone/>
            </a:pPr>
            <a:r>
              <a:rPr lang="en-US" sz="2000" dirty="0"/>
              <a:t>Executive Secretary had the following EC Agenda Items: </a:t>
            </a:r>
            <a:endParaRPr lang="en-US" sz="2000" dirty="0" smtClean="0"/>
          </a:p>
          <a:p>
            <a:pPr>
              <a:buNone/>
            </a:pPr>
            <a:r>
              <a:rPr lang="en-US" sz="2000" dirty="0" smtClean="0"/>
              <a:t>      M5.17:  II -- Future venue contract status </a:t>
            </a:r>
          </a:p>
          <a:p>
            <a:pPr>
              <a:buNone/>
            </a:pPr>
            <a:r>
              <a:rPr lang="en-US" sz="2000" dirty="0" smtClean="0"/>
              <a:t>	M5.18:  II -- Geneva 2013 Expectation </a:t>
            </a:r>
          </a:p>
          <a:p>
            <a:pPr>
              <a:buNone/>
            </a:pPr>
            <a:r>
              <a:rPr lang="en-US" sz="2000" dirty="0" smtClean="0"/>
              <a:t>	M5.19:  II -- Host Guidelines status update </a:t>
            </a:r>
          </a:p>
          <a:p>
            <a:pPr>
              <a:buNone/>
            </a:pPr>
            <a:r>
              <a:rPr lang="en-US" sz="2000" dirty="0" smtClean="0"/>
              <a:t>	M5.20:  II -- 802 e-tools status update     </a:t>
            </a:r>
            <a:endParaRPr lang="en-US" sz="2000" dirty="0" smtClean="0"/>
          </a:p>
          <a:p>
            <a:pPr>
              <a:buNone/>
            </a:pPr>
            <a:endParaRPr lang="en-US" sz="2000" dirty="0" smtClean="0"/>
          </a:p>
          <a:p>
            <a:pPr>
              <a:buNone/>
            </a:pPr>
            <a:r>
              <a:rPr lang="en-US" sz="2000" dirty="0" smtClean="0"/>
              <a:t>	F4.02 </a:t>
            </a:r>
            <a:r>
              <a:rPr lang="en-US" sz="2000" dirty="0" smtClean="0"/>
              <a:t>MI - 802 EC Sponsored Interims - Jan 2015 and Jan </a:t>
            </a:r>
            <a:r>
              <a:rPr lang="en-US" sz="2000" dirty="0" smtClean="0"/>
              <a:t>2016</a:t>
            </a:r>
          </a:p>
          <a:p>
            <a:pPr>
              <a:buNone/>
            </a:pPr>
            <a:r>
              <a:rPr lang="en-US" sz="2000" dirty="0" smtClean="0"/>
              <a:t> </a:t>
            </a:r>
            <a:r>
              <a:rPr lang="en-US" sz="2000" dirty="0" smtClean="0"/>
              <a:t>     F4.03 MI – Approval of Non-NA/Non-US Site for March 2014</a:t>
            </a:r>
          </a:p>
          <a:p>
            <a:pPr>
              <a:buNone/>
            </a:pPr>
            <a:r>
              <a:rPr lang="en-US" sz="2000" dirty="0" smtClean="0"/>
              <a:t>	F4.0x </a:t>
            </a:r>
            <a:r>
              <a:rPr lang="en-US" sz="2000" dirty="0" smtClean="0"/>
              <a:t>MI - Geneva MOU </a:t>
            </a:r>
            <a:r>
              <a:rPr lang="en-US" sz="2000" dirty="0" smtClean="0"/>
              <a:t>approval</a:t>
            </a:r>
          </a:p>
          <a:p>
            <a:pPr>
              <a:buNone/>
            </a:pPr>
            <a:r>
              <a:rPr lang="en-US" sz="2000" dirty="0" smtClean="0"/>
              <a:t>	</a:t>
            </a:r>
            <a:r>
              <a:rPr lang="en-US" sz="2000" dirty="0" smtClean="0"/>
              <a:t>F4.04 </a:t>
            </a:r>
            <a:r>
              <a:rPr lang="en-US" sz="2000" dirty="0" smtClean="0"/>
              <a:t>DT - Future </a:t>
            </a:r>
            <a:r>
              <a:rPr lang="en-US" sz="2000" dirty="0" smtClean="0"/>
              <a:t>Venues</a:t>
            </a:r>
          </a:p>
          <a:p>
            <a:pPr>
              <a:buNone/>
            </a:pPr>
            <a:r>
              <a:rPr lang="en-US" sz="2000" dirty="0" smtClean="0"/>
              <a:t>	F9.03 </a:t>
            </a:r>
            <a:r>
              <a:rPr lang="en-US" sz="2000" dirty="0" smtClean="0"/>
              <a:t>II </a:t>
            </a:r>
            <a:r>
              <a:rPr lang="en-US" sz="2000" dirty="0" smtClean="0"/>
              <a:t>- Executive </a:t>
            </a:r>
            <a:r>
              <a:rPr lang="en-US" sz="2000" dirty="0" smtClean="0"/>
              <a:t>secretary </a:t>
            </a:r>
            <a:r>
              <a:rPr lang="en-US" sz="2000" dirty="0" smtClean="0"/>
              <a:t>report</a:t>
            </a:r>
          </a:p>
          <a:p>
            <a:pPr>
              <a:buNone/>
            </a:pPr>
            <a:r>
              <a:rPr lang="en-US" sz="2000" dirty="0" smtClean="0"/>
              <a:t>	F9.04 </a:t>
            </a:r>
            <a:r>
              <a:rPr lang="en-US" sz="2000" dirty="0" smtClean="0"/>
              <a:t>II - Call for Tutorials for March 2013 Plenary</a:t>
            </a:r>
            <a:endParaRPr lang="en-US" sz="2000" dirty="0" smtClean="0"/>
          </a:p>
          <a:p>
            <a:pPr>
              <a:buNone/>
            </a:pPr>
            <a:r>
              <a:rPr lang="en-US" sz="2000" dirty="0" smtClean="0"/>
              <a:t>	F9.05 </a:t>
            </a:r>
            <a:r>
              <a:rPr lang="en-US" sz="2000" dirty="0" smtClean="0"/>
              <a:t>II - IEEE 802 EC Interim Teleconference </a:t>
            </a:r>
            <a:r>
              <a:rPr lang="en-US" sz="1400" dirty="0" smtClean="0"/>
              <a:t>5 Feb 2013 1-3PM </a:t>
            </a:r>
            <a:r>
              <a:rPr lang="en-US" sz="1400" dirty="0" smtClean="0"/>
              <a:t>ET</a:t>
            </a:r>
          </a:p>
          <a:p>
            <a:pPr>
              <a:buNone/>
            </a:pPr>
            <a:r>
              <a:rPr lang="en-US" sz="2000" dirty="0" smtClean="0"/>
              <a:t>	</a:t>
            </a:r>
          </a:p>
          <a:p>
            <a:pPr>
              <a:buNone/>
            </a:pPr>
            <a:r>
              <a:rPr lang="en-US" sz="2000" dirty="0" smtClean="0"/>
              <a:t>	</a:t>
            </a:r>
            <a:endParaRPr lang="en-US" sz="2000"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F4.02 </a:t>
            </a:r>
            <a:r>
              <a:rPr lang="en-US" sz="2800" dirty="0" smtClean="0"/>
              <a:t>MMI   "Approval of 802 Sponsored Interim - 2015 and 2016"</a:t>
            </a:r>
            <a:endParaRPr lang="en-US" sz="2800" dirty="0"/>
          </a:p>
        </p:txBody>
      </p:sp>
      <p:sp>
        <p:nvSpPr>
          <p:cNvPr id="3" name="Content Placeholder 2"/>
          <p:cNvSpPr>
            <a:spLocks noGrp="1"/>
          </p:cNvSpPr>
          <p:nvPr>
            <p:ph idx="1"/>
          </p:nvPr>
        </p:nvSpPr>
        <p:spPr/>
        <p:txBody>
          <a:bodyPr/>
          <a:lstStyle/>
          <a:p>
            <a:pPr>
              <a:buNone/>
            </a:pPr>
            <a:r>
              <a:rPr lang="en-US" dirty="0" smtClean="0"/>
              <a:t>Motion: </a:t>
            </a:r>
          </a:p>
          <a:p>
            <a:pPr>
              <a:buNone/>
            </a:pPr>
            <a:r>
              <a:rPr lang="en-US" dirty="0" smtClean="0"/>
              <a:t>A</a:t>
            </a:r>
            <a:r>
              <a:rPr lang="en-US" dirty="0" smtClean="0"/>
              <a:t>uthorize </a:t>
            </a:r>
            <a:r>
              <a:rPr lang="en-US" dirty="0" smtClean="0"/>
              <a:t>and approve </a:t>
            </a:r>
            <a:r>
              <a:rPr lang="en-US" dirty="0" smtClean="0"/>
              <a:t>an </a:t>
            </a:r>
            <a:r>
              <a:rPr lang="en-US" dirty="0" smtClean="0"/>
              <a:t>802 sponsored Interim Session January 10-17,  2015 and January 16-23, 2016 at the Atlanta Hyatt Regency in Atlanta, Georgia.</a:t>
            </a:r>
          </a:p>
          <a:p>
            <a:endParaRPr lang="en-US" dirty="0" smtClean="0"/>
          </a:p>
          <a:p>
            <a:r>
              <a:rPr lang="en-US" dirty="0" smtClean="0"/>
              <a:t>Moved: Jon Rosdahl</a:t>
            </a:r>
          </a:p>
          <a:p>
            <a:r>
              <a:rPr lang="en-US" dirty="0" smtClean="0"/>
              <a:t>Second: </a:t>
            </a:r>
            <a:r>
              <a:rPr lang="en-US" dirty="0" smtClean="0"/>
              <a:t>Bob </a:t>
            </a:r>
            <a:r>
              <a:rPr lang="en-US" dirty="0" err="1" smtClean="0"/>
              <a:t>Heile</a:t>
            </a:r>
            <a:endParaRPr lang="en-US" dirty="0" smtClean="0"/>
          </a:p>
          <a:p>
            <a:r>
              <a:rPr lang="en-US" dirty="0" smtClean="0"/>
              <a:t>Y _ N_ A_</a:t>
            </a:r>
          </a:p>
        </p:txBody>
      </p:sp>
      <p:sp>
        <p:nvSpPr>
          <p:cNvPr id="4" name="Date Placeholder 3"/>
          <p:cNvSpPr>
            <a:spLocks noGrp="1"/>
          </p:cNvSpPr>
          <p:nvPr>
            <p:ph type="dt" sz="half" idx="10"/>
          </p:nvPr>
        </p:nvSpPr>
        <p:spPr/>
        <p:txBody>
          <a:bodyPr/>
          <a:lstStyle/>
          <a:p>
            <a:r>
              <a:rPr lang="en-US" smtClean="0"/>
              <a:t>Nov  2012</a:t>
            </a:r>
            <a:endParaRPr lang="en-US"/>
          </a:p>
        </p:txBody>
      </p:sp>
      <p:sp>
        <p:nvSpPr>
          <p:cNvPr id="5" name="Footer Placeholder 4"/>
          <p:cNvSpPr>
            <a:spLocks noGrp="1"/>
          </p:cNvSpPr>
          <p:nvPr>
            <p:ph type="ftr" sz="quarter" idx="11"/>
          </p:nvPr>
        </p:nvSpPr>
        <p:spPr/>
        <p:txBody>
          <a:bodyPr/>
          <a:lstStyle/>
          <a:p>
            <a:r>
              <a:rPr lang="en-US" smtClean="0"/>
              <a:t>Jon Rosdahl, CSR</a:t>
            </a:r>
            <a:endParaRPr lang="en-US"/>
          </a:p>
        </p:txBody>
      </p:sp>
      <p:sp>
        <p:nvSpPr>
          <p:cNvPr id="6" name="Slide Number Placeholder 5"/>
          <p:cNvSpPr>
            <a:spLocks noGrp="1"/>
          </p:cNvSpPr>
          <p:nvPr>
            <p:ph type="sldNum" sz="quarter" idx="12"/>
          </p:nvPr>
        </p:nvSpPr>
        <p:spPr/>
        <p:txBody>
          <a:bodyPr/>
          <a:lstStyle/>
          <a:p>
            <a:r>
              <a:rPr lang="en-US" smtClean="0"/>
              <a:t>Slide </a:t>
            </a:r>
            <a:fld id="{5FC48248-F564-42E8-AB51-5D5C155EAACB}" type="slidenum">
              <a:rPr lang="en-US" smtClean="0"/>
              <a:pPr/>
              <a:t>20</a:t>
            </a:fld>
            <a:endParaRPr 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0" eaLnBrk="0" fontAlgn="base" hangingPunct="0"/>
            <a:r>
              <a:rPr lang="en-US" sz="3200" b="1" dirty="0" smtClean="0">
                <a:solidFill>
                  <a:schemeClr val="tx2"/>
                </a:solidFill>
                <a:latin typeface="+mj-lt"/>
                <a:ea typeface="+mj-ea"/>
                <a:cs typeface="+mj-cs"/>
              </a:rPr>
              <a:t>	F4.04 DT - Future Venues</a:t>
            </a:r>
            <a:endParaRPr lang="en-US" dirty="0"/>
          </a:p>
        </p:txBody>
      </p:sp>
      <p:sp>
        <p:nvSpPr>
          <p:cNvPr id="3" name="Content Placeholder 2"/>
          <p:cNvSpPr>
            <a:spLocks noGrp="1"/>
          </p:cNvSpPr>
          <p:nvPr>
            <p:ph idx="1"/>
          </p:nvPr>
        </p:nvSpPr>
        <p:spPr/>
        <p:txBody>
          <a:bodyPr/>
          <a:lstStyle/>
          <a:p>
            <a:r>
              <a:rPr lang="en-US" dirty="0" smtClean="0"/>
              <a:t>Discussion on Region</a:t>
            </a:r>
          </a:p>
          <a:p>
            <a:r>
              <a:rPr lang="en-US" dirty="0" smtClean="0"/>
              <a:t>Discussion on </a:t>
            </a:r>
            <a:r>
              <a:rPr lang="en-US" smtClean="0"/>
              <a:t>Generic Budget.</a:t>
            </a:r>
            <a:endParaRPr lang="en-US" dirty="0"/>
          </a:p>
        </p:txBody>
      </p:sp>
      <p:sp>
        <p:nvSpPr>
          <p:cNvPr id="4" name="Date Placeholder 3"/>
          <p:cNvSpPr>
            <a:spLocks noGrp="1"/>
          </p:cNvSpPr>
          <p:nvPr>
            <p:ph type="dt" sz="half" idx="10"/>
          </p:nvPr>
        </p:nvSpPr>
        <p:spPr/>
        <p:txBody>
          <a:bodyPr/>
          <a:lstStyle/>
          <a:p>
            <a:r>
              <a:rPr lang="en-US" smtClean="0"/>
              <a:t>Nov  2012</a:t>
            </a:r>
            <a:endParaRPr lang="en-US"/>
          </a:p>
        </p:txBody>
      </p:sp>
      <p:sp>
        <p:nvSpPr>
          <p:cNvPr id="5" name="Footer Placeholder 4"/>
          <p:cNvSpPr>
            <a:spLocks noGrp="1"/>
          </p:cNvSpPr>
          <p:nvPr>
            <p:ph type="ftr" sz="quarter" idx="11"/>
          </p:nvPr>
        </p:nvSpPr>
        <p:spPr/>
        <p:txBody>
          <a:bodyPr/>
          <a:lstStyle/>
          <a:p>
            <a:r>
              <a:rPr lang="en-US" smtClean="0"/>
              <a:t>Jon Rosdahl, CSR</a:t>
            </a:r>
            <a:endParaRPr lang="en-US"/>
          </a:p>
        </p:txBody>
      </p:sp>
      <p:sp>
        <p:nvSpPr>
          <p:cNvPr id="6" name="Slide Number Placeholder 5"/>
          <p:cNvSpPr>
            <a:spLocks noGrp="1"/>
          </p:cNvSpPr>
          <p:nvPr>
            <p:ph type="sldNum" sz="quarter" idx="12"/>
          </p:nvPr>
        </p:nvSpPr>
        <p:spPr/>
        <p:txBody>
          <a:bodyPr/>
          <a:lstStyle/>
          <a:p>
            <a:r>
              <a:rPr lang="en-US" smtClean="0"/>
              <a:t>Slide </a:t>
            </a:r>
            <a:fld id="{5FC48248-F564-42E8-AB51-5D5C155EAACB}" type="slidenum">
              <a:rPr lang="en-US" smtClean="0"/>
              <a:pPr/>
              <a:t>21</a:t>
            </a:fld>
            <a:endParaRPr 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533400"/>
          </a:xfrm>
        </p:spPr>
        <p:txBody>
          <a:bodyPr/>
          <a:lstStyle/>
          <a:p>
            <a:r>
              <a:rPr lang="en-US" dirty="0" smtClean="0"/>
              <a:t>Current locations with RFPs </a:t>
            </a:r>
            <a:endParaRPr lang="en-US" dirty="0"/>
          </a:p>
        </p:txBody>
      </p:sp>
      <p:sp>
        <p:nvSpPr>
          <p:cNvPr id="3" name="Content Placeholder 2"/>
          <p:cNvSpPr>
            <a:spLocks noGrp="1"/>
          </p:cNvSpPr>
          <p:nvPr>
            <p:ph idx="1"/>
          </p:nvPr>
        </p:nvSpPr>
        <p:spPr>
          <a:xfrm>
            <a:off x="533400" y="1295400"/>
            <a:ext cx="7924800" cy="5181600"/>
          </a:xfrm>
        </p:spPr>
        <p:txBody>
          <a:bodyPr/>
          <a:lstStyle/>
          <a:p>
            <a:pPr lvl="0">
              <a:buNone/>
            </a:pPr>
            <a:r>
              <a:rPr lang="en-US" dirty="0" smtClean="0"/>
              <a:t>RFPs have been sent to the following prospective Venues:</a:t>
            </a:r>
          </a:p>
          <a:p>
            <a:pPr lvl="0">
              <a:buNone/>
            </a:pPr>
            <a:endParaRPr lang="en-US" dirty="0" smtClean="0"/>
          </a:p>
          <a:p>
            <a:pPr>
              <a:buNone/>
            </a:pPr>
            <a:r>
              <a:rPr lang="en-US" dirty="0" smtClean="0"/>
              <a:t>	–Denmark – Copenhagen</a:t>
            </a:r>
            <a:br>
              <a:rPr lang="en-US" dirty="0" smtClean="0"/>
            </a:br>
            <a:r>
              <a:rPr lang="en-US" dirty="0" smtClean="0"/>
              <a:t>–Sweden – Gothenburg </a:t>
            </a:r>
            <a:br>
              <a:rPr lang="en-US" dirty="0" smtClean="0"/>
            </a:br>
            <a:r>
              <a:rPr lang="en-US" dirty="0" smtClean="0"/>
              <a:t>–Japan -- Yokohama</a:t>
            </a:r>
            <a:br>
              <a:rPr lang="en-US" dirty="0" smtClean="0"/>
            </a:br>
            <a:r>
              <a:rPr lang="en-US" dirty="0" smtClean="0"/>
              <a:t>–Germany -- Berlin - </a:t>
            </a:r>
            <a:br>
              <a:rPr lang="en-US" dirty="0" smtClean="0"/>
            </a:br>
            <a:r>
              <a:rPr lang="en-US" dirty="0" smtClean="0"/>
              <a:t>–P.R. China – Beijing</a:t>
            </a:r>
            <a:br>
              <a:rPr lang="en-US" dirty="0" smtClean="0"/>
            </a:br>
            <a:r>
              <a:rPr lang="en-US" dirty="0" smtClean="0"/>
              <a:t>–P.R. China – Shanghai</a:t>
            </a:r>
            <a:br>
              <a:rPr lang="en-US" dirty="0" smtClean="0"/>
            </a:br>
            <a:r>
              <a:rPr lang="en-US" dirty="0" smtClean="0"/>
              <a:t>–Ireland , Dublin</a:t>
            </a:r>
            <a:br>
              <a:rPr lang="en-US" dirty="0" smtClean="0"/>
            </a:br>
            <a:r>
              <a:rPr lang="en-US" dirty="0" smtClean="0"/>
              <a:t>–England, London</a:t>
            </a:r>
            <a:br>
              <a:rPr lang="en-US" dirty="0" smtClean="0"/>
            </a:br>
            <a:r>
              <a:rPr lang="en-US" dirty="0" smtClean="0"/>
              <a:t>–Korea – Seoul</a:t>
            </a:r>
            <a:br>
              <a:rPr lang="en-US" dirty="0" smtClean="0"/>
            </a:br>
            <a:r>
              <a:rPr lang="en-US" dirty="0" smtClean="0"/>
              <a:t>–Korea – </a:t>
            </a:r>
            <a:r>
              <a:rPr lang="en-US" dirty="0" err="1" smtClean="0"/>
              <a:t>Daegu</a:t>
            </a:r>
            <a:r>
              <a:rPr lang="en-US" dirty="0" smtClean="0"/>
              <a:t>  (located 150 miles from Seoul)</a:t>
            </a:r>
          </a:p>
        </p:txBody>
      </p:sp>
      <p:sp>
        <p:nvSpPr>
          <p:cNvPr id="4" name="Date Placeholder 3"/>
          <p:cNvSpPr>
            <a:spLocks noGrp="1"/>
          </p:cNvSpPr>
          <p:nvPr>
            <p:ph type="dt" sz="half" idx="10"/>
          </p:nvPr>
        </p:nvSpPr>
        <p:spPr/>
        <p:txBody>
          <a:bodyPr/>
          <a:lstStyle/>
          <a:p>
            <a:r>
              <a:rPr lang="en-US" smtClean="0"/>
              <a:t>Nov  2012</a:t>
            </a:r>
            <a:endParaRPr lang="en-US"/>
          </a:p>
        </p:txBody>
      </p:sp>
      <p:sp>
        <p:nvSpPr>
          <p:cNvPr id="5" name="Footer Placeholder 4"/>
          <p:cNvSpPr>
            <a:spLocks noGrp="1"/>
          </p:cNvSpPr>
          <p:nvPr>
            <p:ph type="ftr" sz="quarter" idx="11"/>
          </p:nvPr>
        </p:nvSpPr>
        <p:spPr/>
        <p:txBody>
          <a:bodyPr/>
          <a:lstStyle/>
          <a:p>
            <a:r>
              <a:rPr lang="en-US" smtClean="0"/>
              <a:t>Jon Rosdahl, CSR</a:t>
            </a:r>
            <a:endParaRPr lang="en-US"/>
          </a:p>
        </p:txBody>
      </p:sp>
      <p:sp>
        <p:nvSpPr>
          <p:cNvPr id="6" name="Slide Number Placeholder 5"/>
          <p:cNvSpPr>
            <a:spLocks noGrp="1"/>
          </p:cNvSpPr>
          <p:nvPr>
            <p:ph type="sldNum" sz="quarter" idx="12"/>
          </p:nvPr>
        </p:nvSpPr>
        <p:spPr/>
        <p:txBody>
          <a:bodyPr/>
          <a:lstStyle/>
          <a:p>
            <a:r>
              <a:rPr lang="en-US" smtClean="0"/>
              <a:t>Slide </a:t>
            </a:r>
            <a:fld id="{5FC48248-F564-42E8-AB51-5D5C155EAACB}" type="slidenum">
              <a:rPr lang="en-US" smtClean="0"/>
              <a:pPr/>
              <a:t>22</a:t>
            </a:fld>
            <a:endParaRPr 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dirty="0" smtClean="0"/>
              <a:t>Regional Targets</a:t>
            </a:r>
            <a:endParaRPr lang="en-US" dirty="0"/>
          </a:p>
        </p:txBody>
      </p:sp>
      <p:sp>
        <p:nvSpPr>
          <p:cNvPr id="3" name="Content Placeholder 2"/>
          <p:cNvSpPr>
            <a:spLocks noGrp="1"/>
          </p:cNvSpPr>
          <p:nvPr>
            <p:ph idx="1"/>
          </p:nvPr>
        </p:nvSpPr>
        <p:spPr>
          <a:xfrm>
            <a:off x="685800" y="1600200"/>
            <a:ext cx="7772400" cy="4800600"/>
          </a:xfrm>
        </p:spPr>
        <p:txBody>
          <a:bodyPr/>
          <a:lstStyle/>
          <a:p>
            <a:pPr lvl="0"/>
            <a:r>
              <a:rPr lang="en-US" dirty="0" smtClean="0"/>
              <a:t>        Are there any of the Regions that should be deleted from consideration due to location?</a:t>
            </a:r>
          </a:p>
          <a:p>
            <a:pPr lvl="0"/>
            <a:endParaRPr lang="en-US" dirty="0" smtClean="0"/>
          </a:p>
          <a:p>
            <a:pPr lvl="0"/>
            <a:r>
              <a:rPr lang="en-US" dirty="0" smtClean="0"/>
              <a:t>Optimally, we will try to rotate regions</a:t>
            </a:r>
            <a:br>
              <a:rPr lang="en-US" dirty="0" smtClean="0"/>
            </a:br>
            <a:endParaRPr lang="en-US" dirty="0" smtClean="0"/>
          </a:p>
        </p:txBody>
      </p:sp>
      <p:sp>
        <p:nvSpPr>
          <p:cNvPr id="4" name="Date Placeholder 3"/>
          <p:cNvSpPr>
            <a:spLocks noGrp="1"/>
          </p:cNvSpPr>
          <p:nvPr>
            <p:ph type="dt" sz="half" idx="10"/>
          </p:nvPr>
        </p:nvSpPr>
        <p:spPr/>
        <p:txBody>
          <a:bodyPr/>
          <a:lstStyle/>
          <a:p>
            <a:r>
              <a:rPr lang="en-US" smtClean="0"/>
              <a:t>Nov  2012</a:t>
            </a:r>
            <a:endParaRPr lang="en-US"/>
          </a:p>
        </p:txBody>
      </p:sp>
      <p:sp>
        <p:nvSpPr>
          <p:cNvPr id="5" name="Footer Placeholder 4"/>
          <p:cNvSpPr>
            <a:spLocks noGrp="1"/>
          </p:cNvSpPr>
          <p:nvPr>
            <p:ph type="ftr" sz="quarter" idx="11"/>
          </p:nvPr>
        </p:nvSpPr>
        <p:spPr/>
        <p:txBody>
          <a:bodyPr/>
          <a:lstStyle/>
          <a:p>
            <a:r>
              <a:rPr lang="en-US" smtClean="0"/>
              <a:t>Jon Rosdahl, CSR</a:t>
            </a:r>
            <a:endParaRPr lang="en-US"/>
          </a:p>
        </p:txBody>
      </p:sp>
      <p:sp>
        <p:nvSpPr>
          <p:cNvPr id="6" name="Slide Number Placeholder 5"/>
          <p:cNvSpPr>
            <a:spLocks noGrp="1"/>
          </p:cNvSpPr>
          <p:nvPr>
            <p:ph type="sldNum" sz="quarter" idx="12"/>
          </p:nvPr>
        </p:nvSpPr>
        <p:spPr/>
        <p:txBody>
          <a:bodyPr/>
          <a:lstStyle/>
          <a:p>
            <a:r>
              <a:rPr lang="en-US" smtClean="0"/>
              <a:t>Slide </a:t>
            </a:r>
            <a:fld id="{5FC48248-F564-42E8-AB51-5D5C155EAACB}" type="slidenum">
              <a:rPr lang="en-US" smtClean="0"/>
              <a:pPr/>
              <a:t>23</a:t>
            </a:fld>
            <a:endParaRPr 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533400"/>
          </a:xfrm>
        </p:spPr>
        <p:txBody>
          <a:bodyPr/>
          <a:lstStyle/>
          <a:p>
            <a:pPr lvl="0"/>
            <a:r>
              <a:rPr lang="en-US" dirty="0" smtClean="0"/>
              <a:t>Generic Budget</a:t>
            </a:r>
            <a:endParaRPr lang="en-US" dirty="0"/>
          </a:p>
        </p:txBody>
      </p:sp>
      <p:sp>
        <p:nvSpPr>
          <p:cNvPr id="3" name="Content Placeholder 2"/>
          <p:cNvSpPr>
            <a:spLocks noGrp="1"/>
          </p:cNvSpPr>
          <p:nvPr>
            <p:ph idx="1"/>
          </p:nvPr>
        </p:nvSpPr>
        <p:spPr>
          <a:xfrm>
            <a:off x="685800" y="1447800"/>
            <a:ext cx="7772400" cy="4648200"/>
          </a:xfrm>
        </p:spPr>
        <p:txBody>
          <a:bodyPr/>
          <a:lstStyle/>
          <a:p>
            <a:r>
              <a:rPr lang="en-US" dirty="0" smtClean="0"/>
              <a:t>Three main points of information:</a:t>
            </a:r>
          </a:p>
          <a:p>
            <a:pPr lvl="1"/>
            <a:r>
              <a:rPr lang="en-US" dirty="0" smtClean="0"/>
              <a:t>Meeting fee</a:t>
            </a:r>
          </a:p>
          <a:p>
            <a:pPr lvl="1"/>
            <a:r>
              <a:rPr lang="en-US" dirty="0" smtClean="0"/>
              <a:t>Subsidy</a:t>
            </a:r>
          </a:p>
          <a:p>
            <a:pPr lvl="1"/>
            <a:r>
              <a:rPr lang="en-US" dirty="0" smtClean="0"/>
              <a:t>Room rate</a:t>
            </a:r>
          </a:p>
          <a:p>
            <a:endParaRPr lang="en-US" dirty="0" smtClean="0"/>
          </a:p>
          <a:p>
            <a:r>
              <a:rPr lang="en-US" dirty="0" smtClean="0"/>
              <a:t>Just like any project, if you change one, it effects the other two, and so it is a process to balance all three</a:t>
            </a:r>
          </a:p>
          <a:p>
            <a:endParaRPr lang="en-US" dirty="0" smtClean="0"/>
          </a:p>
          <a:p>
            <a:r>
              <a:rPr lang="en-US" dirty="0" smtClean="0"/>
              <a:t>Meeting on Wednesday discussed how to tweak the variables.</a:t>
            </a:r>
          </a:p>
        </p:txBody>
      </p:sp>
      <p:sp>
        <p:nvSpPr>
          <p:cNvPr id="4" name="Date Placeholder 3"/>
          <p:cNvSpPr>
            <a:spLocks noGrp="1"/>
          </p:cNvSpPr>
          <p:nvPr>
            <p:ph type="dt" sz="half" idx="10"/>
          </p:nvPr>
        </p:nvSpPr>
        <p:spPr/>
        <p:txBody>
          <a:bodyPr/>
          <a:lstStyle/>
          <a:p>
            <a:r>
              <a:rPr lang="en-US" smtClean="0"/>
              <a:t>Nov  2012</a:t>
            </a:r>
            <a:endParaRPr lang="en-US"/>
          </a:p>
        </p:txBody>
      </p:sp>
      <p:sp>
        <p:nvSpPr>
          <p:cNvPr id="5" name="Footer Placeholder 4"/>
          <p:cNvSpPr>
            <a:spLocks noGrp="1"/>
          </p:cNvSpPr>
          <p:nvPr>
            <p:ph type="ftr" sz="quarter" idx="11"/>
          </p:nvPr>
        </p:nvSpPr>
        <p:spPr/>
        <p:txBody>
          <a:bodyPr/>
          <a:lstStyle/>
          <a:p>
            <a:r>
              <a:rPr lang="en-US" smtClean="0"/>
              <a:t>Jon Rosdahl, CSR</a:t>
            </a:r>
            <a:endParaRPr lang="en-US"/>
          </a:p>
        </p:txBody>
      </p:sp>
      <p:sp>
        <p:nvSpPr>
          <p:cNvPr id="6" name="Slide Number Placeholder 5"/>
          <p:cNvSpPr>
            <a:spLocks noGrp="1"/>
          </p:cNvSpPr>
          <p:nvPr>
            <p:ph type="sldNum" sz="quarter" idx="12"/>
          </p:nvPr>
        </p:nvSpPr>
        <p:spPr/>
        <p:txBody>
          <a:bodyPr/>
          <a:lstStyle/>
          <a:p>
            <a:r>
              <a:rPr lang="en-US" smtClean="0"/>
              <a:t>Slide </a:t>
            </a:r>
            <a:fld id="{5FC48248-F564-42E8-AB51-5D5C155EAACB}" type="slidenum">
              <a:rPr lang="en-US" smtClean="0"/>
              <a:pPr/>
              <a:t>24</a:t>
            </a:fld>
            <a:endParaRPr 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Generic Budget - 2</a:t>
            </a:r>
            <a:endParaRPr lang="en-US" dirty="0"/>
          </a:p>
        </p:txBody>
      </p:sp>
      <p:sp>
        <p:nvSpPr>
          <p:cNvPr id="3" name="Content Placeholder 2"/>
          <p:cNvSpPr>
            <a:spLocks noGrp="1"/>
          </p:cNvSpPr>
          <p:nvPr>
            <p:ph idx="1"/>
          </p:nvPr>
        </p:nvSpPr>
        <p:spPr>
          <a:xfrm>
            <a:off x="685800" y="1676400"/>
            <a:ext cx="7772400" cy="4648200"/>
          </a:xfrm>
        </p:spPr>
        <p:txBody>
          <a:bodyPr/>
          <a:lstStyle/>
          <a:p>
            <a:r>
              <a:rPr lang="en-US" dirty="0" smtClean="0"/>
              <a:t>Two options: </a:t>
            </a:r>
          </a:p>
          <a:p>
            <a:pPr lvl="1"/>
            <a:r>
              <a:rPr lang="en-US" dirty="0" smtClean="0"/>
              <a:t>1. Meeting fee Constant  - changed by EC</a:t>
            </a:r>
          </a:p>
          <a:p>
            <a:pPr lvl="1"/>
            <a:r>
              <a:rPr lang="en-US" dirty="0" smtClean="0"/>
              <a:t>2. Meeting fee increases for the Non-US/Non-NA Session</a:t>
            </a:r>
          </a:p>
          <a:p>
            <a:pPr lvl="1"/>
            <a:r>
              <a:rPr lang="en-US" dirty="0" smtClean="0"/>
              <a:t>E.g.  550 – 650 – 550       or     600 – 600 – 600 </a:t>
            </a:r>
          </a:p>
          <a:p>
            <a:r>
              <a:rPr lang="en-US" dirty="0" smtClean="0"/>
              <a:t>Potential Subsidy from 802 less than $300K</a:t>
            </a:r>
          </a:p>
          <a:p>
            <a:r>
              <a:rPr lang="en-US" dirty="0" smtClean="0"/>
              <a:t>Room rate of $250 or less</a:t>
            </a:r>
          </a:p>
        </p:txBody>
      </p:sp>
      <p:sp>
        <p:nvSpPr>
          <p:cNvPr id="4" name="Date Placeholder 3"/>
          <p:cNvSpPr>
            <a:spLocks noGrp="1"/>
          </p:cNvSpPr>
          <p:nvPr>
            <p:ph type="dt" sz="half" idx="10"/>
          </p:nvPr>
        </p:nvSpPr>
        <p:spPr/>
        <p:txBody>
          <a:bodyPr/>
          <a:lstStyle/>
          <a:p>
            <a:r>
              <a:rPr lang="en-US" smtClean="0"/>
              <a:t>Nov  2012</a:t>
            </a:r>
            <a:endParaRPr lang="en-US"/>
          </a:p>
        </p:txBody>
      </p:sp>
      <p:sp>
        <p:nvSpPr>
          <p:cNvPr id="5" name="Footer Placeholder 4"/>
          <p:cNvSpPr>
            <a:spLocks noGrp="1"/>
          </p:cNvSpPr>
          <p:nvPr>
            <p:ph type="ftr" sz="quarter" idx="11"/>
          </p:nvPr>
        </p:nvSpPr>
        <p:spPr/>
        <p:txBody>
          <a:bodyPr/>
          <a:lstStyle/>
          <a:p>
            <a:r>
              <a:rPr lang="en-US" smtClean="0"/>
              <a:t>Jon Rosdahl, CSR</a:t>
            </a:r>
            <a:endParaRPr lang="en-US"/>
          </a:p>
        </p:txBody>
      </p:sp>
      <p:sp>
        <p:nvSpPr>
          <p:cNvPr id="6" name="Slide Number Placeholder 5"/>
          <p:cNvSpPr>
            <a:spLocks noGrp="1"/>
          </p:cNvSpPr>
          <p:nvPr>
            <p:ph type="sldNum" sz="quarter" idx="12"/>
          </p:nvPr>
        </p:nvSpPr>
        <p:spPr/>
        <p:txBody>
          <a:bodyPr/>
          <a:lstStyle/>
          <a:p>
            <a:r>
              <a:rPr lang="en-US" smtClean="0"/>
              <a:t>Slide </a:t>
            </a:r>
            <a:fld id="{5FC48248-F564-42E8-AB51-5D5C155EAACB}" type="slidenum">
              <a:rPr lang="en-US" smtClean="0"/>
              <a:pPr/>
              <a:t>25</a:t>
            </a:fld>
            <a:endParaRPr 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dirty="0" smtClean="0"/>
              <a:t>Generic Budget - 3</a:t>
            </a:r>
            <a:br>
              <a:rPr lang="en-US" dirty="0" smtClean="0"/>
            </a:br>
            <a:endParaRPr lang="en-US" dirty="0"/>
          </a:p>
        </p:txBody>
      </p:sp>
      <p:sp>
        <p:nvSpPr>
          <p:cNvPr id="3" name="Content Placeholder 2"/>
          <p:cNvSpPr>
            <a:spLocks noGrp="1"/>
          </p:cNvSpPr>
          <p:nvPr>
            <p:ph idx="1"/>
          </p:nvPr>
        </p:nvSpPr>
        <p:spPr/>
        <p:txBody>
          <a:bodyPr/>
          <a:lstStyle/>
          <a:p>
            <a:pPr lvl="0">
              <a:buNone/>
            </a:pPr>
            <a:r>
              <a:rPr lang="en-US" dirty="0" smtClean="0"/>
              <a:t>Straw Poll: Would you support a Non-US/Non-NA meeting that met the following criteria:</a:t>
            </a:r>
          </a:p>
          <a:p>
            <a:pPr lvl="0">
              <a:buNone/>
            </a:pPr>
            <a:r>
              <a:rPr lang="en-US" dirty="0" smtClean="0"/>
              <a:t>	</a:t>
            </a:r>
            <a:r>
              <a:rPr lang="en-US" dirty="0" smtClean="0"/>
              <a:t>	Flat Early bird - Discounted rate: $550</a:t>
            </a:r>
          </a:p>
          <a:p>
            <a:pPr lvl="0">
              <a:buNone/>
            </a:pPr>
            <a:r>
              <a:rPr lang="en-US" dirty="0" smtClean="0"/>
              <a:t>	</a:t>
            </a:r>
            <a:r>
              <a:rPr lang="en-US" dirty="0" smtClean="0"/>
              <a:t>	Subsidy not to exceed $300k</a:t>
            </a:r>
          </a:p>
          <a:p>
            <a:pPr lvl="0">
              <a:buNone/>
            </a:pPr>
            <a:r>
              <a:rPr lang="en-US" dirty="0" smtClean="0"/>
              <a:t>	</a:t>
            </a:r>
            <a:r>
              <a:rPr lang="en-US" dirty="0" smtClean="0"/>
              <a:t>	Room Rate less than $250 per night</a:t>
            </a:r>
          </a:p>
          <a:p>
            <a:pPr lvl="0">
              <a:buNone/>
            </a:pPr>
            <a:r>
              <a:rPr lang="en-US" dirty="0" smtClean="0"/>
              <a:t>	</a:t>
            </a:r>
            <a:r>
              <a:rPr lang="en-US" dirty="0" smtClean="0"/>
              <a:t>	</a:t>
            </a:r>
          </a:p>
          <a:p>
            <a:r>
              <a:rPr lang="en-US" dirty="0" smtClean="0"/>
              <a:t>               </a:t>
            </a:r>
            <a:endParaRPr lang="en-US" dirty="0"/>
          </a:p>
        </p:txBody>
      </p:sp>
      <p:sp>
        <p:nvSpPr>
          <p:cNvPr id="4" name="Date Placeholder 3"/>
          <p:cNvSpPr>
            <a:spLocks noGrp="1"/>
          </p:cNvSpPr>
          <p:nvPr>
            <p:ph type="dt" sz="half" idx="10"/>
          </p:nvPr>
        </p:nvSpPr>
        <p:spPr/>
        <p:txBody>
          <a:bodyPr/>
          <a:lstStyle/>
          <a:p>
            <a:r>
              <a:rPr lang="en-US" smtClean="0"/>
              <a:t>Nov  2012</a:t>
            </a:r>
            <a:endParaRPr lang="en-US"/>
          </a:p>
        </p:txBody>
      </p:sp>
      <p:sp>
        <p:nvSpPr>
          <p:cNvPr id="5" name="Footer Placeholder 4"/>
          <p:cNvSpPr>
            <a:spLocks noGrp="1"/>
          </p:cNvSpPr>
          <p:nvPr>
            <p:ph type="ftr" sz="quarter" idx="11"/>
          </p:nvPr>
        </p:nvSpPr>
        <p:spPr/>
        <p:txBody>
          <a:bodyPr/>
          <a:lstStyle/>
          <a:p>
            <a:r>
              <a:rPr lang="en-US" smtClean="0"/>
              <a:t>Jon Rosdahl, CSR</a:t>
            </a:r>
            <a:endParaRPr lang="en-US"/>
          </a:p>
        </p:txBody>
      </p:sp>
      <p:sp>
        <p:nvSpPr>
          <p:cNvPr id="6" name="Slide Number Placeholder 5"/>
          <p:cNvSpPr>
            <a:spLocks noGrp="1"/>
          </p:cNvSpPr>
          <p:nvPr>
            <p:ph type="sldNum" sz="quarter" idx="12"/>
          </p:nvPr>
        </p:nvSpPr>
        <p:spPr/>
        <p:txBody>
          <a:bodyPr/>
          <a:lstStyle/>
          <a:p>
            <a:r>
              <a:rPr lang="en-US" smtClean="0"/>
              <a:t>Slide </a:t>
            </a:r>
            <a:fld id="{5FC48248-F564-42E8-AB51-5D5C155EAACB}" type="slidenum">
              <a:rPr lang="en-US" smtClean="0"/>
              <a:pPr/>
              <a:t>26</a:t>
            </a:fld>
            <a:endParaRPr lang="en-US"/>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533400"/>
          </a:xfrm>
        </p:spPr>
        <p:txBody>
          <a:bodyPr/>
          <a:lstStyle/>
          <a:p>
            <a:r>
              <a:rPr lang="en-US" dirty="0" smtClean="0"/>
              <a:t>Reminder of Venue Selection Process</a:t>
            </a:r>
            <a:endParaRPr lang="en-US" dirty="0"/>
          </a:p>
        </p:txBody>
      </p:sp>
      <p:sp>
        <p:nvSpPr>
          <p:cNvPr id="3" name="Content Placeholder 2"/>
          <p:cNvSpPr>
            <a:spLocks noGrp="1"/>
          </p:cNvSpPr>
          <p:nvPr>
            <p:ph idx="1"/>
          </p:nvPr>
        </p:nvSpPr>
        <p:spPr>
          <a:xfrm>
            <a:off x="685800" y="1295400"/>
            <a:ext cx="7772400" cy="5105400"/>
          </a:xfrm>
        </p:spPr>
        <p:txBody>
          <a:bodyPr/>
          <a:lstStyle/>
          <a:p>
            <a:pPr lvl="0"/>
            <a:r>
              <a:rPr lang="en-US" dirty="0" smtClean="0"/>
              <a:t>From IEEE 802 LMSC Operations Manual Revised September 4, 2012 Page 7:</a:t>
            </a:r>
          </a:p>
          <a:p>
            <a:pPr lvl="1"/>
            <a:r>
              <a:rPr lang="en-US" dirty="0" smtClean="0"/>
              <a:t>5.1.2 IEEE 802 LMSC Plenary Venue selection</a:t>
            </a:r>
            <a:br>
              <a:rPr lang="en-US" dirty="0" smtClean="0"/>
            </a:br>
            <a:r>
              <a:rPr lang="en-US" dirty="0" smtClean="0"/>
              <a:t>The Executive Secretary presents proposed plenary venues to the Sponsor. Proposed plenary venues shall consist of different regions of the world. Each year there shall be at least one plenary that is both outside the United States and the North American continent. </a:t>
            </a:r>
          </a:p>
          <a:p>
            <a:pPr lvl="1"/>
            <a:r>
              <a:rPr lang="en-US" dirty="0" smtClean="0"/>
              <a:t>The venue and date for each plenary session shall be approved by the Sponsor prior to signing venue-related commitments on behalf of the IEEE 802 LMSC.</a:t>
            </a:r>
          </a:p>
          <a:p>
            <a:pPr lvl="1"/>
            <a:r>
              <a:rPr lang="en-US" dirty="0" smtClean="0"/>
              <a:t>Venue contracts are negotiated by the Meeting manager. The venue contract summary is presented for approval to the EC. Upon approval of the EC, the EC Executive Secretary submits the venue contract(s) to the IEEE procurement office to formally execute the contract.</a:t>
            </a:r>
          </a:p>
        </p:txBody>
      </p:sp>
      <p:sp>
        <p:nvSpPr>
          <p:cNvPr id="4" name="Date Placeholder 3"/>
          <p:cNvSpPr>
            <a:spLocks noGrp="1"/>
          </p:cNvSpPr>
          <p:nvPr>
            <p:ph type="dt" sz="half" idx="10"/>
          </p:nvPr>
        </p:nvSpPr>
        <p:spPr/>
        <p:txBody>
          <a:bodyPr/>
          <a:lstStyle/>
          <a:p>
            <a:r>
              <a:rPr lang="en-US" smtClean="0"/>
              <a:t>Nov  2012</a:t>
            </a:r>
            <a:endParaRPr lang="en-US"/>
          </a:p>
        </p:txBody>
      </p:sp>
      <p:sp>
        <p:nvSpPr>
          <p:cNvPr id="5" name="Footer Placeholder 4"/>
          <p:cNvSpPr>
            <a:spLocks noGrp="1"/>
          </p:cNvSpPr>
          <p:nvPr>
            <p:ph type="ftr" sz="quarter" idx="11"/>
          </p:nvPr>
        </p:nvSpPr>
        <p:spPr/>
        <p:txBody>
          <a:bodyPr/>
          <a:lstStyle/>
          <a:p>
            <a:r>
              <a:rPr lang="en-US" smtClean="0"/>
              <a:t>Jon Rosdahl, CSR</a:t>
            </a:r>
            <a:endParaRPr lang="en-US"/>
          </a:p>
        </p:txBody>
      </p:sp>
      <p:sp>
        <p:nvSpPr>
          <p:cNvPr id="6" name="Slide Number Placeholder 5"/>
          <p:cNvSpPr>
            <a:spLocks noGrp="1"/>
          </p:cNvSpPr>
          <p:nvPr>
            <p:ph type="sldNum" sz="quarter" idx="12"/>
          </p:nvPr>
        </p:nvSpPr>
        <p:spPr/>
        <p:txBody>
          <a:bodyPr/>
          <a:lstStyle/>
          <a:p>
            <a:r>
              <a:rPr lang="en-US" smtClean="0"/>
              <a:t>Slide </a:t>
            </a:r>
            <a:fld id="{5FC48248-F564-42E8-AB51-5D5C155EAACB}" type="slidenum">
              <a:rPr lang="en-US" smtClean="0"/>
              <a:pPr/>
              <a:t>27</a:t>
            </a:fld>
            <a:endParaRPr lang="en-US"/>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85800"/>
          </a:xfrm>
        </p:spPr>
        <p:txBody>
          <a:bodyPr/>
          <a:lstStyle/>
          <a:p>
            <a:r>
              <a:rPr lang="en-US" dirty="0" smtClean="0"/>
              <a:t>November</a:t>
            </a:r>
            <a:r>
              <a:rPr lang="en-US" baseline="0" dirty="0" smtClean="0"/>
              <a:t> 2012</a:t>
            </a:r>
            <a:r>
              <a:rPr lang="en-US" dirty="0" smtClean="0"/>
              <a:t> Action Plan:</a:t>
            </a:r>
            <a:endParaRPr lang="en-US" dirty="0"/>
          </a:p>
        </p:txBody>
      </p:sp>
      <p:sp>
        <p:nvSpPr>
          <p:cNvPr id="3" name="Content Placeholder 2"/>
          <p:cNvSpPr>
            <a:spLocks noGrp="1"/>
          </p:cNvSpPr>
          <p:nvPr>
            <p:ph idx="1"/>
          </p:nvPr>
        </p:nvSpPr>
        <p:spPr>
          <a:xfrm>
            <a:off x="381000" y="1524000"/>
            <a:ext cx="8077200" cy="4572000"/>
          </a:xfrm>
        </p:spPr>
        <p:txBody>
          <a:bodyPr/>
          <a:lstStyle/>
          <a:p>
            <a:pPr>
              <a:buNone/>
            </a:pPr>
            <a:r>
              <a:rPr lang="en-US" dirty="0" smtClean="0"/>
              <a:t>Nov 30 -- Responses from the outstanding RFP expected</a:t>
            </a:r>
          </a:p>
          <a:p>
            <a:pPr>
              <a:buNone/>
            </a:pPr>
            <a:r>
              <a:rPr lang="en-US" dirty="0" smtClean="0"/>
              <a:t>Jan 15 -- Negotiations with Venues to indentify options that meet Generic Budget criteria</a:t>
            </a:r>
          </a:p>
          <a:p>
            <a:pPr>
              <a:buNone/>
            </a:pPr>
            <a:r>
              <a:rPr lang="en-US" dirty="0" smtClean="0"/>
              <a:t>Feb 5 - Top Two offers to be presented for EC vote on Interim call </a:t>
            </a:r>
          </a:p>
          <a:p>
            <a:pPr>
              <a:buNone/>
            </a:pPr>
            <a:r>
              <a:rPr lang="en-US" dirty="0" smtClean="0"/>
              <a:t>Feb 20 – Final Venue and Contract approval for March 2014 meeting to be ready for approval and announcement March 2013.</a:t>
            </a:r>
          </a:p>
          <a:p>
            <a:endParaRPr lang="en-US" dirty="0"/>
          </a:p>
        </p:txBody>
      </p:sp>
      <p:sp>
        <p:nvSpPr>
          <p:cNvPr id="4" name="Date Placeholder 3"/>
          <p:cNvSpPr>
            <a:spLocks noGrp="1"/>
          </p:cNvSpPr>
          <p:nvPr>
            <p:ph type="dt" sz="half" idx="10"/>
          </p:nvPr>
        </p:nvSpPr>
        <p:spPr/>
        <p:txBody>
          <a:bodyPr/>
          <a:lstStyle/>
          <a:p>
            <a:r>
              <a:rPr lang="en-US" smtClean="0"/>
              <a:t>Nov  2012</a:t>
            </a:r>
            <a:endParaRPr lang="en-US"/>
          </a:p>
        </p:txBody>
      </p:sp>
      <p:sp>
        <p:nvSpPr>
          <p:cNvPr id="5" name="Footer Placeholder 4"/>
          <p:cNvSpPr>
            <a:spLocks noGrp="1"/>
          </p:cNvSpPr>
          <p:nvPr>
            <p:ph type="ftr" sz="quarter" idx="11"/>
          </p:nvPr>
        </p:nvSpPr>
        <p:spPr/>
        <p:txBody>
          <a:bodyPr/>
          <a:lstStyle/>
          <a:p>
            <a:r>
              <a:rPr lang="en-US" smtClean="0"/>
              <a:t>Jon Rosdahl, CSR</a:t>
            </a:r>
            <a:endParaRPr lang="en-US"/>
          </a:p>
        </p:txBody>
      </p:sp>
      <p:sp>
        <p:nvSpPr>
          <p:cNvPr id="6" name="Slide Number Placeholder 5"/>
          <p:cNvSpPr>
            <a:spLocks noGrp="1"/>
          </p:cNvSpPr>
          <p:nvPr>
            <p:ph type="sldNum" sz="quarter" idx="12"/>
          </p:nvPr>
        </p:nvSpPr>
        <p:spPr/>
        <p:txBody>
          <a:bodyPr/>
          <a:lstStyle/>
          <a:p>
            <a:r>
              <a:rPr lang="en-US" smtClean="0"/>
              <a:t>Slide </a:t>
            </a:r>
            <a:fld id="{5FC48248-F564-42E8-AB51-5D5C155EAACB}" type="slidenum">
              <a:rPr lang="en-US" smtClean="0"/>
              <a:pPr/>
              <a:t>28</a:t>
            </a:fld>
            <a:endParaRPr lang="en-US"/>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0" eaLnBrk="0" fontAlgn="base" hangingPunct="0"/>
            <a:r>
              <a:rPr lang="en-US" sz="3200" b="1" dirty="0" smtClean="0">
                <a:solidFill>
                  <a:schemeClr val="tx2"/>
                </a:solidFill>
                <a:latin typeface="+mj-lt"/>
                <a:ea typeface="+mj-ea"/>
                <a:cs typeface="+mj-cs"/>
              </a:rPr>
              <a:t>	F9.03 II - Executive secretary report</a:t>
            </a:r>
            <a:endParaRPr lang="en-US" dirty="0"/>
          </a:p>
        </p:txBody>
      </p:sp>
      <p:sp>
        <p:nvSpPr>
          <p:cNvPr id="3" name="Content Placeholder 2"/>
          <p:cNvSpPr>
            <a:spLocks noGrp="1"/>
          </p:cNvSpPr>
          <p:nvPr>
            <p:ph idx="1"/>
          </p:nvPr>
        </p:nvSpPr>
        <p:spPr/>
        <p:txBody>
          <a:bodyPr/>
          <a:lstStyle/>
          <a:p>
            <a:r>
              <a:rPr lang="en-US" dirty="0" smtClean="0"/>
              <a:t>Busy with Venues, Tools and rules</a:t>
            </a:r>
            <a:endParaRPr lang="en-US" dirty="0"/>
          </a:p>
        </p:txBody>
      </p:sp>
      <p:sp>
        <p:nvSpPr>
          <p:cNvPr id="4" name="Date Placeholder 3"/>
          <p:cNvSpPr>
            <a:spLocks noGrp="1"/>
          </p:cNvSpPr>
          <p:nvPr>
            <p:ph type="dt" sz="half" idx="10"/>
          </p:nvPr>
        </p:nvSpPr>
        <p:spPr/>
        <p:txBody>
          <a:bodyPr/>
          <a:lstStyle/>
          <a:p>
            <a:r>
              <a:rPr lang="en-US" smtClean="0"/>
              <a:t>Nov  2012</a:t>
            </a:r>
            <a:endParaRPr lang="en-US"/>
          </a:p>
        </p:txBody>
      </p:sp>
      <p:sp>
        <p:nvSpPr>
          <p:cNvPr id="5" name="Footer Placeholder 4"/>
          <p:cNvSpPr>
            <a:spLocks noGrp="1"/>
          </p:cNvSpPr>
          <p:nvPr>
            <p:ph type="ftr" sz="quarter" idx="11"/>
          </p:nvPr>
        </p:nvSpPr>
        <p:spPr/>
        <p:txBody>
          <a:bodyPr/>
          <a:lstStyle/>
          <a:p>
            <a:r>
              <a:rPr lang="en-US" smtClean="0"/>
              <a:t>Jon Rosdahl, CSR</a:t>
            </a:r>
            <a:endParaRPr lang="en-US"/>
          </a:p>
        </p:txBody>
      </p:sp>
      <p:sp>
        <p:nvSpPr>
          <p:cNvPr id="6" name="Slide Number Placeholder 5"/>
          <p:cNvSpPr>
            <a:spLocks noGrp="1"/>
          </p:cNvSpPr>
          <p:nvPr>
            <p:ph type="sldNum" sz="quarter" idx="12"/>
          </p:nvPr>
        </p:nvSpPr>
        <p:spPr/>
        <p:txBody>
          <a:bodyPr/>
          <a:lstStyle/>
          <a:p>
            <a:r>
              <a:rPr lang="en-US" smtClean="0"/>
              <a:t>Slide </a:t>
            </a:r>
            <a:fld id="{5FC48248-F564-42E8-AB51-5D5C155EAACB}" type="slidenum">
              <a:rPr lang="en-US" smtClean="0"/>
              <a:pPr/>
              <a:t>29</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Nov  2012</a:t>
            </a:r>
            <a:endParaRPr lang="en-US"/>
          </a:p>
        </p:txBody>
      </p:sp>
      <p:sp>
        <p:nvSpPr>
          <p:cNvPr id="5" name="Footer Placeholder 4"/>
          <p:cNvSpPr>
            <a:spLocks noGrp="1"/>
          </p:cNvSpPr>
          <p:nvPr>
            <p:ph type="ftr" sz="quarter" idx="11"/>
          </p:nvPr>
        </p:nvSpPr>
        <p:spPr/>
        <p:txBody>
          <a:bodyPr/>
          <a:lstStyle/>
          <a:p>
            <a:r>
              <a:rPr lang="en-US"/>
              <a:t>Jon Rosdahl, CSR</a:t>
            </a:r>
          </a:p>
        </p:txBody>
      </p:sp>
      <p:sp>
        <p:nvSpPr>
          <p:cNvPr id="6" name="Slide Number Placeholder 5"/>
          <p:cNvSpPr>
            <a:spLocks noGrp="1"/>
          </p:cNvSpPr>
          <p:nvPr>
            <p:ph type="sldNum" sz="quarter" idx="12"/>
          </p:nvPr>
        </p:nvSpPr>
        <p:spPr/>
        <p:txBody>
          <a:bodyPr/>
          <a:lstStyle/>
          <a:p>
            <a:r>
              <a:rPr lang="en-US"/>
              <a:t>Slide </a:t>
            </a:r>
            <a:fld id="{83C0E950-D34A-4A53-BE85-171BCE04E72A}" type="slidenum">
              <a:rPr lang="en-US"/>
              <a:pPr/>
              <a:t>3</a:t>
            </a:fld>
            <a:endParaRPr lang="en-US"/>
          </a:p>
        </p:txBody>
      </p:sp>
      <p:sp>
        <p:nvSpPr>
          <p:cNvPr id="70658" name="Rectangle 2"/>
          <p:cNvSpPr>
            <a:spLocks noGrp="1" noChangeArrowheads="1"/>
          </p:cNvSpPr>
          <p:nvPr>
            <p:ph type="ctrTitle"/>
          </p:nvPr>
        </p:nvSpPr>
        <p:spPr/>
        <p:txBody>
          <a:bodyPr/>
          <a:lstStyle/>
          <a:p>
            <a:r>
              <a:rPr lang="en-US" b="0" dirty="0"/>
              <a:t>Monday EC Agenda</a:t>
            </a:r>
          </a:p>
        </p:txBody>
      </p:sp>
      <p:sp>
        <p:nvSpPr>
          <p:cNvPr id="70660" name="Rectangle 4"/>
          <p:cNvSpPr>
            <a:spLocks noGrp="1" noChangeArrowheads="1"/>
          </p:cNvSpPr>
          <p:nvPr>
            <p:ph type="subTitle" idx="1"/>
          </p:nvPr>
        </p:nvSpPr>
        <p:spPr/>
        <p:txBody>
          <a:bodyPr/>
          <a:lstStyle/>
          <a:p>
            <a:endParaRPr lang="en-US"/>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smtClean="0">
                <a:solidFill>
                  <a:schemeClr val="tx2"/>
                </a:solidFill>
                <a:latin typeface="+mj-lt"/>
                <a:ea typeface="+mj-ea"/>
                <a:cs typeface="+mj-cs"/>
              </a:rPr>
              <a:t>	</a:t>
            </a:r>
            <a:r>
              <a:rPr lang="en-US" dirty="0" smtClean="0"/>
              <a:t>F9.04 II-  Call </a:t>
            </a:r>
            <a:r>
              <a:rPr lang="en-US" sz="3200" b="1" dirty="0" smtClean="0">
                <a:solidFill>
                  <a:schemeClr val="tx2"/>
                </a:solidFill>
                <a:latin typeface="+mj-lt"/>
                <a:ea typeface="+mj-ea"/>
                <a:cs typeface="+mj-cs"/>
              </a:rPr>
              <a:t>for Tutorials for March 2013 Plenary</a:t>
            </a:r>
            <a:endParaRPr lang="en-US" dirty="0"/>
          </a:p>
        </p:txBody>
      </p:sp>
      <p:sp>
        <p:nvSpPr>
          <p:cNvPr id="3" name="Content Placeholder 2"/>
          <p:cNvSpPr>
            <a:spLocks noGrp="1"/>
          </p:cNvSpPr>
          <p:nvPr>
            <p:ph idx="1"/>
          </p:nvPr>
        </p:nvSpPr>
        <p:spPr>
          <a:xfrm>
            <a:off x="685800" y="1981200"/>
            <a:ext cx="7772400" cy="4267200"/>
          </a:xfrm>
        </p:spPr>
        <p:txBody>
          <a:bodyPr/>
          <a:lstStyle/>
          <a:p>
            <a:r>
              <a:rPr lang="en-US" dirty="0" smtClean="0"/>
              <a:t>Requests for Tutorial Slots in March now open</a:t>
            </a:r>
          </a:p>
          <a:p>
            <a:endParaRPr lang="en-US" dirty="0" smtClean="0"/>
          </a:p>
          <a:p>
            <a:r>
              <a:rPr lang="en-US" dirty="0" smtClean="0"/>
              <a:t>Please follow the process as documented in the Chair’s Guidelines  “2.5 Tutorials”.</a:t>
            </a:r>
          </a:p>
          <a:p>
            <a:endParaRPr lang="en-US" dirty="0" smtClean="0"/>
          </a:p>
          <a:p>
            <a:r>
              <a:rPr lang="en-US" dirty="0" smtClean="0"/>
              <a:t>Please fill in doc 802 EC-12/64r0 for your request.</a:t>
            </a:r>
          </a:p>
          <a:p>
            <a:endParaRPr lang="en-US" dirty="0" smtClean="0"/>
          </a:p>
          <a:p>
            <a:pPr lvl="1"/>
            <a:r>
              <a:rPr lang="en-US" dirty="0" smtClean="0">
                <a:hlinkClick r:id="rId2"/>
              </a:rPr>
              <a:t>https</a:t>
            </a:r>
            <a:r>
              <a:rPr lang="en-US" dirty="0" smtClean="0">
                <a:hlinkClick r:id="rId2"/>
              </a:rPr>
              <a:t>://</a:t>
            </a:r>
            <a:r>
              <a:rPr lang="en-US" dirty="0" smtClean="0">
                <a:hlinkClick r:id="rId2"/>
              </a:rPr>
              <a:t>mentor.ieee.org/802-ec/dcn/12/ec-12-0064-00-00EC-proposed-tutorial-request-form.doc</a:t>
            </a:r>
            <a:endParaRPr lang="en-US" dirty="0" smtClean="0"/>
          </a:p>
          <a:p>
            <a:endParaRPr lang="en-US" dirty="0"/>
          </a:p>
        </p:txBody>
      </p:sp>
      <p:sp>
        <p:nvSpPr>
          <p:cNvPr id="4" name="Date Placeholder 3"/>
          <p:cNvSpPr>
            <a:spLocks noGrp="1"/>
          </p:cNvSpPr>
          <p:nvPr>
            <p:ph type="dt" sz="half" idx="10"/>
          </p:nvPr>
        </p:nvSpPr>
        <p:spPr/>
        <p:txBody>
          <a:bodyPr/>
          <a:lstStyle/>
          <a:p>
            <a:r>
              <a:rPr lang="en-US" smtClean="0"/>
              <a:t>Nov  2012</a:t>
            </a:r>
            <a:endParaRPr lang="en-US"/>
          </a:p>
        </p:txBody>
      </p:sp>
      <p:sp>
        <p:nvSpPr>
          <p:cNvPr id="5" name="Footer Placeholder 4"/>
          <p:cNvSpPr>
            <a:spLocks noGrp="1"/>
          </p:cNvSpPr>
          <p:nvPr>
            <p:ph type="ftr" sz="quarter" idx="11"/>
          </p:nvPr>
        </p:nvSpPr>
        <p:spPr/>
        <p:txBody>
          <a:bodyPr/>
          <a:lstStyle/>
          <a:p>
            <a:r>
              <a:rPr lang="en-US" smtClean="0"/>
              <a:t>Jon Rosdahl, CSR</a:t>
            </a:r>
            <a:endParaRPr lang="en-US"/>
          </a:p>
        </p:txBody>
      </p:sp>
      <p:sp>
        <p:nvSpPr>
          <p:cNvPr id="6" name="Slide Number Placeholder 5"/>
          <p:cNvSpPr>
            <a:spLocks noGrp="1"/>
          </p:cNvSpPr>
          <p:nvPr>
            <p:ph type="sldNum" sz="quarter" idx="12"/>
          </p:nvPr>
        </p:nvSpPr>
        <p:spPr/>
        <p:txBody>
          <a:bodyPr/>
          <a:lstStyle/>
          <a:p>
            <a:r>
              <a:rPr lang="en-US" smtClean="0"/>
              <a:t>Slide </a:t>
            </a:r>
            <a:fld id="{5FC48248-F564-42E8-AB51-5D5C155EAACB}" type="slidenum">
              <a:rPr lang="en-US" smtClean="0"/>
              <a:pPr/>
              <a:t>30</a:t>
            </a:fld>
            <a:endParaRPr lang="en-US"/>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Nov  2012</a:t>
            </a:r>
            <a:endParaRPr lang="en-US"/>
          </a:p>
        </p:txBody>
      </p:sp>
      <p:sp>
        <p:nvSpPr>
          <p:cNvPr id="5" name="Footer Placeholder 4"/>
          <p:cNvSpPr>
            <a:spLocks noGrp="1"/>
          </p:cNvSpPr>
          <p:nvPr>
            <p:ph type="ftr" sz="quarter" idx="11"/>
          </p:nvPr>
        </p:nvSpPr>
        <p:spPr/>
        <p:txBody>
          <a:bodyPr/>
          <a:lstStyle/>
          <a:p>
            <a:r>
              <a:rPr lang="en-US"/>
              <a:t>Jon Rosdahl, CSR</a:t>
            </a:r>
          </a:p>
        </p:txBody>
      </p:sp>
      <p:sp>
        <p:nvSpPr>
          <p:cNvPr id="6" name="Slide Number Placeholder 5"/>
          <p:cNvSpPr>
            <a:spLocks noGrp="1"/>
          </p:cNvSpPr>
          <p:nvPr>
            <p:ph type="sldNum" sz="quarter" idx="12"/>
          </p:nvPr>
        </p:nvSpPr>
        <p:spPr/>
        <p:txBody>
          <a:bodyPr/>
          <a:lstStyle/>
          <a:p>
            <a:r>
              <a:rPr lang="en-US"/>
              <a:t>Slide </a:t>
            </a:r>
            <a:fld id="{B9F866A8-58DD-4A62-BA06-2591D65F637A}" type="slidenum">
              <a:rPr lang="en-US"/>
              <a:pPr/>
              <a:t>31</a:t>
            </a:fld>
            <a:endParaRPr lang="en-US"/>
          </a:p>
        </p:txBody>
      </p:sp>
      <p:sp>
        <p:nvSpPr>
          <p:cNvPr id="43010" name="Rectangle 2"/>
          <p:cNvSpPr>
            <a:spLocks noGrp="1" noChangeArrowheads="1"/>
          </p:cNvSpPr>
          <p:nvPr>
            <p:ph type="title"/>
          </p:nvPr>
        </p:nvSpPr>
        <p:spPr/>
        <p:txBody>
          <a:bodyPr/>
          <a:lstStyle/>
          <a:p>
            <a:r>
              <a:rPr lang="en-US" dirty="0" smtClean="0"/>
              <a:t>F9.05</a:t>
            </a:r>
            <a:r>
              <a:rPr lang="en-US" dirty="0" smtClean="0"/>
              <a:t>: </a:t>
            </a:r>
            <a:r>
              <a:rPr lang="en-US" dirty="0"/>
              <a:t>IEEE 802 EC Interim Teleconference</a:t>
            </a:r>
          </a:p>
        </p:txBody>
      </p:sp>
      <p:sp>
        <p:nvSpPr>
          <p:cNvPr id="43011" name="Rectangle 3"/>
          <p:cNvSpPr>
            <a:spLocks noGrp="1" noChangeArrowheads="1"/>
          </p:cNvSpPr>
          <p:nvPr>
            <p:ph type="body" idx="1"/>
          </p:nvPr>
        </p:nvSpPr>
        <p:spPr/>
        <p:txBody>
          <a:bodyPr/>
          <a:lstStyle/>
          <a:p>
            <a:r>
              <a:rPr lang="en-US" sz="2800" dirty="0"/>
              <a:t>802 EC Interim Conference calls are 1-3PM ET on the first Tuesday of FEB, JUN and OCT.</a:t>
            </a:r>
            <a:br>
              <a:rPr lang="en-US" sz="2800" dirty="0"/>
            </a:br>
            <a:r>
              <a:rPr lang="en-US" sz="2800" dirty="0"/>
              <a:t/>
            </a:r>
            <a:br>
              <a:rPr lang="en-US" sz="2800" dirty="0"/>
            </a:br>
            <a:r>
              <a:rPr lang="en-US" sz="2800" dirty="0" smtClean="0"/>
              <a:t>2013</a:t>
            </a:r>
            <a:r>
              <a:rPr lang="en-US" sz="2800" dirty="0"/>
              <a:t>: 05FEB, 04JUN, 01OCT</a:t>
            </a:r>
            <a:br>
              <a:rPr lang="en-US" sz="2800" dirty="0"/>
            </a:br>
            <a:r>
              <a:rPr lang="en-US" sz="2800" dirty="0"/>
              <a:t>2014: 04FEB, 03JUN, 07OCT</a:t>
            </a:r>
            <a:br>
              <a:rPr lang="en-US" sz="2800" dirty="0"/>
            </a:br>
            <a:endParaRPr lang="en-US" sz="2800"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Nov  2012</a:t>
            </a:r>
            <a:endParaRPr lang="en-US"/>
          </a:p>
        </p:txBody>
      </p:sp>
      <p:sp>
        <p:nvSpPr>
          <p:cNvPr id="5" name="Footer Placeholder 4"/>
          <p:cNvSpPr>
            <a:spLocks noGrp="1"/>
          </p:cNvSpPr>
          <p:nvPr>
            <p:ph type="ftr" sz="quarter" idx="11"/>
          </p:nvPr>
        </p:nvSpPr>
        <p:spPr/>
        <p:txBody>
          <a:bodyPr/>
          <a:lstStyle/>
          <a:p>
            <a:r>
              <a:rPr lang="en-US"/>
              <a:t>Jon Rosdahl, CSR</a:t>
            </a:r>
          </a:p>
        </p:txBody>
      </p:sp>
      <p:sp>
        <p:nvSpPr>
          <p:cNvPr id="6" name="Slide Number Placeholder 5"/>
          <p:cNvSpPr>
            <a:spLocks noGrp="1"/>
          </p:cNvSpPr>
          <p:nvPr>
            <p:ph type="sldNum" sz="quarter" idx="12"/>
          </p:nvPr>
        </p:nvSpPr>
        <p:spPr/>
        <p:txBody>
          <a:bodyPr/>
          <a:lstStyle/>
          <a:p>
            <a:r>
              <a:rPr lang="en-US"/>
              <a:t>Slide </a:t>
            </a:r>
            <a:fld id="{D0D58CDD-D2B6-4876-95A0-EC96239EE598}" type="slidenum">
              <a:rPr lang="en-US"/>
              <a:pPr/>
              <a:t>32</a:t>
            </a:fld>
            <a:endParaRPr lang="en-US"/>
          </a:p>
        </p:txBody>
      </p:sp>
      <p:sp>
        <p:nvSpPr>
          <p:cNvPr id="51202" name="Rectangle 2"/>
          <p:cNvSpPr>
            <a:spLocks noGrp="1" noChangeArrowheads="1"/>
          </p:cNvSpPr>
          <p:nvPr>
            <p:ph type="title"/>
          </p:nvPr>
        </p:nvSpPr>
        <p:spPr/>
        <p:txBody>
          <a:bodyPr/>
          <a:lstStyle/>
          <a:p>
            <a:r>
              <a:rPr lang="en-US" dirty="0"/>
              <a:t>802 EC Interim Teleconference:</a:t>
            </a:r>
            <a:br>
              <a:rPr lang="en-US" dirty="0"/>
            </a:br>
            <a:r>
              <a:rPr lang="en-US" dirty="0"/>
              <a:t> </a:t>
            </a:r>
            <a:r>
              <a:rPr lang="en-US" dirty="0" smtClean="0"/>
              <a:t>Feb 5, 2013 </a:t>
            </a:r>
            <a:r>
              <a:rPr lang="en-US" dirty="0"/>
              <a:t>1-3PM ET</a:t>
            </a:r>
          </a:p>
        </p:txBody>
      </p:sp>
      <p:sp>
        <p:nvSpPr>
          <p:cNvPr id="51203" name="Rectangle 3"/>
          <p:cNvSpPr>
            <a:spLocks noGrp="1" noChangeArrowheads="1"/>
          </p:cNvSpPr>
          <p:nvPr>
            <p:ph type="body" idx="1"/>
          </p:nvPr>
        </p:nvSpPr>
        <p:spPr/>
        <p:txBody>
          <a:bodyPr/>
          <a:lstStyle/>
          <a:p>
            <a:pPr>
              <a:lnSpc>
                <a:spcPct val="90000"/>
              </a:lnSpc>
            </a:pPr>
            <a:r>
              <a:rPr lang="en-US" dirty="0"/>
              <a:t>Draft Agenda:</a:t>
            </a:r>
          </a:p>
          <a:p>
            <a:pPr lvl="1">
              <a:lnSpc>
                <a:spcPct val="90000"/>
              </a:lnSpc>
            </a:pPr>
            <a:r>
              <a:rPr lang="en-US" dirty="0"/>
              <a:t>Welcome/Intro/Approve Agenda                            - Nikolich 4 min </a:t>
            </a:r>
          </a:p>
          <a:p>
            <a:pPr lvl="1">
              <a:lnSpc>
                <a:spcPct val="90000"/>
              </a:lnSpc>
            </a:pPr>
            <a:r>
              <a:rPr lang="en-US" dirty="0"/>
              <a:t>Report: Single Sales Channel Update                     - Nikolich 3 min</a:t>
            </a:r>
          </a:p>
          <a:p>
            <a:pPr lvl="1">
              <a:lnSpc>
                <a:spcPct val="90000"/>
              </a:lnSpc>
            </a:pPr>
            <a:r>
              <a:rPr lang="en-US" dirty="0"/>
              <a:t>Report</a:t>
            </a:r>
            <a:r>
              <a:rPr lang="en-US" dirty="0" smtClean="0"/>
              <a:t>:</a:t>
            </a:r>
            <a:endParaRPr lang="en-US" dirty="0"/>
          </a:p>
          <a:p>
            <a:pPr lvl="1">
              <a:lnSpc>
                <a:spcPct val="90000"/>
              </a:lnSpc>
            </a:pPr>
            <a:r>
              <a:rPr lang="en-US" dirty="0"/>
              <a:t>Report</a:t>
            </a:r>
            <a:r>
              <a:rPr lang="en-US" dirty="0" smtClean="0"/>
              <a:t>:</a:t>
            </a:r>
            <a:endParaRPr lang="en-US" dirty="0"/>
          </a:p>
          <a:p>
            <a:pPr lvl="1">
              <a:lnSpc>
                <a:spcPct val="90000"/>
              </a:lnSpc>
            </a:pPr>
            <a:r>
              <a:rPr lang="en-US" dirty="0"/>
              <a:t>Discussion: </a:t>
            </a:r>
            <a:endParaRPr lang="en-US" dirty="0" smtClean="0"/>
          </a:p>
          <a:p>
            <a:pPr lvl="1">
              <a:lnSpc>
                <a:spcPct val="90000"/>
              </a:lnSpc>
            </a:pPr>
            <a:r>
              <a:rPr lang="en-US" dirty="0" smtClean="0"/>
              <a:t>Report</a:t>
            </a:r>
            <a:r>
              <a:rPr lang="en-US" dirty="0"/>
              <a:t>: </a:t>
            </a:r>
            <a:r>
              <a:rPr lang="en-US" dirty="0" smtClean="0"/>
              <a:t>March 2013 Orlando Meeting plan Status  - </a:t>
            </a:r>
            <a:r>
              <a:rPr lang="en-US" dirty="0"/>
              <a:t>Rosdahl 3 min</a:t>
            </a:r>
          </a:p>
          <a:p>
            <a:pPr lvl="1">
              <a:lnSpc>
                <a:spcPct val="90000"/>
              </a:lnSpc>
            </a:pPr>
            <a:r>
              <a:rPr lang="en-US" dirty="0"/>
              <a:t>Report: July 2013 Geneva Meeting </a:t>
            </a:r>
            <a:r>
              <a:rPr lang="en-US" dirty="0" smtClean="0"/>
              <a:t>Plan Status       </a:t>
            </a:r>
            <a:r>
              <a:rPr lang="en-US" dirty="0"/>
              <a:t>- Rosdahl 4 </a:t>
            </a:r>
            <a:r>
              <a:rPr lang="en-US" dirty="0" smtClean="0"/>
              <a:t>min</a:t>
            </a:r>
          </a:p>
          <a:p>
            <a:pPr lvl="1">
              <a:lnSpc>
                <a:spcPct val="90000"/>
              </a:lnSpc>
            </a:pPr>
            <a:r>
              <a:rPr lang="en-US" dirty="0" smtClean="0"/>
              <a:t>Motion Confirm approval of March 2014 venue location - Rosdahl</a:t>
            </a:r>
            <a:endParaRPr lang="en-US" dirty="0"/>
          </a:p>
          <a:p>
            <a:pPr lvl="1">
              <a:lnSpc>
                <a:spcPct val="90000"/>
              </a:lnSpc>
            </a:pPr>
            <a:endParaRPr lang="en-US" dirty="0"/>
          </a:p>
          <a:p>
            <a:pPr lvl="1">
              <a:lnSpc>
                <a:spcPct val="90000"/>
              </a:lnSpc>
            </a:pPr>
            <a:r>
              <a:rPr lang="en-US" dirty="0" smtClean="0"/>
              <a:t>AOB </a:t>
            </a:r>
            <a:r>
              <a:rPr lang="en-US" dirty="0"/>
              <a:t>						   </a:t>
            </a:r>
            <a:r>
              <a:rPr lang="en-US" dirty="0" smtClean="0"/>
              <a:t>  106 min </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Nov  2012</a:t>
            </a:r>
            <a:endParaRPr lang="en-US"/>
          </a:p>
        </p:txBody>
      </p:sp>
      <p:sp>
        <p:nvSpPr>
          <p:cNvPr id="5" name="Footer Placeholder 4"/>
          <p:cNvSpPr>
            <a:spLocks noGrp="1"/>
          </p:cNvSpPr>
          <p:nvPr>
            <p:ph type="ftr" sz="quarter" idx="11"/>
          </p:nvPr>
        </p:nvSpPr>
        <p:spPr/>
        <p:txBody>
          <a:bodyPr/>
          <a:lstStyle/>
          <a:p>
            <a:r>
              <a:rPr lang="en-US"/>
              <a:t>Jon Rosdahl, CSR</a:t>
            </a:r>
          </a:p>
        </p:txBody>
      </p:sp>
      <p:sp>
        <p:nvSpPr>
          <p:cNvPr id="6" name="Slide Number Placeholder 5"/>
          <p:cNvSpPr>
            <a:spLocks noGrp="1"/>
          </p:cNvSpPr>
          <p:nvPr>
            <p:ph type="sldNum" sz="quarter" idx="12"/>
          </p:nvPr>
        </p:nvSpPr>
        <p:spPr/>
        <p:txBody>
          <a:bodyPr/>
          <a:lstStyle/>
          <a:p>
            <a:r>
              <a:rPr lang="en-US"/>
              <a:t>Slide </a:t>
            </a:r>
            <a:fld id="{F458429E-B35E-45CF-9827-0A8388A5EFE8}" type="slidenum">
              <a:rPr lang="en-US"/>
              <a:pPr/>
              <a:t>33</a:t>
            </a:fld>
            <a:endParaRPr lang="en-US"/>
          </a:p>
        </p:txBody>
      </p:sp>
      <p:sp>
        <p:nvSpPr>
          <p:cNvPr id="32770" name="Rectangle 2"/>
          <p:cNvSpPr>
            <a:spLocks noGrp="1" noChangeArrowheads="1"/>
          </p:cNvSpPr>
          <p:nvPr>
            <p:ph type="title"/>
          </p:nvPr>
        </p:nvSpPr>
        <p:spPr/>
        <p:txBody>
          <a:bodyPr/>
          <a:lstStyle/>
          <a:p>
            <a:r>
              <a:rPr lang="en-GB" dirty="0"/>
              <a:t>References</a:t>
            </a:r>
          </a:p>
        </p:txBody>
      </p:sp>
      <p:sp>
        <p:nvSpPr>
          <p:cNvPr id="32771" name="Rectangle 3"/>
          <p:cNvSpPr>
            <a:spLocks noGrp="1" noChangeArrowheads="1"/>
          </p:cNvSpPr>
          <p:nvPr>
            <p:ph type="body" idx="1"/>
          </p:nvPr>
        </p:nvSpPr>
        <p:spPr>
          <a:xfrm>
            <a:off x="685800" y="1600200"/>
            <a:ext cx="7772400" cy="4495800"/>
          </a:xfrm>
        </p:spPr>
        <p:txBody>
          <a:bodyPr/>
          <a:lstStyle/>
          <a:p>
            <a:r>
              <a:rPr lang="en-US" dirty="0" smtClean="0"/>
              <a:t>802 Plenary Future Venue Contract Status:</a:t>
            </a:r>
          </a:p>
          <a:p>
            <a:pPr lvl="1"/>
            <a:r>
              <a:rPr lang="en-US" dirty="0" smtClean="0">
                <a:hlinkClick r:id="rId3"/>
              </a:rPr>
              <a:t>https://mentor.ieee.org/802-ec/dcn/12/ec-12-0040-02-00EC-802-plenary-future-venue-contract-status.xlsx</a:t>
            </a:r>
            <a:endParaRPr lang="en-US" dirty="0" smtClean="0"/>
          </a:p>
          <a:p>
            <a:r>
              <a:rPr lang="en-US" dirty="0" smtClean="0"/>
              <a:t>802 Sponsor Invitation Letter:</a:t>
            </a:r>
          </a:p>
          <a:p>
            <a:pPr lvl="1"/>
            <a:r>
              <a:rPr lang="en-US" dirty="0" smtClean="0">
                <a:hlinkClick r:id="rId4"/>
              </a:rPr>
              <a:t>https://mentor.ieee.org/802-ec/dcn/12/ec-12-0046-01-00EC-plenary-sponsor-invitation-letter.pdf</a:t>
            </a:r>
            <a:endParaRPr lang="en-US" dirty="0" smtClean="0"/>
          </a:p>
          <a:p>
            <a:pPr lvl="1"/>
            <a:endParaRPr lang="en-US" dirty="0" smtClean="0"/>
          </a:p>
          <a:p>
            <a:pPr lvl="0"/>
            <a:r>
              <a:rPr lang="en-US" dirty="0" smtClean="0"/>
              <a:t>E-Tools Update:</a:t>
            </a:r>
          </a:p>
          <a:p>
            <a:pPr lvl="1">
              <a:buNone/>
            </a:pPr>
            <a:r>
              <a:rPr lang="en-US" dirty="0" smtClean="0"/>
              <a:t>	</a:t>
            </a:r>
            <a:r>
              <a:rPr lang="en-US" sz="2000" b="1" u="sng" dirty="0" smtClean="0">
                <a:solidFill>
                  <a:schemeClr val="tx1"/>
                </a:solidFill>
                <a:latin typeface="+mn-lt"/>
                <a:ea typeface="+mn-ea"/>
                <a:cs typeface="+mn-cs"/>
                <a:hlinkClick r:id="rId5"/>
              </a:rPr>
              <a:t>http://www.ieee802.org/minutes/2012_11/opening_plenary/Nov%202012_Opening%20802%20EC_ETools%20Update.pdf</a:t>
            </a:r>
            <a:endParaRPr lang="en-US" sz="2000" b="1" u="sng" dirty="0" smtClean="0">
              <a:solidFill>
                <a:schemeClr val="tx1"/>
              </a:solidFill>
              <a:latin typeface="+mn-lt"/>
              <a:ea typeface="+mn-ea"/>
              <a:cs typeface="+mn-cs"/>
            </a:endParaRPr>
          </a:p>
          <a:p>
            <a:pPr lvl="0">
              <a:buNone/>
            </a:pPr>
            <a:endParaRPr lang="en-US" dirty="0" smtClean="0"/>
          </a:p>
          <a:p>
            <a:endParaRPr lang="en-US" dirty="0" smtClean="0"/>
          </a:p>
          <a:p>
            <a:pPr lvl="1">
              <a:buNone/>
            </a:pPr>
            <a:endParaRPr lang="en-US" dirty="0" smtClean="0"/>
          </a:p>
          <a:p>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609600"/>
          </a:xfrm>
        </p:spPr>
        <p:txBody>
          <a:bodyPr/>
          <a:lstStyle/>
          <a:p>
            <a:r>
              <a:rPr lang="en-US" dirty="0" smtClean="0"/>
              <a:t>M5.17:  II -- Future venue contract status </a:t>
            </a:r>
            <a:endParaRPr lang="en-US" dirty="0"/>
          </a:p>
        </p:txBody>
      </p:sp>
      <p:sp>
        <p:nvSpPr>
          <p:cNvPr id="3" name="Content Placeholder 2"/>
          <p:cNvSpPr>
            <a:spLocks noGrp="1"/>
          </p:cNvSpPr>
          <p:nvPr>
            <p:ph idx="1"/>
          </p:nvPr>
        </p:nvSpPr>
        <p:spPr>
          <a:xfrm>
            <a:off x="685800" y="1219200"/>
            <a:ext cx="7772400" cy="5181600"/>
          </a:xfrm>
        </p:spPr>
        <p:txBody>
          <a:bodyPr/>
          <a:lstStyle/>
          <a:p>
            <a:pPr lvl="0" rtl="0" eaLnBrk="0" fontAlgn="base" hangingPunct="0"/>
            <a:r>
              <a:rPr lang="en-US" sz="1800" b="1" dirty="0" smtClean="0">
                <a:solidFill>
                  <a:schemeClr val="tx2"/>
                </a:solidFill>
                <a:latin typeface="Arial" pitchFamily="34" charset="0"/>
                <a:ea typeface="+mj-ea"/>
                <a:cs typeface="Arial" pitchFamily="34" charset="0"/>
              </a:rPr>
              <a:t>802 Sponsored </a:t>
            </a:r>
            <a:r>
              <a:rPr lang="en-US" sz="1800" dirty="0" smtClean="0">
                <a:solidFill>
                  <a:schemeClr val="tx2"/>
                </a:solidFill>
                <a:latin typeface="Arial" pitchFamily="34" charset="0"/>
                <a:ea typeface="+mj-ea"/>
                <a:cs typeface="Arial" pitchFamily="34" charset="0"/>
              </a:rPr>
              <a:t>Meetings </a:t>
            </a:r>
            <a:r>
              <a:rPr lang="en-US" sz="1800" b="1" dirty="0" smtClean="0">
                <a:solidFill>
                  <a:schemeClr val="tx2"/>
                </a:solidFill>
                <a:latin typeface="Arial" pitchFamily="34" charset="0"/>
                <a:ea typeface="+mj-ea"/>
                <a:cs typeface="Arial" pitchFamily="34" charset="0"/>
              </a:rPr>
              <a:t>Identified in 802 EC-12/40r2:</a:t>
            </a:r>
            <a:endParaRPr lang="en-US" sz="1800" dirty="0" smtClean="0">
              <a:latin typeface="Arial" pitchFamily="34" charset="0"/>
              <a:cs typeface="Arial" pitchFamily="34" charset="0"/>
            </a:endParaRPr>
          </a:p>
          <a:p>
            <a:pPr lvl="1"/>
            <a:r>
              <a:rPr lang="en-US" sz="1800" b="1" dirty="0" smtClean="0">
                <a:solidFill>
                  <a:schemeClr val="tx2"/>
                </a:solidFill>
                <a:latin typeface="Arial" pitchFamily="34" charset="0"/>
                <a:ea typeface="+mj-ea"/>
                <a:cs typeface="Arial" pitchFamily="34" charset="0"/>
              </a:rPr>
              <a:t>Plan to move March 2014/2016 Atlanta </a:t>
            </a:r>
            <a:endParaRPr lang="en-US" sz="1800" dirty="0" smtClean="0">
              <a:latin typeface="Arial" pitchFamily="34" charset="0"/>
              <a:cs typeface="Arial" pitchFamily="34" charset="0"/>
            </a:endParaRPr>
          </a:p>
          <a:p>
            <a:pPr lvl="2"/>
            <a:r>
              <a:rPr lang="en-US" sz="1600" b="1" dirty="0" smtClean="0">
                <a:solidFill>
                  <a:schemeClr val="tx2"/>
                </a:solidFill>
                <a:latin typeface="Arial" pitchFamily="34" charset="0"/>
                <a:ea typeface="+mj-ea"/>
                <a:cs typeface="Arial" pitchFamily="34" charset="0"/>
              </a:rPr>
              <a:t>Move to January 2015 and January 2016</a:t>
            </a:r>
            <a:endParaRPr lang="en-US" sz="1600" dirty="0" smtClean="0">
              <a:latin typeface="Arial" pitchFamily="34" charset="0"/>
              <a:cs typeface="Arial" pitchFamily="34" charset="0"/>
            </a:endParaRPr>
          </a:p>
          <a:p>
            <a:pPr lvl="2"/>
            <a:r>
              <a:rPr lang="en-US" sz="1600" b="1" dirty="0" smtClean="0">
                <a:solidFill>
                  <a:schemeClr val="tx2"/>
                </a:solidFill>
                <a:latin typeface="Arial" pitchFamily="34" charset="0"/>
                <a:ea typeface="+mj-ea"/>
                <a:cs typeface="Arial" pitchFamily="34" charset="0"/>
              </a:rPr>
              <a:t>Need EC Approval for IEEE 802 Sponsored Interim Session</a:t>
            </a:r>
          </a:p>
          <a:p>
            <a:pPr lvl="1"/>
            <a:r>
              <a:rPr lang="en-US" b="1" dirty="0" smtClean="0">
                <a:solidFill>
                  <a:schemeClr val="tx2"/>
                </a:solidFill>
                <a:latin typeface="Arial" pitchFamily="34" charset="0"/>
                <a:ea typeface="+mj-ea"/>
                <a:cs typeface="Arial" pitchFamily="34" charset="0"/>
              </a:rPr>
              <a:t>Singapore Status – March 2015</a:t>
            </a:r>
            <a:endParaRPr lang="en-US" dirty="0" smtClean="0">
              <a:latin typeface="Arial" pitchFamily="34" charset="0"/>
              <a:cs typeface="Arial" pitchFamily="34" charset="0"/>
            </a:endParaRPr>
          </a:p>
          <a:p>
            <a:pPr lvl="1"/>
            <a:r>
              <a:rPr lang="en-US" sz="1600" b="1" dirty="0" smtClean="0">
                <a:solidFill>
                  <a:schemeClr val="tx2"/>
                </a:solidFill>
                <a:latin typeface="Arial" pitchFamily="34" charset="0"/>
                <a:ea typeface="+mj-ea"/>
                <a:cs typeface="Arial" pitchFamily="34" charset="0"/>
              </a:rPr>
              <a:t>This opens up a slot for 2014 and 2016 for a Non-US/Non-NA venue.</a:t>
            </a:r>
            <a:endParaRPr lang="en-US" sz="1600" dirty="0" smtClean="0">
              <a:latin typeface="Arial" pitchFamily="34" charset="0"/>
              <a:cs typeface="Arial" pitchFamily="34" charset="0"/>
            </a:endParaRPr>
          </a:p>
          <a:p>
            <a:pPr lvl="2"/>
            <a:r>
              <a:rPr lang="en-US" sz="1600" dirty="0" smtClean="0">
                <a:solidFill>
                  <a:schemeClr val="tx2"/>
                </a:solidFill>
                <a:latin typeface="Arial" pitchFamily="34" charset="0"/>
                <a:ea typeface="+mj-ea"/>
                <a:cs typeface="Arial" pitchFamily="34" charset="0"/>
              </a:rPr>
              <a:t>Possible Future locations:</a:t>
            </a:r>
            <a:endParaRPr lang="en-US" sz="1600" dirty="0" smtClean="0">
              <a:latin typeface="Arial" pitchFamily="34" charset="0"/>
              <a:cs typeface="Arial" pitchFamily="34" charset="0"/>
            </a:endParaRPr>
          </a:p>
          <a:p>
            <a:pPr lvl="3"/>
            <a:r>
              <a:rPr lang="en-US" dirty="0" smtClean="0">
                <a:solidFill>
                  <a:schemeClr val="tx2"/>
                </a:solidFill>
                <a:latin typeface="Arial" pitchFamily="34" charset="0"/>
                <a:ea typeface="+mj-ea"/>
                <a:cs typeface="Arial" pitchFamily="34" charset="0"/>
              </a:rPr>
              <a:t>Denmark – Copenhagen</a:t>
            </a:r>
          </a:p>
          <a:p>
            <a:pPr marL="1428750" marR="0" lvl="3" indent="-228600" algn="l" defTabSz="914400" rtl="0" eaLnBrk="0" fontAlgn="base" latinLnBrk="0" hangingPunct="0">
              <a:lnSpc>
                <a:spcPct val="100000"/>
              </a:lnSpc>
              <a:spcBef>
                <a:spcPct val="20000"/>
              </a:spcBef>
              <a:spcAft>
                <a:spcPct val="0"/>
              </a:spcAft>
              <a:buClrTx/>
              <a:buSzTx/>
              <a:buFontTx/>
              <a:buChar char="–"/>
              <a:tabLst/>
              <a:defRPr/>
            </a:pPr>
            <a:r>
              <a:rPr lang="en-US" dirty="0" smtClean="0">
                <a:solidFill>
                  <a:schemeClr val="tx1"/>
                </a:solidFill>
                <a:latin typeface="Arial" pitchFamily="34" charset="0"/>
                <a:cs typeface="Arial" pitchFamily="34" charset="0"/>
              </a:rPr>
              <a:t>Sweden – Gothenburg</a:t>
            </a:r>
            <a:endParaRPr lang="en-US" dirty="0" smtClean="0">
              <a:solidFill>
                <a:schemeClr val="tx2"/>
              </a:solidFill>
              <a:latin typeface="Arial" pitchFamily="34" charset="0"/>
              <a:ea typeface="+mj-ea"/>
              <a:cs typeface="Arial" pitchFamily="34" charset="0"/>
            </a:endParaRPr>
          </a:p>
          <a:p>
            <a:pPr marL="1428750" marR="0" lvl="3" indent="-228600" algn="l" defTabSz="914400" rtl="0" eaLnBrk="0" fontAlgn="base" latinLnBrk="0" hangingPunct="0">
              <a:lnSpc>
                <a:spcPct val="100000"/>
              </a:lnSpc>
              <a:spcBef>
                <a:spcPct val="20000"/>
              </a:spcBef>
              <a:spcAft>
                <a:spcPct val="0"/>
              </a:spcAft>
              <a:buClrTx/>
              <a:buSzTx/>
              <a:buFontTx/>
              <a:buChar char="–"/>
              <a:tabLst/>
              <a:defRPr/>
            </a:pPr>
            <a:r>
              <a:rPr lang="en-US" dirty="0" smtClean="0">
                <a:solidFill>
                  <a:schemeClr val="tx1"/>
                </a:solidFill>
                <a:latin typeface="Arial" pitchFamily="34" charset="0"/>
                <a:cs typeface="Arial" pitchFamily="34" charset="0"/>
              </a:rPr>
              <a:t>Japan -- Yokohama</a:t>
            </a:r>
          </a:p>
          <a:p>
            <a:pPr marL="1428750" marR="0" lvl="3" indent="-228600" algn="l" defTabSz="914400" rtl="0" eaLnBrk="0" fontAlgn="base" latinLnBrk="0" hangingPunct="0">
              <a:lnSpc>
                <a:spcPct val="100000"/>
              </a:lnSpc>
              <a:spcBef>
                <a:spcPct val="20000"/>
              </a:spcBef>
              <a:spcAft>
                <a:spcPct val="0"/>
              </a:spcAft>
              <a:buClrTx/>
              <a:buSzTx/>
              <a:buFontTx/>
              <a:buChar char="–"/>
              <a:tabLst/>
              <a:defRPr/>
            </a:pPr>
            <a:r>
              <a:rPr lang="en-US" dirty="0" smtClean="0">
                <a:solidFill>
                  <a:schemeClr val="tx1"/>
                </a:solidFill>
                <a:latin typeface="Arial" pitchFamily="34" charset="0"/>
                <a:cs typeface="Arial" pitchFamily="34" charset="0"/>
              </a:rPr>
              <a:t>Germany -- Berlin</a:t>
            </a:r>
            <a:endParaRPr lang="en-US" dirty="0" smtClean="0">
              <a:latin typeface="Arial" pitchFamily="34" charset="0"/>
              <a:cs typeface="Arial" pitchFamily="34" charset="0"/>
            </a:endParaRPr>
          </a:p>
          <a:p>
            <a:pPr marL="1428750" marR="0" lvl="3" indent="-228600" algn="l" defTabSz="914400" rtl="0" eaLnBrk="0" fontAlgn="base" latinLnBrk="0" hangingPunct="0">
              <a:lnSpc>
                <a:spcPct val="100000"/>
              </a:lnSpc>
              <a:spcBef>
                <a:spcPct val="20000"/>
              </a:spcBef>
              <a:spcAft>
                <a:spcPct val="0"/>
              </a:spcAft>
              <a:buClrTx/>
              <a:buSzTx/>
              <a:buFontTx/>
              <a:buChar char="–"/>
              <a:tabLst/>
              <a:defRPr/>
            </a:pPr>
            <a:r>
              <a:rPr lang="en-US" dirty="0" smtClean="0">
                <a:solidFill>
                  <a:schemeClr val="tx1"/>
                </a:solidFill>
                <a:latin typeface="Arial" pitchFamily="34" charset="0"/>
                <a:cs typeface="Arial" pitchFamily="34" charset="0"/>
              </a:rPr>
              <a:t>P.R. China – Beijing</a:t>
            </a:r>
          </a:p>
          <a:p>
            <a:pPr marL="1428750" marR="0" lvl="3" indent="-228600" algn="l" defTabSz="914400" rtl="0" eaLnBrk="0" fontAlgn="base" latinLnBrk="0" hangingPunct="0">
              <a:lnSpc>
                <a:spcPct val="100000"/>
              </a:lnSpc>
              <a:spcBef>
                <a:spcPct val="20000"/>
              </a:spcBef>
              <a:spcAft>
                <a:spcPct val="0"/>
              </a:spcAft>
              <a:buClrTx/>
              <a:buSzTx/>
              <a:buFontTx/>
              <a:buChar char="–"/>
              <a:tabLst/>
              <a:defRPr/>
            </a:pPr>
            <a:r>
              <a:rPr lang="en-US" dirty="0" smtClean="0">
                <a:solidFill>
                  <a:schemeClr val="tx1"/>
                </a:solidFill>
                <a:latin typeface="Arial" pitchFamily="34" charset="0"/>
                <a:cs typeface="Arial" pitchFamily="34" charset="0"/>
              </a:rPr>
              <a:t>P.R. China – Shanghai</a:t>
            </a:r>
          </a:p>
          <a:p>
            <a:pPr marL="1428750" marR="0" lvl="3" indent="-228600" algn="l" defTabSz="914400" rtl="0" eaLnBrk="0" fontAlgn="base" latinLnBrk="0" hangingPunct="0">
              <a:lnSpc>
                <a:spcPct val="100000"/>
              </a:lnSpc>
              <a:spcBef>
                <a:spcPct val="20000"/>
              </a:spcBef>
              <a:spcAft>
                <a:spcPct val="0"/>
              </a:spcAft>
              <a:buClrTx/>
              <a:buSzTx/>
              <a:buFontTx/>
              <a:buChar char="–"/>
              <a:tabLst/>
              <a:defRPr/>
            </a:pPr>
            <a:r>
              <a:rPr lang="en-US" dirty="0" smtClean="0">
                <a:latin typeface="Arial" pitchFamily="34" charset="0"/>
                <a:cs typeface="Arial" pitchFamily="34" charset="0"/>
              </a:rPr>
              <a:t>Ireland , Dublin</a:t>
            </a:r>
          </a:p>
          <a:p>
            <a:pPr marL="1428750" marR="0" lvl="3" indent="-228600" algn="l" defTabSz="914400" rtl="0" eaLnBrk="0" fontAlgn="base" latinLnBrk="0" hangingPunct="0">
              <a:lnSpc>
                <a:spcPct val="100000"/>
              </a:lnSpc>
              <a:spcBef>
                <a:spcPct val="20000"/>
              </a:spcBef>
              <a:spcAft>
                <a:spcPct val="0"/>
              </a:spcAft>
              <a:buClrTx/>
              <a:buSzTx/>
              <a:buFontTx/>
              <a:buChar char="–"/>
              <a:tabLst/>
              <a:defRPr/>
            </a:pPr>
            <a:r>
              <a:rPr lang="en-US" dirty="0" smtClean="0">
                <a:latin typeface="Arial" pitchFamily="34" charset="0"/>
                <a:cs typeface="Arial" pitchFamily="34" charset="0"/>
              </a:rPr>
              <a:t>England, London</a:t>
            </a:r>
          </a:p>
          <a:p>
            <a:pPr marL="1428750" marR="0" lvl="3" indent="-228600" algn="l" defTabSz="914400" rtl="0" eaLnBrk="0" fontAlgn="base" latinLnBrk="0" hangingPunct="0">
              <a:lnSpc>
                <a:spcPct val="100000"/>
              </a:lnSpc>
              <a:spcBef>
                <a:spcPct val="20000"/>
              </a:spcBef>
              <a:spcAft>
                <a:spcPct val="0"/>
              </a:spcAft>
              <a:buClrTx/>
              <a:buSzTx/>
              <a:buFontTx/>
              <a:buChar char="–"/>
              <a:tabLst/>
              <a:defRPr/>
            </a:pPr>
            <a:r>
              <a:rPr lang="en-US" dirty="0" smtClean="0">
                <a:latin typeface="Arial" pitchFamily="34" charset="0"/>
                <a:cs typeface="Arial" pitchFamily="34" charset="0"/>
              </a:rPr>
              <a:t>Korea – Seoul</a:t>
            </a:r>
          </a:p>
          <a:p>
            <a:pPr marL="1428750" marR="0" lvl="3" indent="-228600" algn="l" defTabSz="914400" rtl="0" eaLnBrk="0" fontAlgn="base" latinLnBrk="0" hangingPunct="0">
              <a:lnSpc>
                <a:spcPct val="100000"/>
              </a:lnSpc>
              <a:spcBef>
                <a:spcPct val="20000"/>
              </a:spcBef>
              <a:spcAft>
                <a:spcPct val="0"/>
              </a:spcAft>
              <a:buClrTx/>
              <a:buSzTx/>
              <a:buFontTx/>
              <a:buChar char="–"/>
              <a:tabLst/>
              <a:defRPr/>
            </a:pPr>
            <a:r>
              <a:rPr lang="en-US" dirty="0" smtClean="0">
                <a:latin typeface="Arial" pitchFamily="34" charset="0"/>
                <a:cs typeface="Arial" pitchFamily="34" charset="0"/>
              </a:rPr>
              <a:t>Korea - </a:t>
            </a:r>
            <a:r>
              <a:rPr lang="en-US" dirty="0" err="1" smtClean="0">
                <a:latin typeface="Arial" pitchFamily="34" charset="0"/>
                <a:cs typeface="Arial" pitchFamily="34" charset="0"/>
              </a:rPr>
              <a:t>Daegu</a:t>
            </a:r>
            <a:r>
              <a:rPr lang="en-US" dirty="0" smtClean="0">
                <a:latin typeface="Arial" pitchFamily="34" charset="0"/>
                <a:cs typeface="Arial" pitchFamily="34" charset="0"/>
              </a:rPr>
              <a:t>  (located 150 miles from Seoul)</a:t>
            </a:r>
          </a:p>
        </p:txBody>
      </p:sp>
      <p:sp>
        <p:nvSpPr>
          <p:cNvPr id="4" name="Date Placeholder 3"/>
          <p:cNvSpPr>
            <a:spLocks noGrp="1"/>
          </p:cNvSpPr>
          <p:nvPr>
            <p:ph type="dt" sz="half" idx="10"/>
          </p:nvPr>
        </p:nvSpPr>
        <p:spPr/>
        <p:txBody>
          <a:bodyPr/>
          <a:lstStyle/>
          <a:p>
            <a:r>
              <a:rPr lang="en-US" smtClean="0"/>
              <a:t>Nov  2012</a:t>
            </a:r>
            <a:endParaRPr lang="en-US"/>
          </a:p>
        </p:txBody>
      </p:sp>
      <p:sp>
        <p:nvSpPr>
          <p:cNvPr id="5" name="Footer Placeholder 4"/>
          <p:cNvSpPr>
            <a:spLocks noGrp="1"/>
          </p:cNvSpPr>
          <p:nvPr>
            <p:ph type="ftr" sz="quarter" idx="11"/>
          </p:nvPr>
        </p:nvSpPr>
        <p:spPr/>
        <p:txBody>
          <a:bodyPr/>
          <a:lstStyle/>
          <a:p>
            <a:r>
              <a:rPr lang="en-US" smtClean="0"/>
              <a:t>Jon Rosdahl, CSR</a:t>
            </a:r>
            <a:endParaRPr lang="en-US"/>
          </a:p>
        </p:txBody>
      </p:sp>
      <p:sp>
        <p:nvSpPr>
          <p:cNvPr id="6" name="Slide Number Placeholder 5"/>
          <p:cNvSpPr>
            <a:spLocks noGrp="1"/>
          </p:cNvSpPr>
          <p:nvPr>
            <p:ph type="sldNum" sz="quarter" idx="12"/>
          </p:nvPr>
        </p:nvSpPr>
        <p:spPr/>
        <p:txBody>
          <a:bodyPr/>
          <a:lstStyle/>
          <a:p>
            <a:r>
              <a:rPr lang="en-US" smtClean="0"/>
              <a:t>Slide </a:t>
            </a:r>
            <a:fld id="{5FC48248-F564-42E8-AB51-5D5C155EAACB}" type="slidenum">
              <a:rPr lang="en-US" smtClean="0"/>
              <a:pPr/>
              <a:t>4</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533400"/>
          </a:xfrm>
        </p:spPr>
        <p:txBody>
          <a:bodyPr/>
          <a:lstStyle/>
          <a:p>
            <a:r>
              <a:rPr lang="en-US" dirty="0" smtClean="0"/>
              <a:t>Move Atlanta Venue to Interim slots</a:t>
            </a:r>
            <a:endParaRPr lang="en-US" dirty="0"/>
          </a:p>
        </p:txBody>
      </p:sp>
      <p:sp>
        <p:nvSpPr>
          <p:cNvPr id="3" name="Content Placeholder 2"/>
          <p:cNvSpPr>
            <a:spLocks noGrp="1"/>
          </p:cNvSpPr>
          <p:nvPr>
            <p:ph idx="1"/>
          </p:nvPr>
        </p:nvSpPr>
        <p:spPr>
          <a:xfrm>
            <a:off x="685800" y="1295400"/>
            <a:ext cx="7772400" cy="5181600"/>
          </a:xfrm>
        </p:spPr>
        <p:txBody>
          <a:bodyPr/>
          <a:lstStyle/>
          <a:p>
            <a:pPr marL="457200" indent="-457200">
              <a:buFont typeface="+mj-lt"/>
              <a:buAutoNum type="arabicPeriod"/>
            </a:pPr>
            <a:r>
              <a:rPr lang="en-US" dirty="0" smtClean="0"/>
              <a:t>Move our March 15-22, 2014 Plenary Session at HR-ATL  to January 10-17, 2015 </a:t>
            </a:r>
          </a:p>
          <a:p>
            <a:pPr marL="857250" lvl="1" indent="-457200"/>
            <a:r>
              <a:rPr lang="en-US" dirty="0" smtClean="0"/>
              <a:t>Hotel room-rate will go from $149./</a:t>
            </a:r>
            <a:r>
              <a:rPr lang="en-US" dirty="0" err="1" smtClean="0"/>
              <a:t>nt</a:t>
            </a:r>
            <a:r>
              <a:rPr lang="en-US" dirty="0" smtClean="0"/>
              <a:t> Early-bird and $159./</a:t>
            </a:r>
            <a:r>
              <a:rPr lang="en-US" dirty="0" err="1" smtClean="0"/>
              <a:t>nt</a:t>
            </a:r>
            <a:r>
              <a:rPr lang="en-US" dirty="0" smtClean="0"/>
              <a:t> regular </a:t>
            </a:r>
            <a:r>
              <a:rPr lang="en-US" dirty="0" err="1" smtClean="0"/>
              <a:t>RoH</a:t>
            </a:r>
            <a:r>
              <a:rPr lang="en-US" dirty="0" smtClean="0"/>
              <a:t>  -TO-  $169./</a:t>
            </a:r>
            <a:r>
              <a:rPr lang="en-US" dirty="0" err="1" smtClean="0"/>
              <a:t>nt</a:t>
            </a:r>
            <a:r>
              <a:rPr lang="en-US" dirty="0" smtClean="0"/>
              <a:t> early-bird and $179./</a:t>
            </a:r>
            <a:r>
              <a:rPr lang="en-US" dirty="0" err="1" smtClean="0"/>
              <a:t>nt</a:t>
            </a:r>
            <a:r>
              <a:rPr lang="en-US" dirty="0" smtClean="0"/>
              <a:t> regular </a:t>
            </a:r>
            <a:r>
              <a:rPr lang="en-US" dirty="0" err="1" smtClean="0"/>
              <a:t>RoH</a:t>
            </a:r>
            <a:r>
              <a:rPr lang="en-US" dirty="0" smtClean="0"/>
              <a:t>.   (an extra $20. per night) </a:t>
            </a:r>
          </a:p>
          <a:p>
            <a:pPr marL="457200" indent="-457200">
              <a:buFont typeface="+mj-lt"/>
              <a:buAutoNum type="arabicPeriod"/>
            </a:pPr>
            <a:r>
              <a:rPr lang="en-US" dirty="0" smtClean="0"/>
              <a:t>We will also move our March 12-19, 2016 Plenary Session at HR-ATL to January 16-23, 2016</a:t>
            </a:r>
          </a:p>
          <a:p>
            <a:pPr marL="857250" lvl="1" indent="-457200"/>
            <a:r>
              <a:rPr lang="en-US" dirty="0" smtClean="0"/>
              <a:t>Hotel room-rate will go from $149./</a:t>
            </a:r>
            <a:r>
              <a:rPr lang="en-US" dirty="0" err="1" smtClean="0"/>
              <a:t>nt</a:t>
            </a:r>
            <a:r>
              <a:rPr lang="en-US" dirty="0" smtClean="0"/>
              <a:t> Early-bird and $159./</a:t>
            </a:r>
            <a:r>
              <a:rPr lang="en-US" dirty="0" err="1" smtClean="0"/>
              <a:t>nt</a:t>
            </a:r>
            <a:r>
              <a:rPr lang="en-US" dirty="0" smtClean="0"/>
              <a:t> regular </a:t>
            </a:r>
            <a:r>
              <a:rPr lang="en-US" dirty="0" err="1" smtClean="0"/>
              <a:t>RoH</a:t>
            </a:r>
            <a:r>
              <a:rPr lang="en-US" dirty="0" smtClean="0"/>
              <a:t>  -TO-  $179./</a:t>
            </a:r>
            <a:r>
              <a:rPr lang="en-US" dirty="0" err="1" smtClean="0"/>
              <a:t>nt</a:t>
            </a:r>
            <a:r>
              <a:rPr lang="en-US" dirty="0" smtClean="0"/>
              <a:t> early-bird and $189./</a:t>
            </a:r>
            <a:r>
              <a:rPr lang="en-US" dirty="0" err="1" smtClean="0"/>
              <a:t>nt</a:t>
            </a:r>
            <a:r>
              <a:rPr lang="en-US" dirty="0" smtClean="0"/>
              <a:t> regular </a:t>
            </a:r>
            <a:r>
              <a:rPr lang="en-US" dirty="0" err="1" smtClean="0"/>
              <a:t>RoH</a:t>
            </a:r>
            <a:r>
              <a:rPr lang="en-US" dirty="0" smtClean="0"/>
              <a:t>.   (an extra $30. per night)  </a:t>
            </a:r>
          </a:p>
          <a:p>
            <a:r>
              <a:rPr lang="en-US" dirty="0" smtClean="0"/>
              <a:t> All other prices and concessions will stay intact.  </a:t>
            </a:r>
          </a:p>
          <a:p>
            <a:r>
              <a:rPr lang="en-US" dirty="0" smtClean="0"/>
              <a:t>Motion to approve an 802 Sponsored Interim Sessions January 2015 and January 2016 will be made on Friday</a:t>
            </a:r>
          </a:p>
          <a:p>
            <a:endParaRPr lang="en-US" dirty="0"/>
          </a:p>
        </p:txBody>
      </p:sp>
      <p:sp>
        <p:nvSpPr>
          <p:cNvPr id="4" name="Date Placeholder 3"/>
          <p:cNvSpPr>
            <a:spLocks noGrp="1"/>
          </p:cNvSpPr>
          <p:nvPr>
            <p:ph type="dt" sz="half" idx="10"/>
          </p:nvPr>
        </p:nvSpPr>
        <p:spPr/>
        <p:txBody>
          <a:bodyPr/>
          <a:lstStyle/>
          <a:p>
            <a:r>
              <a:rPr lang="en-US" smtClean="0"/>
              <a:t>Nov  2012</a:t>
            </a:r>
            <a:endParaRPr lang="en-US"/>
          </a:p>
        </p:txBody>
      </p:sp>
      <p:sp>
        <p:nvSpPr>
          <p:cNvPr id="5" name="Footer Placeholder 4"/>
          <p:cNvSpPr>
            <a:spLocks noGrp="1"/>
          </p:cNvSpPr>
          <p:nvPr>
            <p:ph type="ftr" sz="quarter" idx="11"/>
          </p:nvPr>
        </p:nvSpPr>
        <p:spPr/>
        <p:txBody>
          <a:bodyPr/>
          <a:lstStyle/>
          <a:p>
            <a:r>
              <a:rPr lang="en-US" smtClean="0"/>
              <a:t>Jon Rosdahl, CSR</a:t>
            </a:r>
            <a:endParaRPr lang="en-US"/>
          </a:p>
        </p:txBody>
      </p:sp>
      <p:sp>
        <p:nvSpPr>
          <p:cNvPr id="6" name="Slide Number Placeholder 5"/>
          <p:cNvSpPr>
            <a:spLocks noGrp="1"/>
          </p:cNvSpPr>
          <p:nvPr>
            <p:ph type="sldNum" sz="quarter" idx="12"/>
          </p:nvPr>
        </p:nvSpPr>
        <p:spPr/>
        <p:txBody>
          <a:bodyPr/>
          <a:lstStyle/>
          <a:p>
            <a:r>
              <a:rPr lang="en-US" smtClean="0"/>
              <a:t>Slide </a:t>
            </a:r>
            <a:fld id="{5FC48248-F564-42E8-AB51-5D5C155EAACB}" type="slidenum">
              <a:rPr lang="en-US" smtClean="0"/>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609600"/>
            <a:ext cx="8229600" cy="792162"/>
          </a:xfrm>
        </p:spPr>
        <p:txBody>
          <a:bodyPr/>
          <a:lstStyle/>
          <a:p>
            <a:r>
              <a:rPr lang="en-US" sz="2000" dirty="0" smtClean="0"/>
              <a:t>Proposed Future Venues for IEEE 802 Plenary Sessions </a:t>
            </a:r>
            <a:r>
              <a:rPr lang="en-US" sz="2000" dirty="0"/>
              <a:t/>
            </a:r>
            <a:br>
              <a:rPr lang="en-US" sz="2000" dirty="0"/>
            </a:br>
            <a:r>
              <a:rPr lang="en-US" sz="2000" dirty="0" smtClean="0"/>
              <a:t>Presented at Grand Hyatt San Antonio, November 2012</a:t>
            </a:r>
            <a:endParaRPr lang="en-US" sz="2000" dirty="0"/>
          </a:p>
        </p:txBody>
      </p:sp>
      <p:sp>
        <p:nvSpPr>
          <p:cNvPr id="5" name="Content Placeholder 4"/>
          <p:cNvSpPr>
            <a:spLocks noGrp="1"/>
          </p:cNvSpPr>
          <p:nvPr>
            <p:ph idx="1"/>
          </p:nvPr>
        </p:nvSpPr>
        <p:spPr>
          <a:xfrm>
            <a:off x="457200" y="1371599"/>
            <a:ext cx="8229600" cy="5164667"/>
          </a:xfrm>
        </p:spPr>
        <p:txBody>
          <a:bodyPr/>
          <a:lstStyle/>
          <a:p>
            <a:pPr marL="0" indent="0" algn="ctr">
              <a:buNone/>
            </a:pPr>
            <a:r>
              <a:rPr lang="en-US" dirty="0" smtClean="0">
                <a:solidFill>
                  <a:srgbClr val="0000FF"/>
                </a:solidFill>
              </a:rPr>
              <a:t>Copenhagen, Denmark</a:t>
            </a:r>
          </a:p>
          <a:p>
            <a:pPr marL="0" indent="0" algn="ctr">
              <a:buNone/>
            </a:pPr>
            <a:r>
              <a:rPr lang="en-US" sz="2000" dirty="0" smtClean="0">
                <a:solidFill>
                  <a:srgbClr val="0000FF"/>
                </a:solidFill>
              </a:rPr>
              <a:t>Bella Sky Comwell Hotel &amp; Bella Conference Center</a:t>
            </a:r>
          </a:p>
          <a:p>
            <a:endParaRPr lang="en-US" sz="800" dirty="0" smtClean="0"/>
          </a:p>
          <a:p>
            <a:r>
              <a:rPr lang="en-US" sz="1400" dirty="0" smtClean="0"/>
              <a:t>NUMBER OF MEETING ROOMS:  17 Lg @ Bella Center, 18 Sm @ Bella Sky Hotel</a:t>
            </a:r>
          </a:p>
          <a:p>
            <a:r>
              <a:rPr lang="en-US" sz="1400" cap="all" dirty="0" smtClean="0"/>
              <a:t>Estimated Function Space Cost</a:t>
            </a:r>
            <a:r>
              <a:rPr lang="en-US" sz="1400" dirty="0" smtClean="0"/>
              <a:t>:   ~$100K  includes AV</a:t>
            </a:r>
          </a:p>
          <a:p>
            <a:r>
              <a:rPr lang="en-US" sz="1400" dirty="0" smtClean="0"/>
              <a:t>AV AVAILABLE:  Yes, AV services available on-site.</a:t>
            </a:r>
          </a:p>
          <a:p>
            <a:r>
              <a:rPr lang="en-US" sz="1400" dirty="0" smtClean="0"/>
              <a:t>NETWORK AVAILABLE:  Yes, both Wired &amp; Wireless network with Internet Access available in Meeting spaces and Guest rooms.</a:t>
            </a:r>
          </a:p>
          <a:p>
            <a:endParaRPr lang="en-US" sz="1400" dirty="0"/>
          </a:p>
          <a:p>
            <a:r>
              <a:rPr lang="en-US" sz="1400" dirty="0" smtClean="0"/>
              <a:t>GUEST ROOM BLOCK RECOMMENDED (Y/N):  Yes,  500-600 rooms per night</a:t>
            </a:r>
          </a:p>
          <a:p>
            <a:r>
              <a:rPr lang="en-US" sz="1400" dirty="0" smtClean="0"/>
              <a:t>RECOMMENDED HOTEL(S):  Bella Sky Comwell Hotel  all-new</a:t>
            </a:r>
          </a:p>
          <a:p>
            <a:r>
              <a:rPr lang="en-US" sz="1400" dirty="0" smtClean="0"/>
              <a:t>ESTIMATED ROOM RATE: 215€ ($270) sgl, 242€ ($305) dbl incl full breakfast</a:t>
            </a:r>
          </a:p>
          <a:p>
            <a:r>
              <a:rPr lang="en-US" sz="1400" dirty="0" smtClean="0"/>
              <a:t>Daily Delegate Package Est:  ~$108./p/day (Lunch, breaks, snacks) = ~$260K total</a:t>
            </a:r>
          </a:p>
          <a:p>
            <a:r>
              <a:rPr lang="en-US" sz="1400" dirty="0"/>
              <a:t>Closest International Airport</a:t>
            </a:r>
            <a:r>
              <a:rPr lang="en-US" sz="1400" dirty="0" smtClean="0"/>
              <a:t>:  Copenhagen Airport (5 min by Metro)</a:t>
            </a:r>
          </a:p>
          <a:p>
            <a:r>
              <a:rPr lang="en-US" sz="1400" dirty="0" smtClean="0"/>
              <a:t>Secondary Transportation Required: No</a:t>
            </a:r>
          </a:p>
          <a:p>
            <a:r>
              <a:rPr lang="en-US" sz="1400" dirty="0" smtClean="0"/>
              <a:t>Business Currency &amp; Current Exchange Rate: € (=$1.27) and DK Kroner(=$0.17)</a:t>
            </a:r>
          </a:p>
          <a:p>
            <a:r>
              <a:rPr lang="en-US" sz="1400" dirty="0" smtClean="0"/>
              <a:t>Incentives (Government, Trade, Tourism etc.): Logistic support fm Visit DK NYC, </a:t>
            </a:r>
            <a:br>
              <a:rPr lang="en-US" sz="1400" dirty="0" smtClean="0"/>
            </a:br>
            <a:r>
              <a:rPr lang="en-US" sz="1400" dirty="0" smtClean="0"/>
              <a:t>no sponsors identified yet.  </a:t>
            </a:r>
          </a:p>
          <a:p>
            <a:endParaRPr lang="en-US" sz="1400" dirty="0" smtClean="0"/>
          </a:p>
          <a:p>
            <a:endParaRPr lang="en-US" sz="1400" dirty="0"/>
          </a:p>
        </p:txBody>
      </p:sp>
    </p:spTree>
    <p:extLst>
      <p:ext uri="{BB962C8B-B14F-4D97-AF65-F5344CB8AC3E}">
        <p14:creationId xmlns:p14="http://schemas.microsoft.com/office/powerpoint/2010/main" xmlns="" val="333541029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609600"/>
            <a:ext cx="8229600" cy="792162"/>
          </a:xfrm>
        </p:spPr>
        <p:txBody>
          <a:bodyPr/>
          <a:lstStyle/>
          <a:p>
            <a:r>
              <a:rPr lang="en-US" sz="2000" dirty="0" smtClean="0"/>
              <a:t>Proposed Future Venues for IEEE 802 Plenary Sessions </a:t>
            </a:r>
            <a:br>
              <a:rPr lang="en-US" sz="2000" dirty="0" smtClean="0"/>
            </a:br>
            <a:r>
              <a:rPr lang="en-US" sz="2000" dirty="0" smtClean="0"/>
              <a:t>Presented at Grand Hyatt San Antonio, November 2012</a:t>
            </a:r>
            <a:endParaRPr lang="en-US" sz="2000" b="0" dirty="0"/>
          </a:p>
        </p:txBody>
      </p:sp>
      <p:sp>
        <p:nvSpPr>
          <p:cNvPr id="5" name="Content Placeholder 4"/>
          <p:cNvSpPr>
            <a:spLocks noGrp="1"/>
          </p:cNvSpPr>
          <p:nvPr>
            <p:ph idx="1"/>
          </p:nvPr>
        </p:nvSpPr>
        <p:spPr>
          <a:xfrm>
            <a:off x="457200" y="1295401"/>
            <a:ext cx="8229600" cy="5240866"/>
          </a:xfrm>
        </p:spPr>
        <p:txBody>
          <a:bodyPr/>
          <a:lstStyle/>
          <a:p>
            <a:pPr marL="0" indent="0" algn="ctr">
              <a:buNone/>
            </a:pPr>
            <a:r>
              <a:rPr lang="en-US" dirty="0" smtClean="0">
                <a:solidFill>
                  <a:srgbClr val="0000FF"/>
                </a:solidFill>
              </a:rPr>
              <a:t>Gothenburg, Sweden</a:t>
            </a:r>
          </a:p>
          <a:p>
            <a:pPr marL="0" indent="0" algn="ctr">
              <a:buNone/>
            </a:pPr>
            <a:r>
              <a:rPr lang="en-US" sz="2000" dirty="0" smtClean="0">
                <a:solidFill>
                  <a:srgbClr val="0000FF"/>
                </a:solidFill>
              </a:rPr>
              <a:t>Gothia Towers, Hotel + Swedish Exhibition &amp; Congress Center</a:t>
            </a:r>
          </a:p>
          <a:p>
            <a:endParaRPr lang="en-US" sz="800" dirty="0" smtClean="0"/>
          </a:p>
          <a:p>
            <a:r>
              <a:rPr lang="en-US" sz="1600" dirty="0" smtClean="0">
                <a:cs typeface="Arial" pitchFamily="34" charset="0"/>
              </a:rPr>
              <a:t>NUMBER OF MEETING ROOMS:  18 @Gothia Towers, and 50 @SE&amp;CC</a:t>
            </a:r>
          </a:p>
          <a:p>
            <a:r>
              <a:rPr lang="en-US" sz="1600" cap="all" dirty="0" smtClean="0">
                <a:cs typeface="Arial" pitchFamily="34" charset="0"/>
              </a:rPr>
              <a:t>Estimated Function Space Cost:  T.B.D.   (~~$200K)</a:t>
            </a:r>
          </a:p>
          <a:p>
            <a:r>
              <a:rPr lang="en-US" sz="1600" dirty="0" smtClean="0">
                <a:cs typeface="Arial" pitchFamily="34" charset="0"/>
              </a:rPr>
              <a:t>AV AVAILABLE:  Yes, AV services on-site</a:t>
            </a:r>
          </a:p>
          <a:p>
            <a:r>
              <a:rPr lang="en-US" sz="1600" dirty="0" smtClean="0">
                <a:cs typeface="Arial" pitchFamily="34" charset="0"/>
              </a:rPr>
              <a:t>NETWORK AVAILABLE:  Yes, both Wired &amp; Wireless network with Internet Access</a:t>
            </a:r>
          </a:p>
          <a:p>
            <a:r>
              <a:rPr lang="en-US" sz="1600" dirty="0" smtClean="0">
                <a:cs typeface="Arial" pitchFamily="34" charset="0"/>
              </a:rPr>
              <a:t>GUEST ROOM BLOCK RECOMMENDED (Y/N):  Yes,  500-600 RoH room block</a:t>
            </a:r>
          </a:p>
          <a:p>
            <a:r>
              <a:rPr lang="en-US" sz="1600" dirty="0" smtClean="0">
                <a:cs typeface="Arial" pitchFamily="34" charset="0"/>
              </a:rPr>
              <a:t>RECOMMENDED HOTEL(S):  Gothia Towers (&gt;1200 guest rooms)</a:t>
            </a:r>
          </a:p>
          <a:p>
            <a:r>
              <a:rPr lang="en-US" sz="1600" dirty="0" smtClean="0">
                <a:cs typeface="Arial" pitchFamily="34" charset="0"/>
              </a:rPr>
              <a:t>ESTIMATED ROOM RATE:  ~1250 SEK  (=$185.sgl, $215.dbl, incl. breakfast)</a:t>
            </a:r>
          </a:p>
          <a:p>
            <a:pPr marL="0" indent="0">
              <a:buNone/>
            </a:pPr>
            <a:endParaRPr lang="en-US" sz="1600" dirty="0" smtClean="0">
              <a:cs typeface="Arial" pitchFamily="34" charset="0"/>
            </a:endParaRPr>
          </a:p>
          <a:p>
            <a:r>
              <a:rPr lang="en-US" sz="1600" dirty="0">
                <a:cs typeface="Arial" pitchFamily="34" charset="0"/>
              </a:rPr>
              <a:t>Closest International Airport</a:t>
            </a:r>
            <a:r>
              <a:rPr lang="en-US" sz="1600" dirty="0" smtClean="0">
                <a:cs typeface="Arial" pitchFamily="34" charset="0"/>
              </a:rPr>
              <a:t>: Landvetter International Airport (20 min. by bus)</a:t>
            </a:r>
          </a:p>
          <a:p>
            <a:r>
              <a:rPr lang="en-US" sz="1600" dirty="0" smtClean="0">
                <a:cs typeface="Arial" pitchFamily="34" charset="0"/>
              </a:rPr>
              <a:t>Secondary Transportation Required: No</a:t>
            </a:r>
          </a:p>
          <a:p>
            <a:r>
              <a:rPr lang="en-US" sz="1600" dirty="0" smtClean="0">
                <a:cs typeface="Arial" pitchFamily="34" charset="0"/>
              </a:rPr>
              <a:t>Business Currency &amp; Estimated Exchange Rate:  SEK (=$0.148) </a:t>
            </a:r>
          </a:p>
          <a:p>
            <a:r>
              <a:rPr lang="en-US" sz="1600" dirty="0" smtClean="0">
                <a:cs typeface="Arial" pitchFamily="34" charset="0"/>
              </a:rPr>
              <a:t>Incentives (Government, Trade, Tourism etc.): none at this time</a:t>
            </a:r>
          </a:p>
          <a:p>
            <a:r>
              <a:rPr lang="en-US" sz="1600" dirty="0" smtClean="0">
                <a:cs typeface="Arial" pitchFamily="34" charset="0"/>
              </a:rPr>
              <a:t>Proposal to follow shortly, all construction of 3</a:t>
            </a:r>
            <a:r>
              <a:rPr lang="en-US" sz="1600" baseline="30000" dirty="0" smtClean="0">
                <a:cs typeface="Arial" pitchFamily="34" charset="0"/>
              </a:rPr>
              <a:t>rd</a:t>
            </a:r>
            <a:r>
              <a:rPr lang="en-US" sz="1600" dirty="0" smtClean="0">
                <a:cs typeface="Arial" pitchFamily="34" charset="0"/>
              </a:rPr>
              <a:t> tower complete in 2015.  </a:t>
            </a:r>
          </a:p>
          <a:p>
            <a:endParaRPr lang="en-US" sz="1800" dirty="0" smtClean="0"/>
          </a:p>
          <a:p>
            <a:endParaRPr lang="en-US" sz="1800" dirty="0"/>
          </a:p>
        </p:txBody>
      </p:sp>
    </p:spTree>
    <p:extLst>
      <p:ext uri="{BB962C8B-B14F-4D97-AF65-F5344CB8AC3E}">
        <p14:creationId xmlns:p14="http://schemas.microsoft.com/office/powerpoint/2010/main" xmlns="" val="333541029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609600"/>
            <a:ext cx="8229600" cy="792162"/>
          </a:xfrm>
        </p:spPr>
        <p:txBody>
          <a:bodyPr/>
          <a:lstStyle/>
          <a:p>
            <a:r>
              <a:rPr lang="en-US" sz="2000" dirty="0" smtClean="0"/>
              <a:t>Proposed Future Venues for IEEE 802 Plenary Sessions </a:t>
            </a:r>
            <a:br>
              <a:rPr lang="en-US" sz="2000" dirty="0" smtClean="0"/>
            </a:br>
            <a:r>
              <a:rPr lang="en-US" sz="2000" dirty="0" smtClean="0"/>
              <a:t>Presented at Grand Hyatt San Antonio, November 2012</a:t>
            </a:r>
            <a:endParaRPr lang="en-US" sz="2000" b="0" dirty="0"/>
          </a:p>
        </p:txBody>
      </p:sp>
      <p:sp>
        <p:nvSpPr>
          <p:cNvPr id="5" name="Content Placeholder 4"/>
          <p:cNvSpPr>
            <a:spLocks noGrp="1"/>
          </p:cNvSpPr>
          <p:nvPr>
            <p:ph idx="1"/>
          </p:nvPr>
        </p:nvSpPr>
        <p:spPr>
          <a:xfrm>
            <a:off x="457200" y="1371599"/>
            <a:ext cx="8229600" cy="5164667"/>
          </a:xfrm>
        </p:spPr>
        <p:txBody>
          <a:bodyPr/>
          <a:lstStyle/>
          <a:p>
            <a:pPr marL="0" indent="0" algn="ctr">
              <a:buNone/>
            </a:pPr>
            <a:r>
              <a:rPr lang="en-US" dirty="0" smtClean="0">
                <a:solidFill>
                  <a:srgbClr val="0000FF"/>
                </a:solidFill>
              </a:rPr>
              <a:t>Berlin, Germany</a:t>
            </a:r>
          </a:p>
          <a:p>
            <a:pPr marL="0" indent="0" algn="ctr">
              <a:buNone/>
            </a:pPr>
            <a:r>
              <a:rPr lang="en-US" sz="2000" dirty="0" smtClean="0">
                <a:solidFill>
                  <a:srgbClr val="0000FF"/>
                </a:solidFill>
              </a:rPr>
              <a:t>Estrel Hotel &amp; Conference Center</a:t>
            </a:r>
          </a:p>
          <a:p>
            <a:pPr marL="0" indent="0" algn="ctr">
              <a:buNone/>
            </a:pPr>
            <a:endParaRPr lang="en-US" sz="1800" dirty="0" smtClean="0"/>
          </a:p>
          <a:p>
            <a:r>
              <a:rPr lang="en-US" sz="1600" dirty="0" smtClean="0"/>
              <a:t>NUMBER OF MEETING ROOMS:   ~67</a:t>
            </a:r>
          </a:p>
          <a:p>
            <a:r>
              <a:rPr lang="en-US" sz="1600" cap="all" dirty="0" smtClean="0"/>
              <a:t>Estimated Function Space Cost:  T.B.D.  (~~$225K)</a:t>
            </a:r>
          </a:p>
          <a:p>
            <a:r>
              <a:rPr lang="en-US" sz="1600" dirty="0" smtClean="0"/>
              <a:t>AV AVAILABLE:  Yes, AV services on-site</a:t>
            </a:r>
          </a:p>
          <a:p>
            <a:r>
              <a:rPr lang="en-US" sz="1600" dirty="0" smtClean="0"/>
              <a:t>NETWORK AVAILABLE:  Yes, both Wired &amp; Wireless network with Internet Access</a:t>
            </a:r>
          </a:p>
          <a:p>
            <a:endParaRPr lang="en-US" sz="1600" dirty="0"/>
          </a:p>
          <a:p>
            <a:r>
              <a:rPr lang="en-US" sz="1600" dirty="0" smtClean="0"/>
              <a:t>GUEST ROOM BLOCK RECOMMENDED (Y/N):  Yes,  500-600 rooms of 1125</a:t>
            </a:r>
          </a:p>
          <a:p>
            <a:r>
              <a:rPr lang="en-US" sz="1600" dirty="0" smtClean="0"/>
              <a:t>RECOMMENDED HOTEL(S):  Estrel Berlin</a:t>
            </a:r>
          </a:p>
          <a:p>
            <a:r>
              <a:rPr lang="en-US" sz="1600" dirty="0" smtClean="0"/>
              <a:t>ESTIMATED ROOM RATE:  ~$165. sngl, ~$185. dbl,  </a:t>
            </a:r>
          </a:p>
          <a:p>
            <a:pPr marL="0" indent="0">
              <a:buNone/>
            </a:pPr>
            <a:endParaRPr lang="en-US" sz="1600" dirty="0" smtClean="0"/>
          </a:p>
          <a:p>
            <a:r>
              <a:rPr lang="en-US" sz="1600" dirty="0"/>
              <a:t>Closest International Airport</a:t>
            </a:r>
            <a:r>
              <a:rPr lang="en-US" sz="1600" dirty="0" smtClean="0"/>
              <a:t>:  Berlin Brandenburg (7.9 miles) </a:t>
            </a:r>
          </a:p>
          <a:p>
            <a:r>
              <a:rPr lang="en-US" sz="1600" dirty="0" smtClean="0"/>
              <a:t>Secondary Transportation Required: bus or taxi</a:t>
            </a:r>
          </a:p>
          <a:p>
            <a:r>
              <a:rPr lang="en-US" sz="1600" dirty="0" smtClean="0"/>
              <a:t>Business Currency &amp; Estimated Exchange Rate:  € (=$1.27) </a:t>
            </a:r>
          </a:p>
          <a:p>
            <a:r>
              <a:rPr lang="en-US" sz="1600" dirty="0" smtClean="0"/>
              <a:t>Incentives (Government, Trade, Tourism etc.):  T.B.D. none at this time</a:t>
            </a:r>
            <a:endParaRPr lang="en-US" sz="2000" dirty="0" smtClean="0"/>
          </a:p>
          <a:p>
            <a:endParaRPr lang="en-US" sz="1800" dirty="0"/>
          </a:p>
        </p:txBody>
      </p:sp>
    </p:spTree>
    <p:extLst>
      <p:ext uri="{BB962C8B-B14F-4D97-AF65-F5344CB8AC3E}">
        <p14:creationId xmlns:p14="http://schemas.microsoft.com/office/powerpoint/2010/main" xmlns="" val="333541029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609600"/>
            <a:ext cx="8229600" cy="792162"/>
          </a:xfrm>
        </p:spPr>
        <p:txBody>
          <a:bodyPr/>
          <a:lstStyle/>
          <a:p>
            <a:r>
              <a:rPr lang="en-US" sz="2000" dirty="0" smtClean="0"/>
              <a:t>Proposed Future Venues for IEEE 802 Plenary Sessions </a:t>
            </a:r>
            <a:br>
              <a:rPr lang="en-US" sz="2000" dirty="0" smtClean="0"/>
            </a:br>
            <a:r>
              <a:rPr lang="en-US" sz="2000" dirty="0" smtClean="0"/>
              <a:t>Presented at Grand Hyatt San Antonio, November 2012</a:t>
            </a:r>
            <a:endParaRPr lang="en-US" sz="2000" b="0" dirty="0"/>
          </a:p>
        </p:txBody>
      </p:sp>
      <p:sp>
        <p:nvSpPr>
          <p:cNvPr id="5" name="Content Placeholder 4"/>
          <p:cNvSpPr>
            <a:spLocks noGrp="1"/>
          </p:cNvSpPr>
          <p:nvPr>
            <p:ph idx="1"/>
          </p:nvPr>
        </p:nvSpPr>
        <p:spPr>
          <a:xfrm>
            <a:off x="457200" y="1295401"/>
            <a:ext cx="8229600" cy="5240866"/>
          </a:xfrm>
        </p:spPr>
        <p:txBody>
          <a:bodyPr/>
          <a:lstStyle/>
          <a:p>
            <a:pPr marL="0" indent="0" algn="ctr">
              <a:buNone/>
            </a:pPr>
            <a:r>
              <a:rPr lang="en-US" dirty="0" smtClean="0">
                <a:solidFill>
                  <a:srgbClr val="0000FF"/>
                </a:solidFill>
              </a:rPr>
              <a:t>Yokohama, Japan</a:t>
            </a:r>
          </a:p>
          <a:p>
            <a:pPr marL="0" indent="0" algn="ctr">
              <a:buNone/>
            </a:pPr>
            <a:r>
              <a:rPr lang="en-US" sz="1600" dirty="0" smtClean="0">
                <a:solidFill>
                  <a:srgbClr val="0000FF"/>
                </a:solidFill>
              </a:rPr>
              <a:t>Intercontinental Yokohama Grand Hotel &amp; Pacifico Conference Center</a:t>
            </a:r>
          </a:p>
          <a:p>
            <a:endParaRPr lang="en-US" sz="1600" dirty="0" smtClean="0"/>
          </a:p>
          <a:p>
            <a:r>
              <a:rPr lang="en-US" sz="1600" dirty="0" smtClean="0"/>
              <a:t>NUMBER OF MEETING ROOMS:  28 @hotel,  56 @CC</a:t>
            </a:r>
          </a:p>
          <a:p>
            <a:r>
              <a:rPr lang="en-US" sz="1600" cap="all" dirty="0" smtClean="0"/>
              <a:t>Estimated Function Space Cost:  ~~$280K</a:t>
            </a:r>
          </a:p>
          <a:p>
            <a:r>
              <a:rPr lang="en-US" sz="1600" dirty="0" smtClean="0"/>
              <a:t>AV AVAILABLE:  Yes, AV services on-site</a:t>
            </a:r>
          </a:p>
          <a:p>
            <a:r>
              <a:rPr lang="en-US" sz="1600" dirty="0" smtClean="0"/>
              <a:t>NETWORK AVAILABLE:  Yes, both Wired &amp; Wireless network with Internet Access</a:t>
            </a:r>
          </a:p>
          <a:p>
            <a:endParaRPr lang="en-US" sz="1600" dirty="0"/>
          </a:p>
          <a:p>
            <a:r>
              <a:rPr lang="en-US" sz="1600" dirty="0" smtClean="0"/>
              <a:t>GUEST ROOM BLOCK RECOMMENDED (Y/N):  Yes,  500-600</a:t>
            </a:r>
          </a:p>
          <a:p>
            <a:r>
              <a:rPr lang="en-US" sz="1600" dirty="0" smtClean="0"/>
              <a:t>RECOMMENDED HOTEL(S):  Intercontinental Grand Yokohama</a:t>
            </a:r>
          </a:p>
          <a:p>
            <a:r>
              <a:rPr lang="en-US" sz="1600" dirty="0" smtClean="0"/>
              <a:t>ESTIMATED ROOM RATE:   ~$345. sngl,  ~$375. dbl.</a:t>
            </a:r>
          </a:p>
          <a:p>
            <a:pPr marL="0" indent="0">
              <a:buNone/>
            </a:pPr>
            <a:endParaRPr lang="en-US" sz="1600" dirty="0" smtClean="0"/>
          </a:p>
          <a:p>
            <a:r>
              <a:rPr lang="en-US" sz="1600" dirty="0"/>
              <a:t>Closest International Airport</a:t>
            </a:r>
            <a:r>
              <a:rPr lang="en-US" sz="1600" dirty="0" smtClean="0"/>
              <a:t>: </a:t>
            </a:r>
          </a:p>
          <a:p>
            <a:r>
              <a:rPr lang="en-US" sz="1600" dirty="0" smtClean="0"/>
              <a:t>Secondary Transportation Required: </a:t>
            </a:r>
          </a:p>
          <a:p>
            <a:r>
              <a:rPr lang="en-US" sz="1600" dirty="0" smtClean="0"/>
              <a:t>Business Currency &amp; Estimated Exchange Rate:  80 JPY (¥)  (=$1.00)</a:t>
            </a:r>
          </a:p>
          <a:p>
            <a:r>
              <a:rPr lang="en-US" sz="1600" dirty="0" smtClean="0"/>
              <a:t>Incentives (Government, Trade, Tourism etc.):  T.B.D.  none at this time</a:t>
            </a:r>
            <a:endParaRPr lang="en-US" sz="1400" dirty="0" smtClean="0"/>
          </a:p>
          <a:p>
            <a:endParaRPr lang="en-US" sz="1400" dirty="0" smtClean="0"/>
          </a:p>
          <a:p>
            <a:endParaRPr lang="en-US" sz="1400" dirty="0"/>
          </a:p>
        </p:txBody>
      </p:sp>
    </p:spTree>
    <p:extLst>
      <p:ext uri="{BB962C8B-B14F-4D97-AF65-F5344CB8AC3E}">
        <p14:creationId xmlns:p14="http://schemas.microsoft.com/office/powerpoint/2010/main" xmlns="" val="3335410292"/>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5289</TotalTime>
  <Words>2236</Words>
  <Application>Microsoft Office PowerPoint</Application>
  <PresentationFormat>On-screen Show (4:3)</PresentationFormat>
  <Paragraphs>421</Paragraphs>
  <Slides>33</Slides>
  <Notes>14</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33</vt:i4>
      </vt:variant>
    </vt:vector>
  </HeadingPairs>
  <TitlesOfParts>
    <vt:vector size="35" baseType="lpstr">
      <vt:lpstr>802-11-Submission</vt:lpstr>
      <vt:lpstr>Document</vt:lpstr>
      <vt:lpstr>Executive Secretary Agenda Items  Nov 2012</vt:lpstr>
      <vt:lpstr>Abstract</vt:lpstr>
      <vt:lpstr>Monday EC Agenda</vt:lpstr>
      <vt:lpstr>M5.17:  II -- Future venue contract status </vt:lpstr>
      <vt:lpstr>Move Atlanta Venue to Interim slots</vt:lpstr>
      <vt:lpstr>Proposed Future Venues for IEEE 802 Plenary Sessions  Presented at Grand Hyatt San Antonio, November 2012</vt:lpstr>
      <vt:lpstr>Proposed Future Venues for IEEE 802 Plenary Sessions  Presented at Grand Hyatt San Antonio, November 2012</vt:lpstr>
      <vt:lpstr>Proposed Future Venues for IEEE 802 Plenary Sessions  Presented at Grand Hyatt San Antonio, November 2012</vt:lpstr>
      <vt:lpstr>Proposed Future Venues for IEEE 802 Plenary Sessions  Presented at Grand Hyatt San Antonio, November 2012</vt:lpstr>
      <vt:lpstr>Proposed Future Venues for IEEE 802 Plenary Sessions  Presented at Grand Hyatt San Antonio, November 2012</vt:lpstr>
      <vt:lpstr>Proposed Future Venues for IEEE 802 Plenary Sessions  Presented at Grand Hyatt San Antonio, November 2012</vt:lpstr>
      <vt:lpstr>Proposed Future Venues for IEEE 802 Plenary Sessions  Presented at Grand Hyatt San Antonio, November 2012</vt:lpstr>
      <vt:lpstr> M5.18:  II -- Geneva 2013 Expectation </vt:lpstr>
      <vt:lpstr>ITU</vt:lpstr>
      <vt:lpstr>Centre International de Conférence Genève (CICG)</vt:lpstr>
      <vt:lpstr>Centre de Conférences de Varembé (CCV)</vt:lpstr>
      <vt:lpstr>M5.19: II -- Host Guidelines status update</vt:lpstr>
      <vt:lpstr> M5.20: II -- 802 e-tools status update     </vt:lpstr>
      <vt:lpstr>Friday, Closing EC Meeting</vt:lpstr>
      <vt:lpstr>F4.02 MMI   "Approval of 802 Sponsored Interim - 2015 and 2016"</vt:lpstr>
      <vt:lpstr> F4.04 DT - Future Venues</vt:lpstr>
      <vt:lpstr>Current locations with RFPs </vt:lpstr>
      <vt:lpstr>Regional Targets</vt:lpstr>
      <vt:lpstr>Generic Budget</vt:lpstr>
      <vt:lpstr>Generic Budget - 2</vt:lpstr>
      <vt:lpstr>Generic Budget - 3 </vt:lpstr>
      <vt:lpstr>Reminder of Venue Selection Process</vt:lpstr>
      <vt:lpstr>November 2012 Action Plan:</vt:lpstr>
      <vt:lpstr> F9.03 II - Executive secretary report</vt:lpstr>
      <vt:lpstr> F9.04 II-  Call for Tutorials for March 2013 Plenary</vt:lpstr>
      <vt:lpstr>F9.05: IEEE 802 EC Interim Teleconference</vt:lpstr>
      <vt:lpstr>802 EC Interim Teleconference:  Feb 5, 2013 1-3PM ET</vt:lpstr>
      <vt:lpstr>References</vt:lpstr>
    </vt:vector>
  </TitlesOfParts>
  <Company>CSR</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ExSec Agenda Items July 2012</dc:title>
  <dc:subject>802 EC-12/6003r1</dc:subject>
  <dc:creator>Jon Rosdahl</dc:creator>
  <cp:lastModifiedBy>jr05</cp:lastModifiedBy>
  <cp:revision>17</cp:revision>
  <cp:lastPrinted>1998-02-10T13:28:06Z</cp:lastPrinted>
  <dcterms:created xsi:type="dcterms:W3CDTF">2012-03-12T02:32:30Z</dcterms:created>
  <dcterms:modified xsi:type="dcterms:W3CDTF">2012-11-16T19:12:45Z</dcterms:modified>
  <cp:contentStatus>July 2012</cp:contentStatus>
</cp:coreProperties>
</file>