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262" r:id="rId4"/>
    <p:sldId id="265" r:id="rId5"/>
    <p:sldId id="263" r:id="rId6"/>
    <p:sldId id="268" r:id="rId7"/>
    <p:sldId id="269" r:id="rId8"/>
    <p:sldId id="270" r:id="rId9"/>
    <p:sldId id="271" r:id="rId10"/>
    <p:sldId id="272" r:id="rId11"/>
    <p:sldId id="273" r:id="rId12"/>
    <p:sldId id="274" r:id="rId13"/>
    <p:sldId id="275" r:id="rId14"/>
    <p:sldId id="294" r:id="rId15"/>
    <p:sldId id="295" r:id="rId16"/>
    <p:sldId id="296" r:id="rId17"/>
    <p:sldId id="297" r:id="rId18"/>
    <p:sldId id="298" r:id="rId19"/>
    <p:sldId id="276" r:id="rId20"/>
    <p:sldId id="277" r:id="rId21"/>
    <p:sldId id="278" r:id="rId22"/>
    <p:sldId id="279" r:id="rId23"/>
    <p:sldId id="280" r:id="rId24"/>
    <p:sldId id="281" r:id="rId25"/>
    <p:sldId id="299" r:id="rId26"/>
    <p:sldId id="282" r:id="rId27"/>
    <p:sldId id="301" r:id="rId28"/>
    <p:sldId id="284" r:id="rId29"/>
    <p:sldId id="283" r:id="rId30"/>
    <p:sldId id="285" r:id="rId31"/>
    <p:sldId id="286" r:id="rId32"/>
    <p:sldId id="287" r:id="rId33"/>
    <p:sldId id="288" r:id="rId34"/>
    <p:sldId id="289" r:id="rId35"/>
    <p:sldId id="290" r:id="rId36"/>
    <p:sldId id="291" r:id="rId37"/>
    <p:sldId id="303" r:id="rId38"/>
    <p:sldId id="304" r:id="rId39"/>
    <p:sldId id="292" r:id="rId40"/>
    <p:sldId id="264" r:id="rId41"/>
    <p:sldId id="302"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29" autoAdjust="0"/>
    <p:restoredTop sz="90837" autoAdjust="0"/>
  </p:normalViewPr>
  <p:slideViewPr>
    <p:cSldViewPr>
      <p:cViewPr varScale="1">
        <p:scale>
          <a:sx n="87" d="100"/>
          <a:sy n="87" d="100"/>
        </p:scale>
        <p:origin x="-1026" y="-84"/>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 EC-12/0052r3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October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 EC-12/0052r3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October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EC-12/0052r3</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EC-12/0052r3</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EC-12/0052r3</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EC-12/0052r3</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 EC-12/0052r3</a:t>
            </a:r>
            <a:endParaRPr lang="en-US"/>
          </a:p>
        </p:txBody>
      </p:sp>
      <p:sp>
        <p:nvSpPr>
          <p:cNvPr id="5" name="Date Placeholder 4"/>
          <p:cNvSpPr>
            <a:spLocks noGrp="1"/>
          </p:cNvSpPr>
          <p:nvPr>
            <p:ph type="dt" idx="11"/>
          </p:nvPr>
        </p:nvSpPr>
        <p:spPr/>
        <p:txBody>
          <a:bodyPr/>
          <a:lstStyle/>
          <a:p>
            <a:r>
              <a:rPr lang="en-US" smtClean="0"/>
              <a:t>October 2012</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 EC-12/0052r3</a:t>
            </a:r>
            <a:endParaRPr lang="en-US"/>
          </a:p>
        </p:txBody>
      </p:sp>
      <p:sp>
        <p:nvSpPr>
          <p:cNvPr id="5" name="Date Placeholder 4"/>
          <p:cNvSpPr>
            <a:spLocks noGrp="1"/>
          </p:cNvSpPr>
          <p:nvPr>
            <p:ph type="dt" idx="11"/>
          </p:nvPr>
        </p:nvSpPr>
        <p:spPr/>
        <p:txBody>
          <a:bodyPr/>
          <a:lstStyle/>
          <a:p>
            <a:r>
              <a:rPr lang="en-US" smtClean="0"/>
              <a:t>October 2012</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EC-12/0052r3</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 EC-12/0052r3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minutes/2012_11/workshop2012.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2/15-12-0450-02-004j-lb82-comment-register.xls" TargetMode="External"/><Relationship Id="rId2" Type="http://schemas.openxmlformats.org/officeDocument/2006/relationships/hyperlink" Target="https://mentor.ieee.org/802.15/dcn/12/15-12-0218-13-004j-lb81-comment-register.xl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dambrosia@FORCE10LABS.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12/ec-12-0051-01-00EC-oct-9-2012-interim-teleconference-call.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Oct </a:t>
            </a:r>
            <a:r>
              <a:rPr lang="en-US" dirty="0" smtClean="0"/>
              <a:t>9th interim </a:t>
            </a:r>
            <a:r>
              <a:rPr lang="en-US" dirty="0" smtClean="0"/>
              <a:t>teleconference </a:t>
            </a:r>
            <a:r>
              <a:rPr lang="en-US" dirty="0" smtClean="0"/>
              <a:t>meeting </a:t>
            </a:r>
            <a:r>
              <a:rPr lang="en-US" dirty="0" smtClean="0"/>
              <a:t>slides</a:t>
            </a:r>
            <a:endParaRPr lang="en-GB" dirty="0"/>
          </a:p>
        </p:txBody>
      </p:sp>
      <p:sp>
        <p:nvSpPr>
          <p:cNvPr id="3074" name="Rectangle 2"/>
          <p:cNvSpPr>
            <a:spLocks noGrp="1" noChangeArrowheads="1"/>
          </p:cNvSpPr>
          <p:nvPr>
            <p:ph type="body" idx="1"/>
          </p:nvPr>
        </p:nvSpPr>
        <p:spPr>
          <a:xfrm>
            <a:off x="685800" y="1676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2012-10-09</a:t>
            </a:r>
            <a:endParaRPr lang="en-GB" sz="2000" b="0" dirty="0"/>
          </a:p>
        </p:txBody>
      </p:sp>
      <p:graphicFrame>
        <p:nvGraphicFramePr>
          <p:cNvPr id="3075" name="Object 3"/>
          <p:cNvGraphicFramePr>
            <a:graphicFrameLocks noChangeAspect="1"/>
          </p:cNvGraphicFramePr>
          <p:nvPr/>
        </p:nvGraphicFramePr>
        <p:xfrm>
          <a:off x="514350" y="2276475"/>
          <a:ext cx="8077200" cy="2486025"/>
        </p:xfrm>
        <a:graphic>
          <a:graphicData uri="http://schemas.openxmlformats.org/presentationml/2006/ole">
            <p:oleObj spid="_x0000_s3075" name="Document" r:id="rId4" imgW="8257888" imgH="2553848"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2.2</a:t>
            </a:r>
            <a:r>
              <a:rPr lang="en-US" dirty="0" smtClean="0"/>
              <a:t> </a:t>
            </a:r>
            <a:r>
              <a:rPr lang="en-US" b="0" dirty="0" smtClean="0"/>
              <a:t>DT</a:t>
            </a:r>
            <a:r>
              <a:rPr lang="en-US" dirty="0" smtClean="0"/>
              <a:t> --</a:t>
            </a:r>
            <a:r>
              <a:rPr lang="en-US" baseline="0" dirty="0" smtClean="0"/>
              <a:t> </a:t>
            </a:r>
            <a:r>
              <a:rPr lang="en-US" b="0" dirty="0" smtClean="0"/>
              <a:t>IEEE 802 Liaisons compilation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3.0</a:t>
            </a:r>
            <a:r>
              <a:rPr lang="en-US" dirty="0" smtClean="0"/>
              <a:t> </a:t>
            </a:r>
            <a:r>
              <a:rPr lang="en-US" b="0" dirty="0" smtClean="0"/>
              <a:t>II</a:t>
            </a:r>
            <a:r>
              <a:rPr lang="en-US" dirty="0" smtClean="0"/>
              <a:t> -- </a:t>
            </a:r>
            <a:r>
              <a:rPr lang="en-US" b="0" dirty="0" smtClean="0"/>
              <a:t>Follow-up from 802s Entity application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4.0</a:t>
            </a:r>
            <a:r>
              <a:rPr lang="en-US" dirty="0" smtClean="0"/>
              <a:t> </a:t>
            </a:r>
            <a:r>
              <a:rPr lang="en-US" b="0" dirty="0" smtClean="0"/>
              <a:t>DT -- </a:t>
            </a:r>
            <a:r>
              <a:rPr lang="en-US" dirty="0" smtClean="0"/>
              <a:t> </a:t>
            </a:r>
            <a:r>
              <a:rPr lang="en-US" b="0" dirty="0" smtClean="0"/>
              <a:t>Follow-up from 802s request to access P1905.1 </a:t>
            </a:r>
            <a:r>
              <a:rPr lang="en-US" b="0" dirty="0" err="1" smtClean="0"/>
              <a:t>recirc</a:t>
            </a:r>
            <a:r>
              <a:rPr lang="en-US" b="0" dirty="0" smtClean="0"/>
              <a:t> drafts</a:t>
            </a:r>
            <a:r>
              <a:rPr lang="en-US" dirty="0" smtClean="0"/>
              <a:t> </a:t>
            </a:r>
            <a:endParaRPr lang="en-US" dirty="0"/>
          </a:p>
        </p:txBody>
      </p:sp>
      <p:sp>
        <p:nvSpPr>
          <p:cNvPr id="3" name="Content Placeholder 2"/>
          <p:cNvSpPr>
            <a:spLocks noGrp="1"/>
          </p:cNvSpPr>
          <p:nvPr>
            <p:ph idx="1"/>
          </p:nvPr>
        </p:nvSpPr>
        <p:spPr/>
        <p:txBody>
          <a:bodyPr/>
          <a:lstStyle/>
          <a:p>
            <a:r>
              <a:rPr lang="en-US" dirty="0" smtClean="0"/>
              <a:t>50 unit licenses given – </a:t>
            </a:r>
          </a:p>
          <a:p>
            <a:r>
              <a:rPr lang="en-US" dirty="0" smtClean="0"/>
              <a:t>15 have currently been used by 802 members</a:t>
            </a:r>
          </a:p>
          <a:p>
            <a:r>
              <a:rPr lang="en-US" dirty="0" smtClean="0"/>
              <a:t>Comments may be added via the rogue comment process</a:t>
            </a:r>
          </a:p>
          <a:p>
            <a:endParaRPr lang="en-US" dirty="0" smtClean="0"/>
          </a:p>
          <a:p>
            <a:r>
              <a:rPr lang="en-US" dirty="0" smtClean="0"/>
              <a:t>If a person purchases a draft, and then makes a comment prior to the close of ballot, what is the person entitled to receive in response?</a:t>
            </a:r>
          </a:p>
          <a:p>
            <a:r>
              <a:rPr lang="en-US" dirty="0" smtClean="0"/>
              <a:t>Action item to David Law to answer.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5.0</a:t>
            </a:r>
            <a:r>
              <a:rPr lang="en-US" dirty="0" smtClean="0"/>
              <a:t> </a:t>
            </a:r>
            <a:r>
              <a:rPr lang="en-US" b="0" dirty="0" smtClean="0"/>
              <a:t>II</a:t>
            </a:r>
            <a:r>
              <a:rPr lang="en-US" dirty="0" smtClean="0"/>
              <a:t> -- </a:t>
            </a:r>
            <a:r>
              <a:rPr lang="en-US" b="0" dirty="0" smtClean="0"/>
              <a:t>Follow-up from SC6 Graz meeting</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ISO/IEC JTC 1/SC 6 Plenary Meeting</a:t>
            </a:r>
            <a:r>
              <a:rPr lang="en-US" sz="2400" dirty="0"/>
              <a:t/>
            </a:r>
            <a:br>
              <a:rPr lang="en-US" sz="2400" dirty="0"/>
            </a:br>
            <a:r>
              <a:rPr lang="en-US" sz="2400" b="1" dirty="0"/>
              <a:t>September 17 thru 21, 2012</a:t>
            </a:r>
            <a:r>
              <a:rPr lang="en-US" sz="2400" dirty="0"/>
              <a:t/>
            </a:r>
            <a:br>
              <a:rPr lang="en-US" sz="2400" dirty="0"/>
            </a:br>
            <a:r>
              <a:rPr lang="en-US" sz="2400" b="1" dirty="0" err="1"/>
              <a:t>Gratkorn</a:t>
            </a:r>
            <a:r>
              <a:rPr lang="en-US" sz="2400" b="1" dirty="0"/>
              <a:t>/Graz, Austria </a:t>
            </a:r>
            <a:endParaRPr lang="en-US" sz="2400" dirty="0"/>
          </a:p>
        </p:txBody>
      </p:sp>
      <p:sp>
        <p:nvSpPr>
          <p:cNvPr id="3" name="Content Placeholder 2"/>
          <p:cNvSpPr>
            <a:spLocks noGrp="1"/>
          </p:cNvSpPr>
          <p:nvPr>
            <p:ph idx="1"/>
          </p:nvPr>
        </p:nvSpPr>
        <p:spPr>
          <a:xfrm>
            <a:off x="457200" y="1905000"/>
            <a:ext cx="3962400" cy="4495800"/>
          </a:xfrm>
        </p:spPr>
        <p:txBody>
          <a:bodyPr>
            <a:noAutofit/>
          </a:bodyPr>
          <a:lstStyle/>
          <a:p>
            <a:pPr marL="0" indent="0">
              <a:buNone/>
            </a:pPr>
            <a:r>
              <a:rPr lang="en-US" sz="2000" b="1" dirty="0" smtClean="0"/>
              <a:t>11 </a:t>
            </a:r>
            <a:r>
              <a:rPr lang="en-US" sz="1600" b="1" dirty="0" smtClean="0"/>
              <a:t>National </a:t>
            </a:r>
            <a:r>
              <a:rPr lang="en-US" sz="1600" b="1" dirty="0"/>
              <a:t>Bodies </a:t>
            </a:r>
            <a:r>
              <a:rPr lang="en-US" sz="1600" b="1" dirty="0" smtClean="0"/>
              <a:t>: </a:t>
            </a:r>
            <a:r>
              <a:rPr lang="en-US" sz="2000" b="1" dirty="0" smtClean="0"/>
              <a:t>34</a:t>
            </a:r>
            <a:r>
              <a:rPr lang="en-US" sz="1600" b="1" dirty="0" smtClean="0"/>
              <a:t> attendees</a:t>
            </a:r>
            <a:endParaRPr lang="en-US" sz="1600" dirty="0"/>
          </a:p>
          <a:p>
            <a:pPr marL="400050" lvl="1" indent="0">
              <a:buNone/>
            </a:pPr>
            <a:r>
              <a:rPr lang="en-US" sz="2000" b="1" dirty="0"/>
              <a:t>Austria </a:t>
            </a:r>
            <a:endParaRPr lang="en-US" sz="2000" dirty="0"/>
          </a:p>
          <a:p>
            <a:pPr marL="400050" lvl="1" indent="0">
              <a:buNone/>
            </a:pPr>
            <a:r>
              <a:rPr lang="en-US" sz="2000" b="1" dirty="0" smtClean="0"/>
              <a:t>China  (14)</a:t>
            </a:r>
            <a:endParaRPr lang="en-US" sz="2000" dirty="0"/>
          </a:p>
          <a:p>
            <a:pPr marL="400050" lvl="1" indent="0">
              <a:buNone/>
            </a:pPr>
            <a:r>
              <a:rPr lang="en-US" sz="2000" b="1" dirty="0"/>
              <a:t>Germany</a:t>
            </a:r>
            <a:endParaRPr lang="en-US" sz="2000" dirty="0"/>
          </a:p>
          <a:p>
            <a:pPr marL="400050" lvl="1" indent="0">
              <a:buNone/>
            </a:pPr>
            <a:r>
              <a:rPr lang="en-US" sz="2000" b="1" dirty="0"/>
              <a:t>Japan </a:t>
            </a:r>
            <a:endParaRPr lang="en-US" sz="2000" dirty="0"/>
          </a:p>
          <a:p>
            <a:pPr marL="400050" lvl="1" indent="0">
              <a:buNone/>
            </a:pPr>
            <a:r>
              <a:rPr lang="en-US" sz="2000" b="1" dirty="0"/>
              <a:t>Hong Kong China </a:t>
            </a:r>
          </a:p>
          <a:p>
            <a:pPr marL="400050" lvl="1" indent="0">
              <a:buNone/>
            </a:pPr>
            <a:r>
              <a:rPr lang="en-US" sz="2000" b="1" dirty="0" smtClean="0"/>
              <a:t>Korea (8)</a:t>
            </a:r>
            <a:endParaRPr lang="en-US" sz="2000" dirty="0"/>
          </a:p>
          <a:p>
            <a:pPr marL="400050" lvl="1" indent="0">
              <a:buNone/>
            </a:pPr>
            <a:r>
              <a:rPr lang="en-US" sz="2000" b="1" dirty="0"/>
              <a:t>Netherlands</a:t>
            </a:r>
            <a:endParaRPr lang="en-US" sz="2000" dirty="0"/>
          </a:p>
          <a:p>
            <a:pPr marL="400050" lvl="1" indent="0">
              <a:buNone/>
            </a:pPr>
            <a:r>
              <a:rPr lang="en-US" sz="2000" b="1" dirty="0"/>
              <a:t>Spain</a:t>
            </a:r>
            <a:endParaRPr lang="en-US" sz="2000" dirty="0"/>
          </a:p>
          <a:p>
            <a:pPr marL="400050" lvl="1" indent="0">
              <a:buNone/>
            </a:pPr>
            <a:r>
              <a:rPr lang="en-US" sz="2000" b="1" dirty="0"/>
              <a:t>Switzerland</a:t>
            </a:r>
            <a:endParaRPr lang="en-US" sz="2000" dirty="0"/>
          </a:p>
          <a:p>
            <a:pPr marL="400050" lvl="1" indent="0">
              <a:buNone/>
            </a:pPr>
            <a:r>
              <a:rPr lang="en-US" sz="2000" b="1" dirty="0"/>
              <a:t>UK</a:t>
            </a:r>
            <a:endParaRPr lang="en-US" sz="2000" dirty="0"/>
          </a:p>
          <a:p>
            <a:pPr marL="400050" lvl="1" indent="0">
              <a:buNone/>
            </a:pPr>
            <a:r>
              <a:rPr lang="en-US" sz="2000" b="1" dirty="0"/>
              <a:t>USA</a:t>
            </a:r>
            <a:endParaRPr lang="en-US" sz="2000" dirty="0"/>
          </a:p>
          <a:p>
            <a:pPr marL="0" indent="0">
              <a:buNone/>
            </a:pPr>
            <a:r>
              <a:rPr lang="en-US" sz="1600" b="1" dirty="0"/>
              <a:t> </a:t>
            </a:r>
            <a:endParaRPr lang="en-US" sz="1600" dirty="0"/>
          </a:p>
          <a:p>
            <a:pPr marL="0" indent="0">
              <a:buNone/>
            </a:pPr>
            <a:r>
              <a:rPr lang="en-US" sz="1600" b="1" dirty="0"/>
              <a:t/>
            </a:r>
            <a:br>
              <a:rPr lang="en-US" sz="1600" b="1" dirty="0"/>
            </a:br>
            <a:endParaRPr lang="en-US" sz="1600" dirty="0"/>
          </a:p>
        </p:txBody>
      </p:sp>
      <p:sp>
        <p:nvSpPr>
          <p:cNvPr id="4" name="Content Placeholder 2"/>
          <p:cNvSpPr txBox="1">
            <a:spLocks/>
          </p:cNvSpPr>
          <p:nvPr/>
        </p:nvSpPr>
        <p:spPr>
          <a:xfrm>
            <a:off x="4800600" y="2057400"/>
            <a:ext cx="3962400"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smtClean="0"/>
              <a:t>SC6 Resolutions</a:t>
            </a:r>
            <a:endParaRPr lang="en-US" sz="1600" dirty="0" smtClean="0"/>
          </a:p>
          <a:p>
            <a:pPr marL="400050" lvl="1" indent="0">
              <a:buFont typeface="Arial" pitchFamily="34" charset="0"/>
              <a:buNone/>
            </a:pPr>
            <a:r>
              <a:rPr lang="en-US" sz="2000" b="1" dirty="0" smtClean="0"/>
              <a:t>WG1 	</a:t>
            </a:r>
            <a:r>
              <a:rPr lang="en-US" sz="2000" b="1" dirty="0" smtClean="0"/>
              <a:t>	18</a:t>
            </a:r>
            <a:endParaRPr lang="en-US" sz="2000" b="1" dirty="0" smtClean="0"/>
          </a:p>
          <a:p>
            <a:pPr marL="400050" lvl="1" indent="0">
              <a:buFont typeface="Arial" pitchFamily="34" charset="0"/>
              <a:buNone/>
            </a:pPr>
            <a:r>
              <a:rPr lang="en-US" sz="2000" b="1" dirty="0" smtClean="0"/>
              <a:t>WG7 	</a:t>
            </a:r>
            <a:r>
              <a:rPr lang="en-US" sz="2000" b="1" dirty="0" smtClean="0"/>
              <a:t>	16</a:t>
            </a:r>
            <a:endParaRPr lang="en-US" sz="2000" b="1" dirty="0" smtClean="0"/>
          </a:p>
          <a:p>
            <a:pPr marL="400050" lvl="1" indent="0">
              <a:buFont typeface="Arial" pitchFamily="34" charset="0"/>
              <a:buNone/>
            </a:pPr>
            <a:r>
              <a:rPr lang="en-US" sz="2000" b="1" dirty="0" smtClean="0"/>
              <a:t>WG8 	  </a:t>
            </a:r>
            <a:r>
              <a:rPr lang="en-US" sz="2000" b="1" dirty="0" smtClean="0"/>
              <a:t>	9</a:t>
            </a:r>
            <a:endParaRPr lang="en-US" sz="2000" b="1" dirty="0" smtClean="0"/>
          </a:p>
          <a:p>
            <a:pPr marL="400050" lvl="1" indent="0">
              <a:buFont typeface="Arial" pitchFamily="34" charset="0"/>
              <a:buNone/>
            </a:pPr>
            <a:r>
              <a:rPr lang="en-US" sz="2000" b="1" dirty="0" smtClean="0"/>
              <a:t>WG9 	  </a:t>
            </a:r>
            <a:r>
              <a:rPr lang="en-US" sz="2000" b="1" dirty="0" smtClean="0"/>
              <a:t>	2</a:t>
            </a:r>
            <a:endParaRPr lang="en-US" sz="2000" b="1" dirty="0" smtClean="0"/>
          </a:p>
          <a:p>
            <a:pPr marL="400050" lvl="1" indent="0">
              <a:buFont typeface="Arial" pitchFamily="34" charset="0"/>
              <a:buNone/>
            </a:pPr>
            <a:r>
              <a:rPr lang="en-US" sz="2000" b="1" dirty="0" smtClean="0"/>
              <a:t>SC6 </a:t>
            </a:r>
            <a:r>
              <a:rPr lang="en-US" sz="2000" b="1" dirty="0" smtClean="0"/>
              <a:t>		</a:t>
            </a:r>
            <a:r>
              <a:rPr lang="en-US" sz="2000" b="1" dirty="0" smtClean="0"/>
              <a:t>6</a:t>
            </a:r>
            <a:endParaRPr lang="en-US" sz="2000" b="1" dirty="0" smtClean="0"/>
          </a:p>
          <a:p>
            <a:pPr marL="400050" lvl="1" indent="0">
              <a:buFont typeface="Arial" pitchFamily="34" charset="0"/>
              <a:buNone/>
            </a:pPr>
            <a:r>
              <a:rPr lang="en-US" sz="2000" b="1" dirty="0" smtClean="0"/>
              <a:t>SC6 recognitions </a:t>
            </a:r>
            <a:r>
              <a:rPr lang="en-US" sz="2000" b="1" dirty="0" smtClean="0"/>
              <a:t>	</a:t>
            </a:r>
            <a:r>
              <a:rPr lang="en-US" sz="2000" b="1" dirty="0" smtClean="0"/>
              <a:t>5</a:t>
            </a:r>
            <a:endParaRPr lang="en-US" sz="2000" dirty="0" smtClean="0"/>
          </a:p>
          <a:p>
            <a:pPr marL="0" indent="0">
              <a:buFont typeface="Arial" pitchFamily="34" charset="0"/>
              <a:buNone/>
            </a:pPr>
            <a:r>
              <a:rPr lang="en-US" sz="1600" b="1" dirty="0" smtClean="0"/>
              <a:t> </a:t>
            </a:r>
            <a:endParaRPr lang="en-US" sz="1600" dirty="0" smtClean="0"/>
          </a:p>
          <a:p>
            <a:pPr marL="0" indent="0">
              <a:buFont typeface="Arial" pitchFamily="34" charset="0"/>
              <a:buNone/>
            </a:pPr>
            <a:r>
              <a:rPr lang="en-US" sz="1600" b="1" dirty="0" smtClean="0"/>
              <a:t/>
            </a:r>
            <a:br>
              <a:rPr lang="en-US" sz="1600" b="1" dirty="0" smtClean="0"/>
            </a:br>
            <a:endParaRPr lang="en-US" sz="1600" dirty="0"/>
          </a:p>
        </p:txBody>
      </p:sp>
    </p:spTree>
    <p:extLst>
      <p:ext uri="{BB962C8B-B14F-4D97-AF65-F5344CB8AC3E}">
        <p14:creationId xmlns:p14="http://schemas.microsoft.com/office/powerpoint/2010/main" xmlns="" val="2485547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noAutofit/>
          </a:bodyPr>
          <a:lstStyle/>
          <a:p>
            <a:r>
              <a:rPr lang="en-US" sz="3200" b="1" dirty="0" smtClean="0"/>
              <a:t>WG 1 Resolutions Passed in SC 6 Plenary</a:t>
            </a:r>
            <a:endParaRPr lang="en-US" sz="3200" dirty="0"/>
          </a:p>
        </p:txBody>
      </p:sp>
      <p:sp>
        <p:nvSpPr>
          <p:cNvPr id="3" name="Content Placeholder 2"/>
          <p:cNvSpPr>
            <a:spLocks noGrp="1"/>
          </p:cNvSpPr>
          <p:nvPr>
            <p:ph idx="1"/>
          </p:nvPr>
        </p:nvSpPr>
        <p:spPr>
          <a:xfrm>
            <a:off x="381000" y="1066800"/>
            <a:ext cx="8534400" cy="5410200"/>
          </a:xfrm>
        </p:spPr>
        <p:txBody>
          <a:bodyPr>
            <a:noAutofit/>
          </a:bodyPr>
          <a:lstStyle/>
          <a:p>
            <a:pPr marL="0" indent="0">
              <a:buNone/>
            </a:pPr>
            <a:r>
              <a:rPr lang="en-US" sz="1200" dirty="0"/>
              <a:t> </a:t>
            </a:r>
            <a:r>
              <a:rPr lang="en-GB" sz="1400" b="1" dirty="0" smtClean="0"/>
              <a:t>Resolution 6.1.9 </a:t>
            </a:r>
            <a:r>
              <a:rPr lang="en-US" sz="1400" b="1" dirty="0" smtClean="0"/>
              <a:t>Responsibility </a:t>
            </a:r>
            <a:r>
              <a:rPr lang="en-US" sz="1400" b="1" dirty="0"/>
              <a:t>for 8802-11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the ISO/IEC 8802-11 standard to the IEEE 802.11 WG while the IEEE 802.11 WG has an ongoing revision process for the IEEE 802.11 standard. A condition of this resolution is that SC 6 and its NBs have access to an established mechanism to contribute to the revision process in the IEEE 802.11 WG.</a:t>
            </a:r>
          </a:p>
          <a:p>
            <a:pPr marL="0" indent="0">
              <a:buNone/>
            </a:pPr>
            <a:r>
              <a:rPr lang="en-US" sz="1400" dirty="0"/>
              <a:t> </a:t>
            </a:r>
            <a:r>
              <a:rPr lang="en-GB" sz="1400" b="1" dirty="0" smtClean="0"/>
              <a:t>Resolution 6.1.10 </a:t>
            </a:r>
            <a:r>
              <a:rPr lang="en-GB" sz="1400" b="1" dirty="0"/>
              <a:t>	</a:t>
            </a:r>
            <a:r>
              <a:rPr lang="en-US" sz="1400" b="1" dirty="0"/>
              <a:t>Responsibility for 8802-1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any ISO/IEC 8802-1 standard to the IEEE 802.1 WG while the IEEE 802.1 WG has an ongoing revision process for the IEEE 802.1 standard. A condition of this resolution is that SC 6 and its NBs have access to an established mechanism to contribute to the revision process in the IEEE 802.1 WG.</a:t>
            </a:r>
          </a:p>
          <a:p>
            <a:pPr marL="0" indent="0">
              <a:buNone/>
            </a:pPr>
            <a:r>
              <a:rPr lang="en-US" sz="1400" dirty="0"/>
              <a:t> </a:t>
            </a:r>
            <a:r>
              <a:rPr lang="en-GB" sz="1400" b="1" dirty="0" smtClean="0"/>
              <a:t>Resolution 6.1.11 </a:t>
            </a:r>
            <a:r>
              <a:rPr lang="en-GB" sz="1400" b="1" dirty="0"/>
              <a:t>	</a:t>
            </a:r>
            <a:r>
              <a:rPr lang="en-US" sz="1400" b="1" dirty="0"/>
              <a:t>Responsibility for 8802-3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any ISO/IEC 8802-3 standard to the IEEE 802.3 WG while the IEEE 802.3 WG has an ongoing revision process for the IEEE 802.3 standard. A condition of this resolution is that SC 6 and its NBs have access to an established mechanism to contribute to the revision process in the IEEE 802.3 WG.</a:t>
            </a:r>
          </a:p>
          <a:p>
            <a:pPr marL="0" indent="0">
              <a:buNone/>
            </a:pPr>
            <a:r>
              <a:rPr lang="en-US" sz="1400" dirty="0"/>
              <a:t> </a:t>
            </a:r>
            <a:r>
              <a:rPr lang="en-GB" sz="1400" b="1" dirty="0" smtClean="0"/>
              <a:t>Resolution 6.1.12 </a:t>
            </a:r>
            <a:r>
              <a:rPr lang="en-GB" sz="1400" b="1" dirty="0"/>
              <a:t>	</a:t>
            </a:r>
            <a:r>
              <a:rPr lang="en-US" sz="1400" b="1" dirty="0"/>
              <a:t>Information exchange between IEEE 802 and </a:t>
            </a:r>
            <a:r>
              <a:rPr lang="en-US" sz="1400" b="1" dirty="0" smtClean="0"/>
              <a:t>SC6</a:t>
            </a:r>
            <a:endParaRPr lang="en-US" sz="1400" dirty="0"/>
          </a:p>
          <a:p>
            <a:pPr marL="0" indent="0">
              <a:buNone/>
            </a:pPr>
            <a:r>
              <a:rPr lang="en-US" sz="1400" b="0" dirty="0"/>
              <a:t>SC 6 invites the IEEE 802 WG’s to exchange information about new work items that are within the scope of SC 6 and the respective IEEE 802 WG for information and potential coordination.</a:t>
            </a:r>
          </a:p>
          <a:p>
            <a:pPr marL="0" indent="0">
              <a:buNone/>
            </a:pPr>
            <a:r>
              <a:rPr lang="en-US" sz="1400" dirty="0"/>
              <a:t> </a:t>
            </a:r>
            <a:r>
              <a:rPr lang="en-GB" sz="1400" dirty="0" smtClean="0"/>
              <a:t>Resolution 6.1.13 </a:t>
            </a:r>
            <a:r>
              <a:rPr lang="en-GB" sz="1400" b="1" dirty="0"/>
              <a:t>	Comments</a:t>
            </a:r>
            <a:r>
              <a:rPr lang="en-US" sz="1400" b="1" dirty="0"/>
              <a:t> on the PSDO </a:t>
            </a:r>
            <a:r>
              <a:rPr lang="en-US" sz="1400" b="1" dirty="0" smtClean="0"/>
              <a:t>agreement</a:t>
            </a:r>
            <a:endParaRPr lang="en-US" sz="1400" dirty="0"/>
          </a:p>
          <a:p>
            <a:pPr marL="0" indent="0">
              <a:buNone/>
            </a:pPr>
            <a:r>
              <a:rPr lang="en-US" sz="1400" b="0" dirty="0"/>
              <a:t>SC 6 invites SC 6 </a:t>
            </a:r>
            <a:r>
              <a:rPr lang="en-GB" sz="1400" b="0" dirty="0"/>
              <a:t>NBs and LOs </a:t>
            </a:r>
            <a:r>
              <a:rPr lang="en-US" sz="1400" b="0" dirty="0"/>
              <a:t>to submit comments regarding the PSDO Agreement by 2012-11-30, to its Secretariat and instructs its Secretariat to forward those to ISO/ITTF for consideration.</a:t>
            </a:r>
          </a:p>
          <a:p>
            <a:pPr marL="0" indent="0">
              <a:buNone/>
            </a:pPr>
            <a:endParaRPr lang="en-US" sz="1200" dirty="0"/>
          </a:p>
        </p:txBody>
      </p:sp>
    </p:spTree>
    <p:extLst>
      <p:ext uri="{BB962C8B-B14F-4D97-AF65-F5344CB8AC3E}">
        <p14:creationId xmlns:p14="http://schemas.microsoft.com/office/powerpoint/2010/main" xmlns="" val="2942122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609600"/>
          </a:xfrm>
        </p:spPr>
        <p:txBody>
          <a:bodyPr>
            <a:normAutofit/>
          </a:bodyPr>
          <a:lstStyle/>
          <a:p>
            <a:r>
              <a:rPr lang="en-GB" b="1" dirty="0" smtClean="0"/>
              <a:t>SC 6 General Resolutions</a:t>
            </a:r>
            <a:endParaRPr lang="en-US" dirty="0"/>
          </a:p>
        </p:txBody>
      </p:sp>
      <p:sp>
        <p:nvSpPr>
          <p:cNvPr id="3" name="Content Placeholder 2"/>
          <p:cNvSpPr>
            <a:spLocks noGrp="1"/>
          </p:cNvSpPr>
          <p:nvPr>
            <p:ph idx="1"/>
          </p:nvPr>
        </p:nvSpPr>
        <p:spPr>
          <a:xfrm>
            <a:off x="457200" y="1219200"/>
            <a:ext cx="8382000" cy="5181600"/>
          </a:xfrm>
        </p:spPr>
        <p:txBody>
          <a:bodyPr>
            <a:noAutofit/>
          </a:bodyPr>
          <a:lstStyle/>
          <a:p>
            <a:pPr marL="0" indent="0">
              <a:buNone/>
            </a:pPr>
            <a:r>
              <a:rPr lang="en-GB" b="1" dirty="0" smtClean="0"/>
              <a:t>Resolution </a:t>
            </a:r>
            <a:r>
              <a:rPr lang="en-GB" b="1" dirty="0"/>
              <a:t>6.0.1	</a:t>
            </a:r>
            <a:endParaRPr lang="en-GB" b="1" dirty="0" smtClean="0"/>
          </a:p>
          <a:p>
            <a:pPr marL="400050" lvl="1" indent="0"/>
            <a:r>
              <a:rPr lang="en-GB" sz="1800" dirty="0" smtClean="0"/>
              <a:t>Endorsement </a:t>
            </a:r>
            <a:r>
              <a:rPr lang="en-GB" sz="1800" dirty="0"/>
              <a:t>of D.Y. Kim  as the Chairman of SC 6 for the term September 2012 – September 2015</a:t>
            </a:r>
            <a:endParaRPr lang="en-US" sz="1800" dirty="0"/>
          </a:p>
          <a:p>
            <a:pPr marL="0" indent="0">
              <a:buNone/>
            </a:pPr>
            <a:r>
              <a:rPr lang="en-GB" b="1" dirty="0"/>
              <a:t> </a:t>
            </a:r>
            <a:r>
              <a:rPr lang="en-GB" b="1" dirty="0" smtClean="0"/>
              <a:t>Resolution </a:t>
            </a:r>
            <a:r>
              <a:rPr lang="en-GB" b="1" dirty="0"/>
              <a:t>6.0.4	</a:t>
            </a:r>
            <a:endParaRPr lang="en-GB" b="1" dirty="0" smtClean="0"/>
          </a:p>
          <a:p>
            <a:pPr marL="400050" lvl="1" indent="0"/>
            <a:r>
              <a:rPr lang="en-GB" sz="1800" dirty="0" smtClean="0"/>
              <a:t>The </a:t>
            </a:r>
            <a:r>
              <a:rPr lang="en-GB" sz="1800" dirty="0"/>
              <a:t>next  SC 6 and WG Meetings in 2013 June  17-21, 2013 in Seoul Korea</a:t>
            </a:r>
            <a:endParaRPr lang="en-US" sz="1800" dirty="0"/>
          </a:p>
          <a:p>
            <a:pPr marL="0" indent="0">
              <a:buNone/>
            </a:pPr>
            <a:r>
              <a:rPr lang="en-GB" dirty="0"/>
              <a:t> </a:t>
            </a:r>
            <a:r>
              <a:rPr lang="en-GB" b="1" dirty="0" smtClean="0"/>
              <a:t>Resolution </a:t>
            </a:r>
            <a:r>
              <a:rPr lang="en-GB" b="1" dirty="0"/>
              <a:t>6.0.5	</a:t>
            </a:r>
            <a:endParaRPr lang="en-GB" b="1" dirty="0" smtClean="0"/>
          </a:p>
          <a:p>
            <a:pPr marL="400050" lvl="1" indent="0"/>
            <a:r>
              <a:rPr lang="en-US" b="1" dirty="0" smtClean="0"/>
              <a:t>Contribution </a:t>
            </a:r>
            <a:r>
              <a:rPr lang="en-US" b="1" dirty="0"/>
              <a:t>Deadliness for the 2013 SC 6 meetings in Korea </a:t>
            </a:r>
            <a:endParaRPr lang="en-US" dirty="0"/>
          </a:p>
          <a:p>
            <a:pPr marL="400050" lvl="1" indent="0"/>
            <a:r>
              <a:rPr lang="en-US" sz="1800" dirty="0"/>
              <a:t>Documents for the meetings, particularly those raising new issues/new agenda items or those for which approval at the meeting is desired, must be delivered to the Secretariat no later than </a:t>
            </a:r>
            <a:r>
              <a:rPr lang="en-US" sz="1800" b="1" dirty="0"/>
              <a:t>2013-05-03 </a:t>
            </a:r>
            <a:r>
              <a:rPr lang="en-US" sz="1800" dirty="0"/>
              <a:t>for posting on the SC 6 web server.</a:t>
            </a:r>
          </a:p>
          <a:p>
            <a:pPr marL="0" indent="0">
              <a:buNone/>
            </a:pPr>
            <a:r>
              <a:rPr lang="en-US" dirty="0"/>
              <a:t> </a:t>
            </a:r>
          </a:p>
          <a:p>
            <a:pPr marL="400050" lvl="1" indent="0"/>
            <a:r>
              <a:rPr lang="en-US" sz="1800" dirty="0"/>
              <a:t> Documents received by the Secretariat after </a:t>
            </a:r>
            <a:r>
              <a:rPr lang="en-US" sz="1800" b="1" dirty="0"/>
              <a:t>2013-05-03 </a:t>
            </a:r>
            <a:r>
              <a:rPr lang="en-US" sz="1800" dirty="0"/>
              <a:t>will be circulated for information but will not be considered, unless they fall into the exceptions specified in JTC 1 Standing Document on Meetings, in which case the deadline is </a:t>
            </a:r>
            <a:r>
              <a:rPr lang="en-US" sz="1800" b="1" dirty="0"/>
              <a:t>2013-05-31.</a:t>
            </a:r>
            <a:r>
              <a:rPr lang="en-US" sz="1800" dirty="0"/>
              <a:t> </a:t>
            </a:r>
          </a:p>
          <a:p>
            <a:pPr marL="0" indent="0">
              <a:buNone/>
            </a:pPr>
            <a:r>
              <a:rPr lang="en-US" sz="1800" dirty="0"/>
              <a:t> </a:t>
            </a:r>
          </a:p>
          <a:p>
            <a:pPr marL="0" indent="0">
              <a:buNone/>
            </a:pPr>
            <a:r>
              <a:rPr lang="en-GB" sz="1800" dirty="0"/>
              <a:t> </a:t>
            </a:r>
            <a:endParaRPr lang="en-US" sz="1800" dirty="0"/>
          </a:p>
        </p:txBody>
      </p:sp>
    </p:spTree>
    <p:extLst>
      <p:ext uri="{BB962C8B-B14F-4D97-AF65-F5344CB8AC3E}">
        <p14:creationId xmlns:p14="http://schemas.microsoft.com/office/powerpoint/2010/main" xmlns="" val="2488157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Summary</a:t>
            </a:r>
            <a:endParaRPr lang="en-US" dirty="0"/>
          </a:p>
        </p:txBody>
      </p:sp>
      <p:sp>
        <p:nvSpPr>
          <p:cNvPr id="3" name="Content Placeholder 2"/>
          <p:cNvSpPr>
            <a:spLocks noGrp="1"/>
          </p:cNvSpPr>
          <p:nvPr>
            <p:ph idx="1"/>
          </p:nvPr>
        </p:nvSpPr>
        <p:spPr>
          <a:xfrm>
            <a:off x="228600" y="1219200"/>
            <a:ext cx="8763000" cy="5181600"/>
          </a:xfrm>
        </p:spPr>
        <p:txBody>
          <a:bodyPr>
            <a:normAutofit fontScale="92500" lnSpcReduction="10000"/>
          </a:bodyPr>
          <a:lstStyle/>
          <a:p>
            <a:r>
              <a:rPr lang="en-US" sz="2400" dirty="0" smtClean="0"/>
              <a:t>Looking down from 30,000 feet all is well</a:t>
            </a:r>
          </a:p>
          <a:p>
            <a:pPr marL="0" indent="0">
              <a:buNone/>
            </a:pPr>
            <a:r>
              <a:rPr lang="en-US" sz="2400" dirty="0" smtClean="0"/>
              <a:t>but we did encounter turbulence:</a:t>
            </a:r>
          </a:p>
          <a:p>
            <a:r>
              <a:rPr lang="en-US" sz="2400" dirty="0" smtClean="0"/>
              <a:t>The agreement document we were developing between SC6 and IEEE 802 has been scuttled….</a:t>
            </a:r>
          </a:p>
          <a:p>
            <a:r>
              <a:rPr lang="en-US" sz="2400" dirty="0" smtClean="0"/>
              <a:t>However, the Central Secretariat seems to finally understand and has stepped in to help</a:t>
            </a:r>
          </a:p>
          <a:p>
            <a:r>
              <a:rPr lang="en-US" sz="2400" dirty="0" smtClean="0"/>
              <a:t>Ersatz resolutions passed regarding 802 are intended to adequately express sentiment that SC6 wants 802 to maintain control increase information sharing and resume submissions</a:t>
            </a:r>
          </a:p>
          <a:p>
            <a:r>
              <a:rPr lang="en-US" sz="2400" dirty="0" smtClean="0"/>
              <a:t>There is an issue with interpretation of the meaning/scope of “revision”</a:t>
            </a:r>
          </a:p>
          <a:p>
            <a:r>
              <a:rPr lang="en-US" sz="2400" dirty="0" smtClean="0"/>
              <a:t>The Central Secretariat coordinator, Henry </a:t>
            </a:r>
            <a:r>
              <a:rPr lang="en-US" sz="2400" dirty="0" err="1" smtClean="0"/>
              <a:t>Cuschieri</a:t>
            </a:r>
            <a:r>
              <a:rPr lang="en-US" sz="2400" dirty="0" smtClean="0"/>
              <a:t>, is awaiting comments/questions/interpretation suggestions from SC6 on the current PSDO. CS response date unknown.</a:t>
            </a:r>
          </a:p>
          <a:p>
            <a:r>
              <a:rPr lang="en-US" sz="2400" dirty="0" smtClean="0"/>
              <a:t>The 2014 version of the PSDO will be rewritten.</a:t>
            </a:r>
            <a:endParaRPr lang="en-US" sz="2400" dirty="0"/>
          </a:p>
        </p:txBody>
      </p:sp>
    </p:spTree>
    <p:extLst>
      <p:ext uri="{BB962C8B-B14F-4D97-AF65-F5344CB8AC3E}">
        <p14:creationId xmlns:p14="http://schemas.microsoft.com/office/powerpoint/2010/main" xmlns="" val="4234272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r>
              <a:rPr lang="en-US" dirty="0" smtClean="0"/>
              <a:t>802/JTC1  Action Items </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marL="0" indent="0">
              <a:buNone/>
            </a:pPr>
            <a:r>
              <a:rPr lang="en-US" dirty="0" smtClean="0"/>
              <a:t>6.1.9, 6.1.10, 6.1.11 (example)</a:t>
            </a:r>
          </a:p>
          <a:p>
            <a:r>
              <a:rPr lang="en-US" dirty="0" smtClean="0"/>
              <a:t>A condition of this resolution is that SC 6 and its NBs have access to an established mechanism to contribute to the revision process in the IEEE 802.11 WG.</a:t>
            </a:r>
          </a:p>
          <a:p>
            <a:r>
              <a:rPr lang="en-US" dirty="0" smtClean="0"/>
              <a:t>We need to document the process, provide a submission to SC6  and present in Korea.</a:t>
            </a:r>
          </a:p>
          <a:p>
            <a:r>
              <a:rPr lang="en-US" dirty="0" smtClean="0"/>
              <a:t>6..1.12    Convey status of new work items</a:t>
            </a:r>
          </a:p>
          <a:p>
            <a:r>
              <a:rPr lang="en-US" dirty="0" smtClean="0"/>
              <a:t>6.1.13     Submit comments on the PSDO</a:t>
            </a:r>
            <a:endParaRPr lang="en-US" dirty="0"/>
          </a:p>
        </p:txBody>
      </p:sp>
    </p:spTree>
    <p:extLst>
      <p:ext uri="{BB962C8B-B14F-4D97-AF65-F5344CB8AC3E}">
        <p14:creationId xmlns:p14="http://schemas.microsoft.com/office/powerpoint/2010/main" xmlns="" val="443326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b="0" dirty="0" smtClean="0"/>
              <a:t>6.0</a:t>
            </a:r>
            <a:r>
              <a:rPr lang="en-US" dirty="0" smtClean="0"/>
              <a:t> </a:t>
            </a:r>
            <a:r>
              <a:rPr lang="en-US" b="0" dirty="0" smtClean="0"/>
              <a:t>II</a:t>
            </a:r>
            <a:r>
              <a:rPr lang="en-US" dirty="0" smtClean="0"/>
              <a:t> </a:t>
            </a:r>
            <a:r>
              <a:rPr lang="en-US" b="0" dirty="0" smtClean="0"/>
              <a:t>Follow-up from Geneva Site Visit</a:t>
            </a:r>
            <a:r>
              <a:rPr lang="en-US" dirty="0" smtClean="0"/>
              <a:t> </a:t>
            </a:r>
            <a:endParaRPr lang="en-US" dirty="0"/>
          </a:p>
        </p:txBody>
      </p:sp>
      <p:sp>
        <p:nvSpPr>
          <p:cNvPr id="3" name="Content Placeholder 2"/>
          <p:cNvSpPr>
            <a:spLocks noGrp="1"/>
          </p:cNvSpPr>
          <p:nvPr>
            <p:ph idx="1"/>
          </p:nvPr>
        </p:nvSpPr>
        <p:spPr>
          <a:xfrm>
            <a:off x="685800" y="1447800"/>
            <a:ext cx="7770813" cy="4953000"/>
          </a:xfrm>
        </p:spPr>
        <p:txBody>
          <a:bodyPr/>
          <a:lstStyle/>
          <a:p>
            <a:r>
              <a:rPr lang="en-US" dirty="0" smtClean="0"/>
              <a:t>We met with the ITU and CICG convention services contacts.  We found that our initial estimate was much higher than we will actually be charged.</a:t>
            </a:r>
          </a:p>
          <a:p>
            <a:endParaRPr lang="en-US" dirty="0" smtClean="0"/>
          </a:p>
          <a:p>
            <a:r>
              <a:rPr lang="en-US" dirty="0" smtClean="0"/>
              <a:t>ITU is providing approximately CHF$335,000 in our new plan.  This is a savings of over CHF$100,000 to ITU with our adjustments to building usage.</a:t>
            </a:r>
          </a:p>
          <a:p>
            <a:endParaRPr lang="en-US" dirty="0" smtClean="0"/>
          </a:p>
          <a:p>
            <a:r>
              <a:rPr lang="en-US" dirty="0" smtClean="0"/>
              <a:t>We have determined that we will have a budget expected to be about US$275,000 on income about US$315,000</a:t>
            </a:r>
          </a:p>
          <a:p>
            <a:r>
              <a:rPr lang="en-US" dirty="0" smtClean="0"/>
              <a:t>This is about a US$40,000 surplus which is much better than original thought.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October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Meeting Slides used for the October 9</a:t>
            </a:r>
            <a:r>
              <a:rPr lang="en-GB" baseline="30000" dirty="0" smtClean="0"/>
              <a:t>th</a:t>
            </a:r>
            <a:r>
              <a:rPr lang="en-GB" dirty="0" smtClean="0"/>
              <a:t> 802 Interim Teleconference.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7.0</a:t>
            </a:r>
            <a:r>
              <a:rPr lang="en-US" dirty="0" smtClean="0"/>
              <a:t> </a:t>
            </a:r>
            <a:r>
              <a:rPr lang="en-US" b="0" dirty="0" smtClean="0"/>
              <a:t>DT</a:t>
            </a:r>
            <a:r>
              <a:rPr lang="en-US" dirty="0" smtClean="0"/>
              <a:t> </a:t>
            </a:r>
            <a:r>
              <a:rPr lang="en-US" b="0" dirty="0" smtClean="0"/>
              <a:t>Preparations for EC Workshop</a:t>
            </a:r>
            <a:r>
              <a:rPr lang="en-US" dirty="0" smtClean="0"/>
              <a:t> </a:t>
            </a:r>
            <a:endParaRPr lang="en-US" dirty="0"/>
          </a:p>
        </p:txBody>
      </p:sp>
      <p:sp>
        <p:nvSpPr>
          <p:cNvPr id="3" name="Content Placeholder 2"/>
          <p:cNvSpPr>
            <a:spLocks noGrp="1"/>
          </p:cNvSpPr>
          <p:nvPr>
            <p:ph idx="1"/>
          </p:nvPr>
        </p:nvSpPr>
        <p:spPr/>
        <p:txBody>
          <a:bodyPr/>
          <a:lstStyle/>
          <a:p>
            <a:r>
              <a:rPr lang="en-US" b="0" dirty="0" smtClean="0">
                <a:solidFill>
                  <a:schemeClr val="tx1"/>
                </a:solidFill>
              </a:rPr>
              <a:t>Info For the workshop:</a:t>
            </a:r>
          </a:p>
          <a:p>
            <a:r>
              <a:rPr lang="en-US" dirty="0" smtClean="0">
                <a:hlinkClick r:id="rId2"/>
              </a:rPr>
              <a:t>http://</a:t>
            </a:r>
            <a:r>
              <a:rPr lang="en-US" dirty="0" smtClean="0">
                <a:hlinkClick r:id="rId2"/>
              </a:rPr>
              <a:t>ieee802.org/minutes/2012_11/workshop2012.html</a:t>
            </a:r>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8.0</a:t>
            </a:r>
            <a:r>
              <a:rPr lang="en-US" dirty="0" smtClean="0"/>
              <a:t> </a:t>
            </a:r>
            <a:r>
              <a:rPr lang="en-US" b="0" dirty="0" smtClean="0"/>
              <a:t>DT</a:t>
            </a:r>
            <a:r>
              <a:rPr lang="en-US" dirty="0" smtClean="0"/>
              <a:t> </a:t>
            </a:r>
            <a:r>
              <a:rPr lang="en-US" b="0" dirty="0" smtClean="0"/>
              <a:t>Preparations for November Plenary Session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8.1</a:t>
            </a:r>
            <a:r>
              <a:rPr lang="en-US" dirty="0" smtClean="0"/>
              <a:t> </a:t>
            </a:r>
            <a:r>
              <a:rPr lang="en-US" b="0" dirty="0" smtClean="0"/>
              <a:t>DT</a:t>
            </a:r>
            <a:r>
              <a:rPr lang="en-US" dirty="0" smtClean="0"/>
              <a:t> </a:t>
            </a:r>
            <a:r>
              <a:rPr lang="en-US" b="0" dirty="0" smtClean="0"/>
              <a:t>University Outreach</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9.0</a:t>
            </a:r>
            <a:r>
              <a:rPr lang="en-US" dirty="0" smtClean="0"/>
              <a:t> </a:t>
            </a:r>
            <a:r>
              <a:rPr lang="en-US" b="0" dirty="0" smtClean="0"/>
              <a:t> </a:t>
            </a:r>
            <a:r>
              <a:rPr lang="en-US" dirty="0" smtClean="0"/>
              <a:t> </a:t>
            </a:r>
            <a:r>
              <a:rPr lang="en-US" b="0" dirty="0" smtClean="0"/>
              <a:t>WG/TAG interim Session reports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9.1</a:t>
            </a:r>
            <a:r>
              <a:rPr lang="en-US" dirty="0" smtClean="0"/>
              <a:t> </a:t>
            </a:r>
            <a:r>
              <a:rPr lang="en-US" b="0" dirty="0" smtClean="0"/>
              <a:t>MI</a:t>
            </a:r>
            <a:r>
              <a:rPr lang="en-US" dirty="0" smtClean="0"/>
              <a:t> </a:t>
            </a:r>
            <a:r>
              <a:rPr lang="en-US" b="0" dirty="0" smtClean="0"/>
              <a:t>802.15.4j - Request for Starting Sponsor Ballot</a:t>
            </a:r>
            <a:r>
              <a:rPr lang="en-US" dirty="0" smtClean="0"/>
              <a:t> </a:t>
            </a:r>
            <a:endParaRPr lang="en-US" dirty="0"/>
          </a:p>
        </p:txBody>
      </p:sp>
      <p:sp>
        <p:nvSpPr>
          <p:cNvPr id="3" name="Content Placeholder 2"/>
          <p:cNvSpPr>
            <a:spLocks noGrp="1"/>
          </p:cNvSpPr>
          <p:nvPr>
            <p:ph idx="1"/>
          </p:nvPr>
        </p:nvSpPr>
        <p:spPr/>
        <p:txBody>
          <a:bodyPr/>
          <a:lstStyle/>
          <a:p>
            <a:r>
              <a:rPr lang="en-US" sz="2800" dirty="0" smtClean="0"/>
              <a:t>Move that the EC approve the start of sponsor ballot on 802.15.4j draft D4</a:t>
            </a:r>
            <a:r>
              <a:rPr lang="en-US" sz="2800" dirty="0" smtClean="0"/>
              <a:t>.</a:t>
            </a:r>
          </a:p>
          <a:p>
            <a:r>
              <a:rPr lang="en-US" sz="2800" dirty="0" smtClean="0"/>
              <a:t/>
            </a:r>
            <a:br>
              <a:rPr lang="en-US" sz="2800" dirty="0" smtClean="0"/>
            </a:br>
            <a:r>
              <a:rPr lang="en-US" sz="2800" dirty="0" smtClean="0"/>
              <a:t>Moved</a:t>
            </a:r>
            <a:r>
              <a:rPr lang="en-US" sz="2800" dirty="0" smtClean="0"/>
              <a:t>:  Bob </a:t>
            </a:r>
            <a:r>
              <a:rPr lang="en-US" sz="2800" dirty="0" err="1" smtClean="0"/>
              <a:t>Heile</a:t>
            </a:r>
            <a:r>
              <a:rPr lang="en-US" sz="2800" dirty="0" smtClean="0"/>
              <a:t/>
            </a:r>
            <a:br>
              <a:rPr lang="en-US" sz="2800" dirty="0" smtClean="0"/>
            </a:br>
            <a:r>
              <a:rPr lang="en-US" sz="2800" dirty="0" smtClean="0"/>
              <a:t>Second: </a:t>
            </a:r>
            <a:r>
              <a:rPr lang="en-US" sz="2800" dirty="0" smtClean="0"/>
              <a:t>Jon Rosdahl</a:t>
            </a:r>
            <a:r>
              <a:rPr lang="en-US" sz="1600" dirty="0" smtClean="0"/>
              <a:t/>
            </a:r>
            <a:br>
              <a:rPr lang="en-US" sz="1600" dirty="0" smtClean="0"/>
            </a:br>
            <a:endParaRPr lang="en-US" sz="1600" dirty="0" smtClean="0"/>
          </a:p>
          <a:p>
            <a:r>
              <a:rPr lang="en-US" sz="1600" dirty="0" smtClean="0"/>
              <a:t>Passed Unanimously.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pPr lvl="0"/>
            <a:r>
              <a:rPr lang="en-US" sz="2400" b="0" dirty="0" smtClean="0">
                <a:solidFill>
                  <a:srgbClr val="000000"/>
                </a:solidFill>
                <a:latin typeface="+mj-lt"/>
                <a:ea typeface="+mj-ea"/>
                <a:cs typeface="+mj-cs"/>
              </a:rPr>
              <a:t>802.15.4j - Request for Starting Sponsor Ballot Background</a:t>
            </a:r>
            <a:endParaRPr lang="en-US" dirty="0"/>
          </a:p>
        </p:txBody>
      </p:sp>
      <p:sp>
        <p:nvSpPr>
          <p:cNvPr id="3" name="Content Placeholder 2"/>
          <p:cNvSpPr>
            <a:spLocks noGrp="1"/>
          </p:cNvSpPr>
          <p:nvPr>
            <p:ph idx="1"/>
          </p:nvPr>
        </p:nvSpPr>
        <p:spPr>
          <a:xfrm>
            <a:off x="685800" y="1143000"/>
            <a:ext cx="7770813" cy="5257800"/>
          </a:xfrm>
        </p:spPr>
        <p:txBody>
          <a:bodyPr/>
          <a:lstStyle/>
          <a:p>
            <a:pPr lvl="0"/>
            <a:r>
              <a:rPr lang="en-US" sz="1400" dirty="0" smtClean="0"/>
              <a:t>Working Group Letter Ballot final results-</a:t>
            </a:r>
            <a:br>
              <a:rPr lang="en-US" sz="1400" dirty="0" smtClean="0"/>
            </a:br>
            <a:r>
              <a:rPr lang="en-US" sz="1400" dirty="0" smtClean="0"/>
              <a:t>VOTERS: 171</a:t>
            </a:r>
            <a:br>
              <a:rPr lang="en-US" sz="1400" dirty="0" smtClean="0"/>
            </a:br>
            <a:r>
              <a:rPr lang="en-US" sz="1400" dirty="0" smtClean="0"/>
              <a:t>VOTED: 122</a:t>
            </a:r>
            <a:br>
              <a:rPr lang="en-US" sz="1400" dirty="0" smtClean="0"/>
            </a:br>
            <a:r>
              <a:rPr lang="en-US" sz="1400" dirty="0" smtClean="0"/>
              <a:t>YES: 116</a:t>
            </a:r>
            <a:br>
              <a:rPr lang="en-US" sz="1400" dirty="0" smtClean="0"/>
            </a:br>
            <a:r>
              <a:rPr lang="en-US" sz="1400" dirty="0" smtClean="0"/>
              <a:t>ABSTAIN: 6</a:t>
            </a:r>
            <a:br>
              <a:rPr lang="en-US" sz="1400" dirty="0" smtClean="0"/>
            </a:br>
            <a:r>
              <a:rPr lang="en-US" sz="1400" dirty="0" smtClean="0"/>
              <a:t>NO: 0</a:t>
            </a:r>
            <a:br>
              <a:rPr lang="en-US" sz="1400" dirty="0" smtClean="0"/>
            </a:br>
            <a:r>
              <a:rPr lang="en-US" sz="1400" dirty="0" smtClean="0"/>
              <a:t>% VOTERS: 71.35%</a:t>
            </a:r>
            <a:br>
              <a:rPr lang="en-US" sz="1400" dirty="0" smtClean="0"/>
            </a:br>
            <a:r>
              <a:rPr lang="en-US" sz="1400" dirty="0" smtClean="0"/>
              <a:t>% ABSTAIN: 4.92%</a:t>
            </a:r>
            <a:br>
              <a:rPr lang="en-US" sz="1400" dirty="0" smtClean="0"/>
            </a:br>
            <a:r>
              <a:rPr lang="en-US" sz="1400" dirty="0" smtClean="0"/>
              <a:t/>
            </a:r>
            <a:br>
              <a:rPr lang="en-US" sz="1400" dirty="0" smtClean="0"/>
            </a:br>
            <a:r>
              <a:rPr lang="en-US" sz="1400" dirty="0" smtClean="0"/>
              <a:t>In the last recirculation (LB84) there were no new comments. </a:t>
            </a:r>
            <a:br>
              <a:rPr lang="en-US" sz="1400" dirty="0" smtClean="0"/>
            </a:br>
            <a:r>
              <a:rPr lang="en-US" sz="1400" dirty="0" smtClean="0"/>
              <a:t/>
            </a:r>
            <a:br>
              <a:rPr lang="en-US" sz="1400" dirty="0" smtClean="0"/>
            </a:br>
            <a:r>
              <a:rPr lang="en-US" sz="1400" dirty="0" smtClean="0"/>
              <a:t>In the initial letter ballot (LB81), there were 575 comments (</a:t>
            </a:r>
            <a:r>
              <a:rPr lang="en-US" sz="1400" dirty="0" smtClean="0">
                <a:hlinkClick r:id="rId2"/>
              </a:rPr>
              <a:t>15-12-0218-13-004j-lb81-comment-register</a:t>
            </a:r>
            <a:r>
              <a:rPr lang="en-US" sz="1400" dirty="0" smtClean="0"/>
              <a:t>), 278 of which were Technical/General and 297 were Editorial. </a:t>
            </a:r>
            <a:br>
              <a:rPr lang="en-US" sz="1400" dirty="0" smtClean="0"/>
            </a:br>
            <a:r>
              <a:rPr lang="en-US" sz="1400" dirty="0" smtClean="0"/>
              <a:t/>
            </a:r>
            <a:br>
              <a:rPr lang="en-US" sz="1400" dirty="0" smtClean="0"/>
            </a:br>
            <a:r>
              <a:rPr lang="en-US" sz="1400" dirty="0" smtClean="0"/>
              <a:t>The first recirculation ballot (LB82) there were 9 comments (</a:t>
            </a:r>
            <a:r>
              <a:rPr lang="en-US" sz="1400" dirty="0" smtClean="0">
                <a:hlinkClick r:id="rId3"/>
              </a:rPr>
              <a:t>15-12-0450-02-004j-lb82-comment-register</a:t>
            </a:r>
            <a:r>
              <a:rPr lang="en-US" sz="1400" dirty="0" smtClean="0"/>
              <a:t>), of which 1 was Technical and 8 were Editorial.</a:t>
            </a:r>
            <a:br>
              <a:rPr lang="en-US" sz="1400" dirty="0" smtClean="0"/>
            </a:br>
            <a:r>
              <a:rPr lang="en-US" sz="1400" dirty="0" smtClean="0"/>
              <a:t/>
            </a:r>
            <a:br>
              <a:rPr lang="en-US" sz="1400" dirty="0" smtClean="0"/>
            </a:br>
            <a:r>
              <a:rPr lang="en-US" sz="1400" dirty="0" smtClean="0"/>
              <a:t>There are no outstanding MEC comments. There were no Section I required comments from MEC to be resolved before sponsor ballot begins. There were several Section II comments that must be resolved before the final recirculation. We implemented these MEC suggestions during the Sept. meeting and created an updated draft D4 incorporating these suggestions. Staff has reviewed these edits and pronounced the draft ready to go.</a:t>
            </a:r>
            <a:r>
              <a:rPr lang="en-US" sz="2000" dirty="0" smtClean="0"/>
              <a:t/>
            </a:r>
            <a:br>
              <a:rPr lang="en-US" sz="2000"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9.2</a:t>
            </a:r>
            <a:r>
              <a:rPr lang="en-US" dirty="0" smtClean="0"/>
              <a:t> </a:t>
            </a:r>
            <a:r>
              <a:rPr lang="en-US" b="0" dirty="0" smtClean="0"/>
              <a:t>DT</a:t>
            </a:r>
            <a:r>
              <a:rPr lang="en-US" dirty="0" smtClean="0"/>
              <a:t> </a:t>
            </a:r>
            <a:r>
              <a:rPr lang="en-US" b="0" dirty="0" smtClean="0"/>
              <a:t>802.11aj Interim Session report</a:t>
            </a:r>
            <a:r>
              <a:rPr lang="en-US" dirty="0" smtClean="0"/>
              <a:t> </a:t>
            </a:r>
            <a:endParaRPr lang="en-US" dirty="0"/>
          </a:p>
        </p:txBody>
      </p:sp>
      <p:sp>
        <p:nvSpPr>
          <p:cNvPr id="3" name="Content Placeholder 2"/>
          <p:cNvSpPr>
            <a:spLocks noGrp="1"/>
          </p:cNvSpPr>
          <p:nvPr>
            <p:ph idx="1"/>
          </p:nvPr>
        </p:nvSpPr>
        <p:spPr/>
        <p:txBody>
          <a:bodyPr/>
          <a:lstStyle/>
          <a:p>
            <a:r>
              <a:rPr lang="en-US" dirty="0" smtClean="0"/>
              <a:t>Next slide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610600" cy="609600"/>
          </a:xfrm>
        </p:spPr>
        <p:txBody>
          <a:bodyPr>
            <a:normAutofit fontScale="90000"/>
          </a:bodyPr>
          <a:lstStyle/>
          <a:p>
            <a:r>
              <a:rPr lang="en-US" sz="3200" dirty="0" smtClean="0"/>
              <a:t>Quick Summary of first 802.11AJ Interim in China</a:t>
            </a:r>
            <a:endParaRPr lang="en-US" sz="3200" dirty="0"/>
          </a:p>
        </p:txBody>
      </p:sp>
      <p:sp>
        <p:nvSpPr>
          <p:cNvPr id="3" name="Content Placeholder 2"/>
          <p:cNvSpPr>
            <a:spLocks noGrp="1"/>
          </p:cNvSpPr>
          <p:nvPr>
            <p:ph idx="1"/>
          </p:nvPr>
        </p:nvSpPr>
        <p:spPr>
          <a:xfrm>
            <a:off x="228600" y="1371600"/>
            <a:ext cx="8610600" cy="3352800"/>
          </a:xfrm>
          <a:ln>
            <a:solidFill>
              <a:schemeClr val="accent1"/>
            </a:solidFill>
          </a:ln>
        </p:spPr>
        <p:txBody>
          <a:bodyPr>
            <a:normAutofit fontScale="92500"/>
          </a:bodyPr>
          <a:lstStyle/>
          <a:p>
            <a:r>
              <a:rPr lang="en-US" sz="2400" dirty="0" smtClean="0"/>
              <a:t>All events hosted by CESI in Beijing</a:t>
            </a:r>
          </a:p>
          <a:p>
            <a:r>
              <a:rPr lang="en-US" sz="2400" dirty="0" smtClean="0"/>
              <a:t>Tuesday Sep 25 was Millimeter wave forum (60 GHz) </a:t>
            </a:r>
          </a:p>
          <a:p>
            <a:pPr lvl="1"/>
            <a:r>
              <a:rPr lang="en-US" sz="2000" dirty="0" smtClean="0"/>
              <a:t>Hosted by CESI, 60 attendees</a:t>
            </a:r>
          </a:p>
          <a:p>
            <a:pPr lvl="1"/>
            <a:r>
              <a:rPr lang="en-US" sz="2000" dirty="0" smtClean="0"/>
              <a:t>Keynote by Zhao Xinhua – President CESI</a:t>
            </a:r>
          </a:p>
          <a:p>
            <a:r>
              <a:rPr lang="en-US" sz="2400" dirty="0" smtClean="0"/>
              <a:t>Wed - Thurs was first interim meeting for 802.11aj held in Beijing, 40 attendees</a:t>
            </a:r>
          </a:p>
          <a:p>
            <a:r>
              <a:rPr lang="en-US" sz="2400" dirty="0" smtClean="0"/>
              <a:t>Next AJ meeting in San Antonio</a:t>
            </a:r>
          </a:p>
          <a:p>
            <a:r>
              <a:rPr lang="en-US" sz="2400" dirty="0" smtClean="0"/>
              <a:t>Next Asian AJ interim January in Shenzhen (Huawei Corp Home)</a:t>
            </a:r>
            <a:endParaRPr lang="en-US" sz="2400" dirty="0"/>
          </a:p>
        </p:txBody>
      </p:sp>
      <p:sp>
        <p:nvSpPr>
          <p:cNvPr id="4" name="TextBox 3"/>
          <p:cNvSpPr txBox="1"/>
          <p:nvPr/>
        </p:nvSpPr>
        <p:spPr>
          <a:xfrm>
            <a:off x="60959" y="4800600"/>
            <a:ext cx="8991600" cy="1631216"/>
          </a:xfrm>
          <a:prstGeom prst="rect">
            <a:avLst/>
          </a:prstGeom>
          <a:noFill/>
          <a:ln>
            <a:solidFill>
              <a:srgbClr val="00B050"/>
            </a:solidFill>
          </a:ln>
        </p:spPr>
        <p:txBody>
          <a:bodyPr wrap="square" rtlCol="0">
            <a:spAutoFit/>
          </a:bodyPr>
          <a:lstStyle/>
          <a:p>
            <a:r>
              <a:rPr lang="en-US" sz="2000" dirty="0" smtClean="0">
                <a:solidFill>
                  <a:schemeClr val="accent6"/>
                </a:solidFill>
              </a:rPr>
              <a:t>Why mention it?</a:t>
            </a:r>
          </a:p>
          <a:p>
            <a:r>
              <a:rPr lang="en-US" sz="2000" dirty="0" smtClean="0">
                <a:solidFill>
                  <a:schemeClr val="accent6"/>
                </a:solidFill>
              </a:rPr>
              <a:t>Represents effort to encourage direct participation – not create competing standard</a:t>
            </a:r>
          </a:p>
          <a:p>
            <a:r>
              <a:rPr lang="en-US" sz="2000" dirty="0" smtClean="0">
                <a:solidFill>
                  <a:schemeClr val="accent6"/>
                </a:solidFill>
              </a:rPr>
              <a:t>Thanks for guidance from SA and EC</a:t>
            </a:r>
          </a:p>
          <a:p>
            <a:r>
              <a:rPr lang="en-US" sz="2000" dirty="0" smtClean="0">
                <a:solidFill>
                  <a:schemeClr val="accent6"/>
                </a:solidFill>
              </a:rPr>
              <a:t>Notification that CESI deliberated carefully before offering support and is now watching the project progress.</a:t>
            </a:r>
            <a:endParaRPr lang="en-US" sz="2000" dirty="0">
              <a:solidFill>
                <a:schemeClr val="accent6"/>
              </a:solidFill>
            </a:endParaRPr>
          </a:p>
        </p:txBody>
      </p:sp>
    </p:spTree>
    <p:extLst>
      <p:ext uri="{BB962C8B-B14F-4D97-AF65-F5344CB8AC3E}">
        <p14:creationId xmlns:p14="http://schemas.microsoft.com/office/powerpoint/2010/main" xmlns="" val="475352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10.0</a:t>
            </a:r>
            <a:r>
              <a:rPr lang="en-US" dirty="0" smtClean="0"/>
              <a:t> </a:t>
            </a:r>
            <a:r>
              <a:rPr lang="en-US" b="0" dirty="0" smtClean="0"/>
              <a:t>DT</a:t>
            </a:r>
            <a:r>
              <a:rPr lang="en-US" dirty="0" smtClean="0"/>
              <a:t> </a:t>
            </a:r>
            <a:r>
              <a:rPr lang="en-US" b="0" dirty="0" smtClean="0"/>
              <a:t>Follow-up from SA's "</a:t>
            </a:r>
            <a:r>
              <a:rPr lang="en-US" b="0" dirty="0" err="1" smtClean="0"/>
              <a:t>OpenStand</a:t>
            </a:r>
            <a:r>
              <a:rPr lang="en-US" b="0" dirty="0" smtClean="0"/>
              <a:t>" announcement</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1217613"/>
          </a:xfrm>
        </p:spPr>
        <p:txBody>
          <a:bodyPr/>
          <a:lstStyle/>
          <a:p>
            <a:r>
              <a:rPr lang="en-US" sz="2800" b="0" dirty="0" smtClean="0"/>
              <a:t>11.0</a:t>
            </a:r>
            <a:r>
              <a:rPr lang="en-US" sz="2800" dirty="0" smtClean="0"/>
              <a:t> </a:t>
            </a:r>
            <a:r>
              <a:rPr lang="en-US" sz="2800" b="0" dirty="0" smtClean="0"/>
              <a:t>II</a:t>
            </a:r>
            <a:r>
              <a:rPr lang="en-US" sz="2800" dirty="0" smtClean="0"/>
              <a:t> </a:t>
            </a:r>
            <a:r>
              <a:rPr lang="en-US" sz="2800" b="0" dirty="0" smtClean="0"/>
              <a:t>SA plans for World Conference on International Telecommunications (WCIT-12)</a:t>
            </a:r>
            <a:r>
              <a:rPr lang="en-US" sz="2800" dirty="0" smtClean="0"/>
              <a:t> </a:t>
            </a:r>
            <a:endParaRPr lang="en-US" sz="28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382587"/>
          </a:xfrm>
          <a:ln/>
        </p:spPr>
        <p:txBody>
          <a:bodyPr lIns="90000" tIns="46800" rIns="90000" bIns="46800"/>
          <a:lstStyle/>
          <a:p>
            <a:r>
              <a:rPr lang="en-US" dirty="0" smtClean="0"/>
              <a:t>Proposed Agenda</a:t>
            </a:r>
            <a:endParaRPr lang="en-US" dirty="0"/>
          </a:p>
        </p:txBody>
      </p:sp>
      <p:sp>
        <p:nvSpPr>
          <p:cNvPr id="9218" name="Rectangle 2"/>
          <p:cNvSpPr>
            <a:spLocks noGrp="1" noChangeArrowheads="1"/>
          </p:cNvSpPr>
          <p:nvPr>
            <p:ph type="body" idx="1"/>
          </p:nvPr>
        </p:nvSpPr>
        <p:spPr>
          <a:xfrm>
            <a:off x="457200" y="1371600"/>
            <a:ext cx="8229600" cy="5105400"/>
          </a:xfrm>
          <a:ln/>
        </p:spPr>
        <p:txBody>
          <a:bodyPr numCol="2"/>
          <a:lstStyle/>
          <a:p>
            <a:r>
              <a:rPr lang="en-US" sz="1400" dirty="0" smtClean="0"/>
              <a:t>1</a:t>
            </a:r>
            <a:r>
              <a:rPr lang="en-US" sz="1400" dirty="0" smtClean="0"/>
              <a:t>. </a:t>
            </a:r>
            <a:r>
              <a:rPr lang="en-US" sz="1400" dirty="0" smtClean="0"/>
              <a:t>Meeting called to order/Roll Call/Approve Agenda/Announcements.</a:t>
            </a:r>
          </a:p>
          <a:p>
            <a:r>
              <a:rPr lang="en-US" sz="1400" dirty="0" smtClean="0"/>
              <a:t>2. Follow </a:t>
            </a:r>
            <a:r>
              <a:rPr lang="en-US" sz="1400" dirty="0" smtClean="0"/>
              <a:t>up from joint 802/IETF meeting</a:t>
            </a:r>
            <a:r>
              <a:rPr lang="en-US" sz="1400" dirty="0" smtClean="0"/>
              <a:t>—</a:t>
            </a:r>
          </a:p>
          <a:p>
            <a:r>
              <a:rPr lang="en-US" sz="1400" dirty="0" smtClean="0"/>
              <a:t>	</a:t>
            </a:r>
            <a:r>
              <a:rPr lang="en-US" sz="1400" dirty="0" smtClean="0"/>
              <a:t>2.1Communication </a:t>
            </a:r>
            <a:r>
              <a:rPr lang="en-US" sz="1400" dirty="0" smtClean="0"/>
              <a:t>of new PARs and formation of Study Groups to </a:t>
            </a:r>
            <a:r>
              <a:rPr lang="en-US" sz="1400" dirty="0" smtClean="0"/>
              <a:t>IETF</a:t>
            </a:r>
          </a:p>
          <a:p>
            <a:r>
              <a:rPr lang="en-US" sz="1400" dirty="0" smtClean="0"/>
              <a:t>	</a:t>
            </a:r>
            <a:r>
              <a:rPr lang="en-US" sz="1400" dirty="0" smtClean="0"/>
              <a:t>2.2 </a:t>
            </a:r>
            <a:r>
              <a:rPr lang="en-US" sz="1400" dirty="0" smtClean="0"/>
              <a:t>IEEE 802 liaisons </a:t>
            </a:r>
            <a:r>
              <a:rPr lang="en-US" sz="1400" dirty="0" smtClean="0"/>
              <a:t>compilation</a:t>
            </a:r>
          </a:p>
          <a:p>
            <a:r>
              <a:rPr lang="en-US" sz="1400" dirty="0" smtClean="0"/>
              <a:t>3. Follow </a:t>
            </a:r>
            <a:r>
              <a:rPr lang="en-US" sz="1400" dirty="0" smtClean="0"/>
              <a:t>up from 802's entity </a:t>
            </a:r>
            <a:r>
              <a:rPr lang="en-US" sz="1400" dirty="0" smtClean="0"/>
              <a:t>application—</a:t>
            </a:r>
          </a:p>
          <a:p>
            <a:r>
              <a:rPr lang="en-US" sz="1400" dirty="0" smtClean="0"/>
              <a:t>4. Follow </a:t>
            </a:r>
            <a:r>
              <a:rPr lang="en-US" sz="1400" dirty="0" smtClean="0"/>
              <a:t>up from 802's request to access P1905.1 </a:t>
            </a:r>
            <a:r>
              <a:rPr lang="en-US" sz="1400" dirty="0" err="1" smtClean="0"/>
              <a:t>recirc</a:t>
            </a:r>
            <a:r>
              <a:rPr lang="en-US" sz="1400" dirty="0" smtClean="0"/>
              <a:t> </a:t>
            </a:r>
            <a:r>
              <a:rPr lang="en-US" sz="1400" dirty="0" smtClean="0"/>
              <a:t>drafts</a:t>
            </a:r>
          </a:p>
          <a:p>
            <a:r>
              <a:rPr lang="en-US" sz="1400" dirty="0" smtClean="0"/>
              <a:t>5. Follow </a:t>
            </a:r>
            <a:r>
              <a:rPr lang="en-US" sz="1400" dirty="0" smtClean="0"/>
              <a:t>up from SC6 Graz </a:t>
            </a:r>
            <a:r>
              <a:rPr lang="en-US" sz="1400" dirty="0" smtClean="0"/>
              <a:t>meeting</a:t>
            </a:r>
          </a:p>
          <a:p>
            <a:r>
              <a:rPr lang="en-US" sz="1400" dirty="0" smtClean="0"/>
              <a:t>6. Follow </a:t>
            </a:r>
            <a:r>
              <a:rPr lang="en-US" sz="1400" dirty="0" smtClean="0"/>
              <a:t>up from Geneva site </a:t>
            </a:r>
            <a:r>
              <a:rPr lang="en-US" sz="1400" dirty="0" smtClean="0"/>
              <a:t>visit</a:t>
            </a:r>
          </a:p>
          <a:p>
            <a:r>
              <a:rPr lang="en-US" sz="1400" dirty="0" smtClean="0"/>
              <a:t>7. Preparations </a:t>
            </a:r>
            <a:r>
              <a:rPr lang="en-US" sz="1400" dirty="0" smtClean="0"/>
              <a:t>for EC </a:t>
            </a:r>
            <a:r>
              <a:rPr lang="en-US" sz="1400" dirty="0" smtClean="0"/>
              <a:t>Workshop</a:t>
            </a:r>
          </a:p>
          <a:p>
            <a:r>
              <a:rPr lang="en-US" sz="1400" dirty="0" smtClean="0"/>
              <a:t>8. Preparations </a:t>
            </a:r>
            <a:r>
              <a:rPr lang="en-US" sz="1400" dirty="0" smtClean="0"/>
              <a:t>for November plenary session (e.g., University Outreach</a:t>
            </a:r>
            <a:r>
              <a:rPr lang="en-US" sz="1400" dirty="0" smtClean="0"/>
              <a:t>)—</a:t>
            </a:r>
          </a:p>
          <a:p>
            <a:r>
              <a:rPr lang="en-US" sz="1400" dirty="0" smtClean="0"/>
              <a:t>9. </a:t>
            </a:r>
            <a:r>
              <a:rPr lang="en-US" sz="1400" dirty="0" smtClean="0"/>
              <a:t>WG/TAG interim session reports (if necessary</a:t>
            </a:r>
            <a:r>
              <a:rPr lang="en-US" sz="1400" dirty="0" smtClean="0"/>
              <a:t>)—</a:t>
            </a:r>
          </a:p>
          <a:p>
            <a:r>
              <a:rPr lang="en-US" sz="1400" dirty="0" smtClean="0"/>
              <a:t>	</a:t>
            </a:r>
            <a:r>
              <a:rPr lang="en-US" sz="1400" dirty="0" smtClean="0"/>
              <a:t>9.1 802.15.4j </a:t>
            </a:r>
            <a:r>
              <a:rPr lang="en-US" sz="1400" dirty="0" smtClean="0"/>
              <a:t>- Request for Sponsor Ballot </a:t>
            </a:r>
            <a:r>
              <a:rPr lang="en-US" sz="1400" dirty="0" smtClean="0"/>
              <a:t>– </a:t>
            </a:r>
          </a:p>
          <a:p>
            <a:r>
              <a:rPr lang="en-US" sz="1400" dirty="0" smtClean="0"/>
              <a:t>	9.2</a:t>
            </a:r>
            <a:r>
              <a:rPr lang="en-US" sz="1400" dirty="0" smtClean="0"/>
              <a:t> DT 802.11aj report </a:t>
            </a:r>
            <a:endParaRPr lang="en-US" sz="1400" dirty="0" smtClean="0"/>
          </a:p>
          <a:p>
            <a:endParaRPr lang="en-US" sz="1400" dirty="0" smtClean="0"/>
          </a:p>
          <a:p>
            <a:r>
              <a:rPr lang="en-US" sz="1400" dirty="0" smtClean="0"/>
              <a:t>10-Follow </a:t>
            </a:r>
            <a:r>
              <a:rPr lang="en-US" sz="1400" dirty="0" smtClean="0"/>
              <a:t>up from SA's "</a:t>
            </a:r>
            <a:r>
              <a:rPr lang="en-US" sz="1400" dirty="0" err="1" smtClean="0"/>
              <a:t>OpenStand</a:t>
            </a:r>
            <a:r>
              <a:rPr lang="en-US" sz="1400" dirty="0" smtClean="0"/>
              <a:t>" </a:t>
            </a:r>
            <a:r>
              <a:rPr lang="en-US" sz="1400" dirty="0" smtClean="0"/>
              <a:t>announcement</a:t>
            </a:r>
            <a:endParaRPr lang="en-US" sz="1400" dirty="0" smtClean="0"/>
          </a:p>
          <a:p>
            <a:r>
              <a:rPr lang="en-US" sz="1400" dirty="0" smtClean="0"/>
              <a:t>11. </a:t>
            </a:r>
            <a:r>
              <a:rPr lang="en-US" sz="1400" dirty="0" smtClean="0"/>
              <a:t>SA plans for World Conference on International Telecommunications (WCIT-12</a:t>
            </a:r>
            <a:r>
              <a:rPr lang="en-US" sz="1400" dirty="0" smtClean="0"/>
              <a:t>)</a:t>
            </a:r>
            <a:endParaRPr lang="en-US" sz="1400" dirty="0" smtClean="0"/>
          </a:p>
          <a:p>
            <a:r>
              <a:rPr lang="en-US" sz="1400" dirty="0" smtClean="0"/>
              <a:t>12. Follow </a:t>
            </a:r>
            <a:r>
              <a:rPr lang="en-US" sz="1400" dirty="0" smtClean="0"/>
              <a:t>up on IEEE-SA </a:t>
            </a:r>
            <a:r>
              <a:rPr lang="en-US" sz="1400" dirty="0" err="1" smtClean="0"/>
              <a:t>AudCom</a:t>
            </a:r>
            <a:r>
              <a:rPr lang="en-US" sz="1400" dirty="0" smtClean="0"/>
              <a:t> feedback on </a:t>
            </a:r>
            <a:r>
              <a:rPr lang="en-US" sz="1400" dirty="0" smtClean="0"/>
              <a:t>P&amp;P</a:t>
            </a:r>
          </a:p>
          <a:p>
            <a:r>
              <a:rPr lang="en-US" sz="1400" dirty="0" smtClean="0"/>
              <a:t>13. Checklist </a:t>
            </a:r>
            <a:r>
              <a:rPr lang="en-US" sz="1400" dirty="0" smtClean="0"/>
              <a:t>for Tutorials and CFI- </a:t>
            </a:r>
          </a:p>
          <a:p>
            <a:r>
              <a:rPr lang="en-US" sz="1400" dirty="0" smtClean="0"/>
              <a:t>14. </a:t>
            </a:r>
            <a:r>
              <a:rPr lang="en-US" sz="1400" dirty="0" smtClean="0"/>
              <a:t>Any other business-</a:t>
            </a:r>
            <a:r>
              <a:rPr lang="en-US" sz="1400" dirty="0" smtClean="0"/>
              <a:t>-</a:t>
            </a:r>
            <a:endParaRPr lang="en-US" sz="1400" dirty="0" smtClean="0"/>
          </a:p>
          <a:p>
            <a:r>
              <a:rPr lang="en-US" sz="1400" dirty="0" smtClean="0"/>
              <a:t>    </a:t>
            </a:r>
            <a:r>
              <a:rPr lang="en-US" sz="1400" dirty="0" smtClean="0"/>
              <a:t>14.1</a:t>
            </a:r>
            <a:r>
              <a:rPr lang="en-US" sz="1400" dirty="0" smtClean="0"/>
              <a:t> </a:t>
            </a:r>
            <a:r>
              <a:rPr lang="en-US" sz="1400" dirty="0" smtClean="0"/>
              <a:t>Renewal </a:t>
            </a:r>
            <a:r>
              <a:rPr lang="en-US" sz="1400" dirty="0" smtClean="0"/>
              <a:t>of the SA/ETSI </a:t>
            </a:r>
            <a:r>
              <a:rPr lang="en-US" sz="1400" dirty="0" smtClean="0"/>
              <a:t>MOU</a:t>
            </a:r>
            <a:endParaRPr lang="en-US" sz="1400" dirty="0" smtClean="0"/>
          </a:p>
          <a:p>
            <a:r>
              <a:rPr lang="en-US" sz="1400" dirty="0" smtClean="0"/>
              <a:t>    </a:t>
            </a:r>
            <a:r>
              <a:rPr lang="en-US" sz="1400" dirty="0" smtClean="0"/>
              <a:t>14.2 Consider </a:t>
            </a:r>
            <a:r>
              <a:rPr lang="en-US" sz="1400" dirty="0" smtClean="0"/>
              <a:t>nominating someone for the Hans </a:t>
            </a:r>
            <a:r>
              <a:rPr lang="en-US" sz="1400" dirty="0" err="1" smtClean="0"/>
              <a:t>Karlsson</a:t>
            </a:r>
            <a:r>
              <a:rPr lang="en-US" sz="1400" dirty="0" smtClean="0"/>
              <a:t> Award </a:t>
            </a:r>
          </a:p>
          <a:p>
            <a:r>
              <a:rPr lang="en-US" sz="1400" dirty="0" smtClean="0"/>
              <a:t>    </a:t>
            </a:r>
            <a:r>
              <a:rPr lang="en-US" sz="1400" dirty="0" smtClean="0"/>
              <a:t>14.3</a:t>
            </a:r>
            <a:r>
              <a:rPr lang="en-US" sz="1400" dirty="0" smtClean="0"/>
              <a:t> </a:t>
            </a:r>
            <a:r>
              <a:rPr lang="en-US" sz="1400" dirty="0" smtClean="0"/>
              <a:t>Update </a:t>
            </a:r>
            <a:r>
              <a:rPr lang="en-US" sz="1400" dirty="0" smtClean="0"/>
              <a:t>on IEEE Statement on Security Incident </a:t>
            </a:r>
          </a:p>
          <a:p>
            <a:r>
              <a:rPr lang="en-US" sz="1400" dirty="0" smtClean="0"/>
              <a:t>    13.5 </a:t>
            </a:r>
            <a:r>
              <a:rPr lang="en-US" sz="1400" dirty="0" smtClean="0"/>
              <a:t>Results </a:t>
            </a:r>
            <a:r>
              <a:rPr lang="en-US" sz="1400" dirty="0" smtClean="0"/>
              <a:t>of the Ballot for use of Sponsor Invitation letter </a:t>
            </a:r>
            <a:endParaRPr lang="en-US" sz="1400" dirty="0" smtClean="0"/>
          </a:p>
          <a:p>
            <a:r>
              <a:rPr lang="en-US" sz="1400" dirty="0" smtClean="0"/>
              <a:t>14 Adjourn</a:t>
            </a:r>
            <a:endParaRPr lang="en-GB"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12.0</a:t>
            </a:r>
            <a:r>
              <a:rPr lang="en-US" dirty="0" smtClean="0"/>
              <a:t> </a:t>
            </a:r>
            <a:r>
              <a:rPr lang="en-US" b="0" dirty="0" smtClean="0"/>
              <a:t>DT</a:t>
            </a:r>
            <a:r>
              <a:rPr lang="en-US" dirty="0" smtClean="0"/>
              <a:t> </a:t>
            </a:r>
            <a:r>
              <a:rPr lang="en-US" b="0" dirty="0" smtClean="0"/>
              <a:t>Follow-up on IEEE-SA </a:t>
            </a:r>
            <a:r>
              <a:rPr lang="en-US" b="0" dirty="0" err="1" smtClean="0"/>
              <a:t>AudCom</a:t>
            </a:r>
            <a:r>
              <a:rPr lang="en-US" b="0" dirty="0" smtClean="0"/>
              <a:t> Feedback on P&amp;P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13.0</a:t>
            </a:r>
            <a:r>
              <a:rPr lang="en-US" dirty="0" smtClean="0"/>
              <a:t> </a:t>
            </a:r>
            <a:r>
              <a:rPr lang="en-US" b="0" dirty="0" smtClean="0"/>
              <a:t>DT</a:t>
            </a:r>
            <a:r>
              <a:rPr lang="en-US" dirty="0" smtClean="0"/>
              <a:t> </a:t>
            </a:r>
            <a:r>
              <a:rPr lang="en-US" b="0" dirty="0" smtClean="0"/>
              <a:t>Checklist for Tutorials and CFI</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14.0</a:t>
            </a:r>
            <a:r>
              <a:rPr lang="en-US" dirty="0" smtClean="0"/>
              <a:t> </a:t>
            </a:r>
            <a:r>
              <a:rPr lang="en-US" b="0" dirty="0" smtClean="0"/>
              <a:t>Any other Business</a:t>
            </a:r>
            <a:r>
              <a:rPr lang="en-US" dirty="0" smtClean="0"/>
              <a:t> </a:t>
            </a:r>
            <a:r>
              <a:rPr lang="en-US" b="0" dirty="0" smtClean="0"/>
              <a:t>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14.1</a:t>
            </a:r>
            <a:r>
              <a:rPr lang="en-US" dirty="0" smtClean="0"/>
              <a:t> </a:t>
            </a:r>
            <a:r>
              <a:rPr lang="en-US" b="0" dirty="0" smtClean="0"/>
              <a:t>DT</a:t>
            </a:r>
            <a:r>
              <a:rPr lang="en-US" dirty="0" smtClean="0"/>
              <a:t> </a:t>
            </a:r>
            <a:r>
              <a:rPr lang="en-US" b="0" dirty="0" smtClean="0"/>
              <a:t>Renewal of the SA/ETSI MOU</a:t>
            </a:r>
            <a:r>
              <a:rPr lang="en-US" dirty="0" smtClean="0"/>
              <a:t> </a:t>
            </a:r>
            <a:r>
              <a:rPr lang="en-US" b="0" dirty="0" smtClean="0"/>
              <a:t>14.2</a:t>
            </a:r>
            <a:r>
              <a:rPr lang="en-US" dirty="0" smtClean="0"/>
              <a:t> </a:t>
            </a:r>
            <a:r>
              <a:rPr lang="en-US" b="0" dirty="0" smtClean="0"/>
              <a:t>II</a:t>
            </a:r>
            <a:r>
              <a:rPr lang="en-US" dirty="0" smtClean="0"/>
              <a:t> </a:t>
            </a:r>
            <a:r>
              <a:rPr lang="en-US" b="0" dirty="0" smtClean="0"/>
              <a:t>Consider nominating someone for the Hans </a:t>
            </a:r>
            <a:r>
              <a:rPr lang="en-US" b="0" dirty="0" err="1" smtClean="0"/>
              <a:t>Karlsson</a:t>
            </a:r>
            <a:r>
              <a:rPr lang="en-US" b="0" dirty="0" smtClean="0"/>
              <a:t> Award</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14.3</a:t>
            </a:r>
            <a:r>
              <a:rPr lang="en-US" dirty="0" smtClean="0"/>
              <a:t> </a:t>
            </a:r>
            <a:r>
              <a:rPr lang="en-US" b="0" dirty="0" smtClean="0"/>
              <a:t>II</a:t>
            </a:r>
            <a:r>
              <a:rPr lang="en-US" dirty="0" smtClean="0"/>
              <a:t> </a:t>
            </a:r>
            <a:r>
              <a:rPr lang="en-US" b="0" dirty="0" smtClean="0"/>
              <a:t>Update on IEEE statement on Security Incident</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14.4</a:t>
            </a:r>
            <a:r>
              <a:rPr lang="en-US" dirty="0" smtClean="0"/>
              <a:t> </a:t>
            </a:r>
            <a:r>
              <a:rPr lang="en-US" b="0" dirty="0" smtClean="0"/>
              <a:t>II</a:t>
            </a:r>
            <a:r>
              <a:rPr lang="en-US" dirty="0" smtClean="0"/>
              <a:t> </a:t>
            </a:r>
            <a:r>
              <a:rPr lang="en-US" b="0" dirty="0" smtClean="0"/>
              <a:t>Results of the Ballot for use of Sponsor Invitation letter</a:t>
            </a:r>
            <a:r>
              <a:rPr lang="en-US" dirty="0" smtClean="0"/>
              <a:t> </a:t>
            </a:r>
            <a:endParaRPr lang="en-US" dirty="0"/>
          </a:p>
        </p:txBody>
      </p:sp>
      <p:sp>
        <p:nvSpPr>
          <p:cNvPr id="3" name="Content Placeholder 2"/>
          <p:cNvSpPr>
            <a:spLocks noGrp="1"/>
          </p:cNvSpPr>
          <p:nvPr>
            <p:ph idx="1"/>
          </p:nvPr>
        </p:nvSpPr>
        <p:spPr>
          <a:xfrm>
            <a:off x="685800" y="1981200"/>
            <a:ext cx="7770813" cy="4419600"/>
          </a:xfrm>
        </p:spPr>
        <p:txBody>
          <a:bodyPr numCol="2"/>
          <a:lstStyle/>
          <a:p>
            <a:r>
              <a:rPr lang="en-US" sz="1400" dirty="0" smtClean="0"/>
              <a:t>The motion passed with 12 yes and no </a:t>
            </a:r>
            <a:r>
              <a:rPr lang="en-US" sz="1400" dirty="0" smtClean="0"/>
              <a:t>disapprove</a:t>
            </a:r>
          </a:p>
          <a:p>
            <a:r>
              <a:rPr lang="en-US" sz="1400" dirty="0" smtClean="0"/>
              <a:t>I would ask each of your to use the letter in attracting potential sponsors for our upcoming Plenary meetings.</a:t>
            </a:r>
          </a:p>
          <a:p>
            <a:r>
              <a:rPr lang="en-US" sz="1400" dirty="0" smtClean="0"/>
              <a:t>The details of the ballot</a:t>
            </a:r>
            <a:r>
              <a:rPr lang="en-US" sz="1400" dirty="0" smtClean="0"/>
              <a:t>:</a:t>
            </a:r>
          </a:p>
          <a:p>
            <a:endParaRPr lang="en-US" sz="1400" dirty="0" smtClean="0"/>
          </a:p>
          <a:p>
            <a:r>
              <a:rPr lang="en-US" sz="1400" dirty="0" smtClean="0"/>
              <a:t> </a:t>
            </a:r>
            <a:r>
              <a:rPr lang="en-US" sz="1400" dirty="0" smtClean="0"/>
              <a:t>Vote categories:         APP    DIS    ABS    DNV</a:t>
            </a:r>
            <a:br>
              <a:rPr lang="en-US" sz="1400" dirty="0" smtClean="0"/>
            </a:br>
            <a:r>
              <a:rPr lang="en-US" sz="1400" dirty="0" smtClean="0"/>
              <a:t> --------------------------------------------------</a:t>
            </a:r>
          </a:p>
          <a:p>
            <a:r>
              <a:rPr lang="en-US" sz="1400" dirty="0" smtClean="0"/>
              <a:t>  C  Paul Nikolich                              DNV</a:t>
            </a:r>
            <a:br>
              <a:rPr lang="en-US" sz="1400" dirty="0" smtClean="0"/>
            </a:br>
            <a:r>
              <a:rPr lang="en-US" sz="1400" dirty="0" smtClean="0"/>
              <a:t> VC Pat </a:t>
            </a:r>
            <a:r>
              <a:rPr lang="en-US" sz="1400" dirty="0" err="1" smtClean="0"/>
              <a:t>Thaler</a:t>
            </a:r>
            <a:r>
              <a:rPr lang="en-US" sz="1400" dirty="0" smtClean="0"/>
              <a:t>                            APP    </a:t>
            </a:r>
            <a:br>
              <a:rPr lang="en-US" sz="1400" dirty="0" smtClean="0"/>
            </a:br>
            <a:r>
              <a:rPr lang="en-US" sz="1400" dirty="0" smtClean="0"/>
              <a:t> VC James </a:t>
            </a:r>
            <a:r>
              <a:rPr lang="en-US" sz="1400" dirty="0" err="1" smtClean="0"/>
              <a:t>Gilb</a:t>
            </a:r>
            <a:r>
              <a:rPr lang="en-US" sz="1400" dirty="0" smtClean="0"/>
              <a:t>                                DNV</a:t>
            </a:r>
            <a:br>
              <a:rPr lang="en-US" sz="1400" dirty="0" smtClean="0"/>
            </a:br>
            <a:r>
              <a:rPr lang="en-US" sz="1400" dirty="0" smtClean="0"/>
              <a:t> TR Clint Chaplin                         APP    </a:t>
            </a:r>
            <a:br>
              <a:rPr lang="en-US" sz="1400" dirty="0" smtClean="0"/>
            </a:br>
            <a:r>
              <a:rPr lang="en-US" sz="1400" dirty="0" smtClean="0"/>
              <a:t> RS John </a:t>
            </a:r>
            <a:r>
              <a:rPr lang="en-US" sz="1400" dirty="0" err="1" smtClean="0"/>
              <a:t>D'Ambrosia</a:t>
            </a:r>
            <a:r>
              <a:rPr lang="en-US" sz="1400" dirty="0" smtClean="0"/>
              <a:t>                APP    </a:t>
            </a:r>
            <a:br>
              <a:rPr lang="en-US" sz="1400" dirty="0" smtClean="0"/>
            </a:br>
            <a:r>
              <a:rPr lang="en-US" sz="1400" dirty="0" smtClean="0"/>
              <a:t> ES Jon Rosdahl                         APP    </a:t>
            </a:r>
            <a:br>
              <a:rPr lang="en-US" sz="1400" dirty="0" smtClean="0"/>
            </a:br>
            <a:r>
              <a:rPr lang="en-US" sz="1400" dirty="0" smtClean="0"/>
              <a:t> 01 Tony </a:t>
            </a:r>
            <a:r>
              <a:rPr lang="en-US" sz="1400" dirty="0" err="1" smtClean="0"/>
              <a:t>Jeffree</a:t>
            </a:r>
            <a:r>
              <a:rPr lang="en-US" sz="1400" dirty="0" smtClean="0"/>
              <a:t>                          APP    </a:t>
            </a:r>
            <a:br>
              <a:rPr lang="en-US" sz="1400" dirty="0" smtClean="0"/>
            </a:br>
            <a:r>
              <a:rPr lang="en-US" sz="1400" dirty="0" smtClean="0"/>
              <a:t> 03 David Law                             APP </a:t>
            </a:r>
          </a:p>
          <a:p>
            <a:r>
              <a:rPr lang="en-US" sz="1400" dirty="0" smtClean="0"/>
              <a:t>	</a:t>
            </a:r>
            <a:r>
              <a:rPr lang="en-US" sz="1400" dirty="0" smtClean="0"/>
              <a:t> 11 Bruce Kraemer                     APP    </a:t>
            </a:r>
          </a:p>
          <a:p>
            <a:r>
              <a:rPr lang="en-US" sz="1400" dirty="0" smtClean="0"/>
              <a:t> </a:t>
            </a:r>
            <a:r>
              <a:rPr lang="en-US" sz="1400" dirty="0" smtClean="0"/>
              <a:t>	</a:t>
            </a:r>
          </a:p>
          <a:p>
            <a:endParaRPr lang="en-US" sz="1400" dirty="0" smtClean="0"/>
          </a:p>
          <a:p>
            <a:endParaRPr lang="en-US" sz="1400" dirty="0" smtClean="0"/>
          </a:p>
          <a:p>
            <a:endParaRPr lang="en-US" sz="1400" dirty="0" smtClean="0"/>
          </a:p>
          <a:p>
            <a:endParaRPr lang="en-US" sz="1400" dirty="0" smtClean="0"/>
          </a:p>
          <a:p>
            <a:r>
              <a:rPr lang="en-US" sz="1400" dirty="0" smtClean="0"/>
              <a:t>	</a:t>
            </a:r>
            <a:endParaRPr lang="en-US" sz="1400" dirty="0" smtClean="0"/>
          </a:p>
          <a:p>
            <a:endParaRPr lang="en-US" sz="1400" dirty="0" smtClean="0"/>
          </a:p>
          <a:p>
            <a:endParaRPr lang="en-US" sz="1400" dirty="0" smtClean="0"/>
          </a:p>
          <a:p>
            <a:endParaRPr lang="en-US" sz="1400" dirty="0" smtClean="0"/>
          </a:p>
          <a:p>
            <a:r>
              <a:rPr lang="en-US" sz="1400" dirty="0" smtClean="0"/>
              <a:t>	15 </a:t>
            </a:r>
            <a:r>
              <a:rPr lang="en-US" sz="1400" dirty="0" smtClean="0"/>
              <a:t>Bob </a:t>
            </a:r>
            <a:r>
              <a:rPr lang="en-US" sz="1400" dirty="0" err="1" smtClean="0"/>
              <a:t>Heile</a:t>
            </a:r>
            <a:r>
              <a:rPr lang="en-US" sz="1400" dirty="0" smtClean="0"/>
              <a:t>                              APP     </a:t>
            </a:r>
          </a:p>
          <a:p>
            <a:r>
              <a:rPr lang="en-US" sz="1400" dirty="0" smtClean="0"/>
              <a:t>	</a:t>
            </a:r>
            <a:r>
              <a:rPr lang="en-US" sz="1400" dirty="0" smtClean="0"/>
              <a:t> 16 Roger Marks                         APP             </a:t>
            </a:r>
            <a:br>
              <a:rPr lang="en-US" sz="1400" dirty="0" smtClean="0"/>
            </a:br>
            <a:r>
              <a:rPr lang="en-US" sz="1400" dirty="0" smtClean="0"/>
              <a:t> 18 Mike Lynch                            APP    </a:t>
            </a:r>
            <a:br>
              <a:rPr lang="en-US" sz="1400" dirty="0" smtClean="0"/>
            </a:br>
            <a:r>
              <a:rPr lang="en-US" sz="1400" dirty="0" smtClean="0"/>
              <a:t> 19 Steve </a:t>
            </a:r>
            <a:r>
              <a:rPr lang="en-US" sz="1400" dirty="0" err="1" smtClean="0"/>
              <a:t>Shellhammer</a:t>
            </a:r>
            <a:r>
              <a:rPr lang="en-US" sz="1400" dirty="0" smtClean="0"/>
              <a:t>                 </a:t>
            </a:r>
            <a:r>
              <a:rPr lang="en-US" sz="1400" dirty="0" smtClean="0"/>
              <a:t>DNV</a:t>
            </a:r>
          </a:p>
          <a:p>
            <a:r>
              <a:rPr lang="en-US" sz="1400" dirty="0" smtClean="0"/>
              <a:t>	</a:t>
            </a:r>
            <a:r>
              <a:rPr lang="en-US" sz="1400" dirty="0" smtClean="0"/>
              <a:t> 21 </a:t>
            </a:r>
            <a:r>
              <a:rPr lang="en-US" sz="1400" dirty="0" err="1" smtClean="0"/>
              <a:t>Subir</a:t>
            </a:r>
            <a:r>
              <a:rPr lang="en-US" sz="1400" dirty="0" smtClean="0"/>
              <a:t> Das                             APP    </a:t>
            </a:r>
            <a:br>
              <a:rPr lang="en-US" sz="1400" dirty="0" smtClean="0"/>
            </a:br>
            <a:r>
              <a:rPr lang="en-US" sz="1400" dirty="0" smtClean="0"/>
              <a:t> 22 </a:t>
            </a:r>
            <a:r>
              <a:rPr lang="en-US" sz="1400" dirty="0" err="1" smtClean="0"/>
              <a:t>Apurva</a:t>
            </a:r>
            <a:r>
              <a:rPr lang="en-US" sz="1400" dirty="0" smtClean="0"/>
              <a:t> </a:t>
            </a:r>
            <a:r>
              <a:rPr lang="en-US" sz="1400" dirty="0" err="1" smtClean="0"/>
              <a:t>Mody</a:t>
            </a:r>
            <a:r>
              <a:rPr lang="en-US" sz="1400" dirty="0" smtClean="0"/>
              <a:t>                       APP    </a:t>
            </a:r>
            <a:br>
              <a:rPr lang="en-US" sz="1400" dirty="0" smtClean="0"/>
            </a:br>
            <a:r>
              <a:rPr lang="en-US" sz="1400" dirty="0" smtClean="0"/>
              <a:t> ME Geoff Thompson        non-voting</a:t>
            </a:r>
            <a:br>
              <a:rPr lang="en-US" sz="1400" dirty="0" smtClean="0"/>
            </a:br>
            <a:r>
              <a:rPr lang="en-US" sz="1400" dirty="0" smtClean="0"/>
              <a:t> ME Buzz Rigsbee          non-voting</a:t>
            </a:r>
            <a:br>
              <a:rPr lang="en-US" sz="1400" dirty="0" smtClean="0"/>
            </a:br>
            <a:r>
              <a:rPr lang="en-US" sz="1400" dirty="0" smtClean="0"/>
              <a:t> ---------------------------------------------------</a:t>
            </a:r>
            <a:br>
              <a:rPr lang="en-US" sz="1400" dirty="0" smtClean="0"/>
            </a:br>
            <a:r>
              <a:rPr lang="en-US" sz="1400" dirty="0" smtClean="0"/>
              <a:t> 15 TOTALS        result  12     00     00    03</a:t>
            </a:r>
            <a:br>
              <a:rPr lang="en-US" sz="1400" dirty="0" smtClean="0"/>
            </a:br>
            <a:r>
              <a:rPr lang="en-US" sz="1400" dirty="0" smtClean="0"/>
              <a:t>votes</a:t>
            </a:r>
            <a:r>
              <a:rPr lang="en-US" sz="1400"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14.5</a:t>
            </a:r>
            <a:r>
              <a:rPr lang="en-US" dirty="0" smtClean="0"/>
              <a:t> </a:t>
            </a:r>
            <a:r>
              <a:rPr lang="en-US" b="0" dirty="0" smtClean="0"/>
              <a:t> Letter from Jodi on IEEE 802/IEEE-SA International Program plans</a:t>
            </a:r>
            <a:r>
              <a:rPr lang="en-US" dirty="0" smtClean="0"/>
              <a:t> </a:t>
            </a:r>
            <a:r>
              <a:rPr lang="en-US" b="0" dirty="0" smtClean="0"/>
              <a:t> </a:t>
            </a:r>
            <a:r>
              <a:rPr lang="en-US" dirty="0" smtClean="0"/>
              <a:t> </a:t>
            </a:r>
            <a:endParaRPr lang="en-US" dirty="0"/>
          </a:p>
        </p:txBody>
      </p:sp>
      <p:sp>
        <p:nvSpPr>
          <p:cNvPr id="3" name="Content Placeholder 2"/>
          <p:cNvSpPr>
            <a:spLocks noGrp="1"/>
          </p:cNvSpPr>
          <p:nvPr>
            <p:ph idx="1"/>
          </p:nvPr>
        </p:nvSpPr>
        <p:spPr/>
        <p:txBody>
          <a:bodyPr/>
          <a:lstStyle/>
          <a:p>
            <a:r>
              <a:rPr lang="en-US" sz="1600" dirty="0" smtClean="0"/>
              <a:t>Dear All: </a:t>
            </a:r>
            <a:br>
              <a:rPr lang="en-US" sz="1600" dirty="0" smtClean="0"/>
            </a:br>
            <a:endParaRPr lang="en-US" sz="1600" dirty="0" smtClean="0"/>
          </a:p>
          <a:p>
            <a:r>
              <a:rPr lang="en-US" sz="1600" dirty="0" smtClean="0"/>
              <a:t>Item #4 of the IEEE 802/IEEE-SA International Communications Plan states that an initial list of IEEE 802 liaisons will be compiled by the IEEE-SA International Program contact (who is myself) and prepared and presented to the IEEE 802 EC for review.  In IEEE 802, a liaison is defined as “a designated individual who provides liaison with other working groups or standards bodies.” </a:t>
            </a:r>
          </a:p>
          <a:p>
            <a:r>
              <a:rPr lang="en-US" sz="1600" dirty="0" smtClean="0"/>
              <a:t>Based </a:t>
            </a:r>
            <a:r>
              <a:rPr lang="en-US" sz="1600" dirty="0" smtClean="0"/>
              <a:t>on the above, I would like to request that each working group chair send me a list of their working group liaisons by Monday, 22 October so that I may compile the list and send it to the IEEE 802 EC for their review.  If your liaisons are listed on a website, please send me the link to the web page.</a:t>
            </a:r>
          </a:p>
          <a:p>
            <a:r>
              <a:rPr lang="en-US" sz="1600" dirty="0" smtClean="0"/>
              <a:t>Should </a:t>
            </a:r>
            <a:r>
              <a:rPr lang="en-US" sz="1600" dirty="0" smtClean="0"/>
              <a:t>you have any questions, please feel free to contact me.</a:t>
            </a:r>
          </a:p>
          <a:p>
            <a:r>
              <a:rPr lang="en-US" sz="1600" dirty="0" smtClean="0"/>
              <a:t>Best </a:t>
            </a:r>
            <a:r>
              <a:rPr lang="en-US" sz="1600" dirty="0" smtClean="0"/>
              <a:t>regards,</a:t>
            </a:r>
          </a:p>
          <a:p>
            <a:r>
              <a:rPr lang="en-US" sz="1600" dirty="0" smtClean="0"/>
              <a:t>Jodi </a:t>
            </a:r>
            <a:r>
              <a:rPr lang="en-US" sz="1600" dirty="0" err="1" smtClean="0"/>
              <a:t>Haasz</a:t>
            </a:r>
            <a:r>
              <a:rPr lang="en-US" sz="3200" dirty="0" smtClean="0"/>
              <a:t/>
            </a:r>
            <a:br>
              <a:rPr lang="en-US" sz="3200" dirty="0" smtClean="0"/>
            </a:br>
            <a:endParaRPr lang="en-US" sz="32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14.6 </a:t>
            </a:r>
            <a:r>
              <a:rPr lang="en-US" dirty="0" smtClean="0"/>
              <a:t>II Notice </a:t>
            </a:r>
            <a:r>
              <a:rPr lang="en-US" dirty="0" smtClean="0"/>
              <a:t>that the March SASB meeting occur before the 802 Plenary</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14.6 II </a:t>
            </a:r>
            <a:r>
              <a:rPr lang="en-US" dirty="0" err="1" smtClean="0"/>
              <a:t>TVWhite</a:t>
            </a:r>
            <a:r>
              <a:rPr lang="en-US" dirty="0" smtClean="0"/>
              <a:t> Space incentive auctions </a:t>
            </a:r>
            <a:endParaRPr lang="en-US" dirty="0"/>
          </a:p>
        </p:txBody>
      </p:sp>
      <p:sp>
        <p:nvSpPr>
          <p:cNvPr id="3" name="Content Placeholder 2"/>
          <p:cNvSpPr>
            <a:spLocks noGrp="1"/>
          </p:cNvSpPr>
          <p:nvPr>
            <p:ph idx="1"/>
          </p:nvPr>
        </p:nvSpPr>
        <p:spPr/>
        <p:txBody>
          <a:bodyPr/>
          <a:lstStyle/>
          <a:p>
            <a:r>
              <a:rPr lang="en-US" dirty="0" smtClean="0"/>
              <a:t>FCC has issued an NPRM on TVWS incentive auctions that is likely to considerably reduce the available TVWS for license-exempt operation. </a:t>
            </a:r>
          </a:p>
          <a:p>
            <a:r>
              <a:rPr lang="en-US" dirty="0" smtClean="0"/>
              <a:t>Responses are due before Dec. 21</a:t>
            </a:r>
            <a:r>
              <a:rPr lang="en-US" baseline="30000" dirty="0" smtClean="0"/>
              <a:t>st</a:t>
            </a:r>
            <a:r>
              <a:rPr lang="en-US" dirty="0" smtClean="0"/>
              <a:t>. </a:t>
            </a:r>
          </a:p>
          <a:p>
            <a:r>
              <a:rPr lang="en-US" dirty="0" smtClean="0"/>
              <a:t>This is likely to have significant impact on all the groups working on TVWS within IEEE 802. </a:t>
            </a:r>
          </a:p>
          <a:p>
            <a:r>
              <a:rPr lang="en-US" dirty="0" smtClean="0"/>
              <a:t>I would like to have five-ten minutes that discusses this and what IEEE 802 needs to do to get something going.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15.0</a:t>
            </a:r>
            <a:r>
              <a:rPr lang="en-US" dirty="0" smtClean="0"/>
              <a:t> II ADJOURN SEC MEETING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1.00   MEETING CALLED TO ORDER, ROLL CALL </a:t>
            </a:r>
            <a:endParaRPr lang="en-US" dirty="0"/>
          </a:p>
        </p:txBody>
      </p:sp>
      <p:sp>
        <p:nvSpPr>
          <p:cNvPr id="3" name="Content Placeholder 2"/>
          <p:cNvSpPr>
            <a:spLocks noGrp="1"/>
          </p:cNvSpPr>
          <p:nvPr>
            <p:ph idx="1"/>
          </p:nvPr>
        </p:nvSpPr>
        <p:spPr/>
        <p:txBody>
          <a:bodyPr/>
          <a:lstStyle/>
          <a:p>
            <a:r>
              <a:rPr lang="en-US" dirty="0" smtClean="0"/>
              <a:t>	Please </a:t>
            </a:r>
            <a:r>
              <a:rPr lang="en-US" dirty="0" smtClean="0"/>
              <a:t>send e-mail </a:t>
            </a:r>
            <a:r>
              <a:rPr lang="en-US" dirty="0" smtClean="0"/>
              <a:t>your attendance and </a:t>
            </a:r>
            <a:r>
              <a:rPr lang="en-US" dirty="0" smtClean="0"/>
              <a:t>affiliation to John </a:t>
            </a:r>
            <a:r>
              <a:rPr lang="en-US" dirty="0" err="1" smtClean="0"/>
              <a:t>D’Ambrosia</a:t>
            </a:r>
            <a:r>
              <a:rPr lang="en-US" dirty="0" smtClean="0"/>
              <a:t> to record your affiliation for today’s call and to assist with attendance</a:t>
            </a:r>
            <a:r>
              <a:rPr lang="en-US" dirty="0" smtClean="0"/>
              <a:t>.</a:t>
            </a:r>
          </a:p>
          <a:p>
            <a:r>
              <a:rPr lang="en-US" dirty="0" smtClean="0"/>
              <a:t>Send to: </a:t>
            </a:r>
            <a:r>
              <a:rPr lang="en-US" dirty="0" smtClean="0">
                <a:solidFill>
                  <a:srgbClr val="0070C0"/>
                </a:solidFill>
                <a:hlinkClick r:id="rId2" tooltip="Send Attendance and Affiliation info"/>
              </a:rPr>
              <a:t>jdambrosia@FORCE10LABS.COM</a:t>
            </a:r>
            <a:endParaRPr lang="en-US" dirty="0" smtClean="0">
              <a:solidFill>
                <a:srgbClr val="0070C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Proposed Agenda: </a:t>
            </a:r>
          </a:p>
          <a:p>
            <a:r>
              <a:rPr lang="en-US" dirty="0" smtClean="0"/>
              <a:t>https</a:t>
            </a:r>
            <a:r>
              <a:rPr lang="en-US" dirty="0" smtClean="0"/>
              <a:t>://mentor.ieee.org/802-ec/dcn/12/ec-12-0051-01-00EC-oct-9-2012-interim-teleconference-call.xlsx</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1.10 MI APPROVE OR MODIFY AGENDA </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smtClean="0"/>
              <a:t>Official Proposed Agenda was sent to Reflector.</a:t>
            </a:r>
          </a:p>
          <a:p>
            <a:r>
              <a:rPr lang="en-US" dirty="0" smtClean="0"/>
              <a:t>Also Posted here: </a:t>
            </a:r>
            <a:r>
              <a:rPr lang="en-US" dirty="0" smtClean="0">
                <a:hlinkClick r:id="rId3"/>
              </a:rPr>
              <a:t>https://</a:t>
            </a:r>
            <a:r>
              <a:rPr lang="en-US" dirty="0" smtClean="0">
                <a:hlinkClick r:id="rId3"/>
              </a:rPr>
              <a:t>mentor.ieee.org/802-ec/dcn/12/ec-12-0051-01-00EC-oct-9-2012-interim-teleconference-call.xlsx</a:t>
            </a: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1.20 Chair announcements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 * EC member affiliation updates </a:t>
            </a:r>
            <a:endParaRPr lang="en-US" dirty="0"/>
          </a:p>
        </p:txBody>
      </p:sp>
      <p:sp>
        <p:nvSpPr>
          <p:cNvPr id="3" name="Content Placeholder 2"/>
          <p:cNvSpPr>
            <a:spLocks noGrp="1"/>
          </p:cNvSpPr>
          <p:nvPr>
            <p:ph idx="1"/>
          </p:nvPr>
        </p:nvSpPr>
        <p:spPr/>
        <p:txBody>
          <a:bodyPr/>
          <a:lstStyle/>
          <a:p>
            <a:r>
              <a:rPr lang="en-US" dirty="0" smtClean="0"/>
              <a:t>Please send e-mail with you affiliation to John </a:t>
            </a:r>
            <a:r>
              <a:rPr lang="en-US" dirty="0" err="1" smtClean="0"/>
              <a:t>D’Ambrosia</a:t>
            </a:r>
            <a:r>
              <a:rPr lang="en-US" dirty="0" smtClean="0"/>
              <a:t> to record your affiliation for today’s call and to assist with attendance.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
        <p:nvSpPr>
          <p:cNvPr id="7" name="TextBox 6"/>
          <p:cNvSpPr txBox="1"/>
          <p:nvPr/>
        </p:nvSpPr>
        <p:spPr>
          <a:xfrm>
            <a:off x="685800" y="5943600"/>
            <a:ext cx="3200400" cy="461665"/>
          </a:xfrm>
          <a:prstGeom prst="rect">
            <a:avLst/>
          </a:prstGeom>
          <a:solidFill>
            <a:srgbClr val="FFFF00"/>
          </a:solidFill>
        </p:spPr>
        <p:txBody>
          <a:bodyPr wrap="square" rtlCol="0">
            <a:spAutoFit/>
          </a:bodyPr>
          <a:lstStyle/>
          <a:p>
            <a:r>
              <a:rPr lang="en-US" dirty="0" smtClean="0">
                <a:solidFill>
                  <a:schemeClr val="tx1"/>
                </a:solidFill>
              </a:rPr>
              <a:t>* Consent Agenda Item</a:t>
            </a:r>
            <a:endParaRPr lang="en-U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2.0</a:t>
            </a:r>
            <a:r>
              <a:rPr lang="en-US" dirty="0" smtClean="0"/>
              <a:t> II - </a:t>
            </a:r>
            <a:r>
              <a:rPr lang="en-US" b="0" dirty="0" smtClean="0"/>
              <a:t>Follow-up from Joint 802/IETF meeting</a:t>
            </a:r>
            <a:r>
              <a:rPr lang="en-US" dirty="0" smtClean="0"/>
              <a:t> </a:t>
            </a:r>
            <a:endParaRPr lang="en-US" dirty="0"/>
          </a:p>
        </p:txBody>
      </p:sp>
      <p:sp>
        <p:nvSpPr>
          <p:cNvPr id="3" name="Content Placeholder 2"/>
          <p:cNvSpPr>
            <a:spLocks noGrp="1"/>
          </p:cNvSpPr>
          <p:nvPr>
            <p:ph idx="1"/>
          </p:nvPr>
        </p:nvSpPr>
        <p:spPr/>
        <p:txBody>
          <a:bodyPr/>
          <a:lstStyle/>
          <a:p>
            <a:r>
              <a:rPr lang="en-US" dirty="0" smtClean="0"/>
              <a:t>RFC4441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2.1</a:t>
            </a:r>
            <a:r>
              <a:rPr lang="en-US" dirty="0" smtClean="0"/>
              <a:t> </a:t>
            </a:r>
            <a:r>
              <a:rPr lang="en-US" b="0" dirty="0" smtClean="0"/>
              <a:t>DT</a:t>
            </a:r>
            <a:r>
              <a:rPr lang="en-US" dirty="0" smtClean="0"/>
              <a:t> -- </a:t>
            </a:r>
            <a:r>
              <a:rPr lang="en-US" b="0" dirty="0" smtClean="0"/>
              <a:t>Communication of new PARs and formation of Study Groups to IETF</a:t>
            </a:r>
            <a:r>
              <a:rPr lang="en-US" dirty="0" smtClean="0"/>
              <a:t> </a:t>
            </a:r>
            <a:endParaRPr lang="en-US" dirty="0"/>
          </a:p>
        </p:txBody>
      </p:sp>
      <p:sp>
        <p:nvSpPr>
          <p:cNvPr id="3" name="Content Placeholder 2"/>
          <p:cNvSpPr>
            <a:spLocks noGrp="1"/>
          </p:cNvSpPr>
          <p:nvPr>
            <p:ph idx="1"/>
          </p:nvPr>
        </p:nvSpPr>
        <p:spPr/>
        <p:txBody>
          <a:bodyPr/>
          <a:lstStyle/>
          <a:p>
            <a:r>
              <a:rPr lang="en-US" dirty="0" smtClean="0"/>
              <a:t>Desire to send the list of the Submitted PARs to the IETF after the list is compiled each Plenary series.</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1587</TotalTime>
  <Words>1379</Words>
  <Application>Microsoft Office PowerPoint</Application>
  <PresentationFormat>On-screen Show (4:3)</PresentationFormat>
  <Paragraphs>326</Paragraphs>
  <Slides>41</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802-11-Submission</vt:lpstr>
      <vt:lpstr>Microsoft Office Word 97 - 2003 Document</vt:lpstr>
      <vt:lpstr>Oct 9th interim teleconference meeting slides</vt:lpstr>
      <vt:lpstr>Abstract</vt:lpstr>
      <vt:lpstr>Proposed Agenda</vt:lpstr>
      <vt:lpstr>1.00   MEETING CALLED TO ORDER, ROLL CALL </vt:lpstr>
      <vt:lpstr>1.10 MI APPROVE OR MODIFY AGENDA </vt:lpstr>
      <vt:lpstr>1.20 Chair announcements</vt:lpstr>
      <vt:lpstr>1.30 * EC member affiliation updates </vt:lpstr>
      <vt:lpstr>2.0 II - Follow-up from Joint 802/IETF meeting </vt:lpstr>
      <vt:lpstr>2.1 DT -- Communication of new PARs and formation of Study Groups to IETF </vt:lpstr>
      <vt:lpstr>2.2 DT -- IEEE 802 Liaisons compilation </vt:lpstr>
      <vt:lpstr>3.0 II -- Follow-up from 802s Entity application </vt:lpstr>
      <vt:lpstr>4.0 DT --  Follow-up from 802s request to access P1905.1 recirc drafts </vt:lpstr>
      <vt:lpstr>5.0 II -- Follow-up from SC6 Graz meeting </vt:lpstr>
      <vt:lpstr>ISO/IEC JTC 1/SC 6 Plenary Meeting September 17 thru 21, 2012 Gratkorn/Graz, Austria </vt:lpstr>
      <vt:lpstr>WG 1 Resolutions Passed in SC 6 Plenary</vt:lpstr>
      <vt:lpstr>SC 6 General Resolutions</vt:lpstr>
      <vt:lpstr>Summary</vt:lpstr>
      <vt:lpstr>802/JTC1  Action Items </vt:lpstr>
      <vt:lpstr>6.0 II Follow-up from Geneva Site Visit </vt:lpstr>
      <vt:lpstr>7.0 DT Preparations for EC Workshop </vt:lpstr>
      <vt:lpstr>8.0 DT Preparations for November Plenary Session </vt:lpstr>
      <vt:lpstr>8.1 DT University Outreach </vt:lpstr>
      <vt:lpstr>9.0   WG/TAG interim Session reports  </vt:lpstr>
      <vt:lpstr>9.1 MI 802.15.4j - Request for Starting Sponsor Ballot </vt:lpstr>
      <vt:lpstr>802.15.4j - Request for Starting Sponsor Ballot Background</vt:lpstr>
      <vt:lpstr>9.2 DT 802.11aj Interim Session report </vt:lpstr>
      <vt:lpstr>Quick Summary of first 802.11AJ Interim in China</vt:lpstr>
      <vt:lpstr>10.0 DT Follow-up from SA's "OpenStand" announcement </vt:lpstr>
      <vt:lpstr>11.0 II SA plans for World Conference on International Telecommunications (WCIT-12) </vt:lpstr>
      <vt:lpstr>12.0 DT Follow-up on IEEE-SA AudCom Feedback on P&amp;P  </vt:lpstr>
      <vt:lpstr>13.0 DT Checklist for Tutorials and CFI </vt:lpstr>
      <vt:lpstr>14.0 Any other Business   </vt:lpstr>
      <vt:lpstr>14.1 DT Renewal of the SA/ETSI MOU 14.2 II Consider nominating someone for the Hans Karlsson Award </vt:lpstr>
      <vt:lpstr>14.3 II Update on IEEE statement on Security Incident </vt:lpstr>
      <vt:lpstr>14.4 II Results of the Ballot for use of Sponsor Invitation letter </vt:lpstr>
      <vt:lpstr>14.5  Letter from Jodi on IEEE 802/IEEE-SA International Program plans   </vt:lpstr>
      <vt:lpstr>14.6 II Notice that the March SASB meeting occur before the 802 Plenary</vt:lpstr>
      <vt:lpstr>14.6 II TVWhite Space incentive auctions </vt:lpstr>
      <vt:lpstr>15.0 II ADJOURN SEC MEETING </vt:lpstr>
      <vt:lpstr>References</vt:lpstr>
      <vt:lpstr>Slide 41</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 9th interim teleconference meeting slides</dc:title>
  <dc:subject>October 2012</dc:subject>
  <dc:creator>Jon Rosdahl</dc:creator>
  <cp:keywords>Submission</cp:keywords>
  <dc:description>Jon Rosdahl (CSR)</dc:description>
  <cp:lastModifiedBy>jr05</cp:lastModifiedBy>
  <cp:revision>10</cp:revision>
  <cp:lastPrinted>1601-01-01T00:00:00Z</cp:lastPrinted>
  <dcterms:created xsi:type="dcterms:W3CDTF">2012-10-08T18:22:50Z</dcterms:created>
  <dcterms:modified xsi:type="dcterms:W3CDTF">2012-10-09T20:50:17Z</dcterms:modified>
</cp:coreProperties>
</file>