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0" r:id="rId3"/>
    <p:sldId id="316" r:id="rId4"/>
    <p:sldId id="317" r:id="rId5"/>
    <p:sldId id="279" r:id="rId6"/>
    <p:sldId id="280" r:id="rId7"/>
    <p:sldId id="310" r:id="rId8"/>
    <p:sldId id="311" r:id="rId9"/>
    <p:sldId id="326" r:id="rId10"/>
    <p:sldId id="284" r:id="rId11"/>
    <p:sldId id="287" r:id="rId12"/>
    <p:sldId id="327" r:id="rId13"/>
    <p:sldId id="328" r:id="rId14"/>
    <p:sldId id="291" r:id="rId15"/>
    <p:sldId id="294" r:id="rId16"/>
    <p:sldId id="275" r:id="rId17"/>
    <p:sldId id="276" r:id="rId18"/>
    <p:sldId id="318" r:id="rId19"/>
    <p:sldId id="320" r:id="rId20"/>
    <p:sldId id="322" r:id="rId21"/>
    <p:sldId id="323" r:id="rId22"/>
    <p:sldId id="324" r:id="rId23"/>
    <p:sldId id="325" r:id="rId24"/>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9" autoAdjust="0"/>
    <p:restoredTop sz="86364" autoAdjust="0"/>
  </p:normalViewPr>
  <p:slideViewPr>
    <p:cSldViewPr>
      <p:cViewPr>
        <p:scale>
          <a:sx n="80" d="100"/>
          <a:sy n="80" d="100"/>
        </p:scale>
        <p:origin x="-1080" y="-258"/>
      </p:cViewPr>
      <p:guideLst>
        <p:guide orient="horz" pos="2160"/>
        <p:guide pos="2880"/>
      </p:guideLst>
    </p:cSldViewPr>
  </p:slideViewPr>
  <p:outlineViewPr>
    <p:cViewPr>
      <p:scale>
        <a:sx n="33" d="100"/>
        <a:sy n="33" d="100"/>
      </p:scale>
      <p:origin x="0" y="1944"/>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1134"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1114425" y="703263"/>
            <a:ext cx="4629150" cy="3473450"/>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220" name="Header Placeholder 3"/>
          <p:cNvSpPr>
            <a:spLocks noGrp="1"/>
          </p:cNvSpPr>
          <p:nvPr>
            <p:ph type="hdr" sz="quarter"/>
          </p:nvPr>
        </p:nvSpPr>
        <p:spPr>
          <a:xfrm>
            <a:off x="4027492" y="95706"/>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802.11-11/0xxxr0</a:t>
            </a:r>
          </a:p>
        </p:txBody>
      </p:sp>
      <p:sp>
        <p:nvSpPr>
          <p:cNvPr id="9221" name="Date Placeholder 4"/>
          <p:cNvSpPr>
            <a:spLocks noGrp="1"/>
          </p:cNvSpPr>
          <p:nvPr>
            <p:ph type="dt" sz="quarter" idx="1"/>
          </p:nvPr>
        </p:nvSpPr>
        <p:spPr>
          <a:xfrm>
            <a:off x="646113" y="95706"/>
            <a:ext cx="118910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2011</a:t>
            </a:r>
          </a:p>
        </p:txBody>
      </p:sp>
      <p:sp>
        <p:nvSpPr>
          <p:cNvPr id="9222" name="Footer Placeholder 5"/>
          <p:cNvSpPr>
            <a:spLocks noGrp="1"/>
          </p:cNvSpPr>
          <p:nvPr>
            <p:ph type="ftr" sz="quarter" idx="4"/>
          </p:nvPr>
        </p:nvSpPr>
        <p:spPr>
          <a:xfrm>
            <a:off x="3793389" y="9001125"/>
            <a:ext cx="242008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Osama Aboul-Magd (Samsung)</a:t>
            </a:r>
          </a:p>
        </p:txBody>
      </p:sp>
      <p:sp>
        <p:nvSpPr>
          <p:cNvPr id="922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1D93EBC-FA1D-4C12-B883-303650F05F5D}" type="slidenum">
              <a:rPr lang="en-US" smtClean="0"/>
              <a:pPr/>
              <a:t>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802.11-12/0757r6</a:t>
            </a:r>
          </a:p>
        </p:txBody>
      </p:sp>
      <p:sp>
        <p:nvSpPr>
          <p:cNvPr id="43011"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3012"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3013"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FEE3F1E-A61B-4C28-86F4-1FC016F80FD2}" type="slidenum">
              <a:rPr lang="en-US" smtClean="0"/>
              <a:pPr/>
              <a:t>13</a:t>
            </a:fld>
            <a:endParaRPr lang="en-US" smtClean="0"/>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17617" y="95706"/>
            <a:ext cx="2195858" cy="215444"/>
          </a:xfrm>
          <a:ln/>
        </p:spPr>
        <p:txBody>
          <a:bodyPr/>
          <a:lstStyle/>
          <a:p>
            <a:r>
              <a:rPr lang="en-US" smtClean="0"/>
              <a:t>doc.: IEEE 802.11-12/0589r2</a:t>
            </a:r>
            <a:endParaRPr lang="en-US"/>
          </a:p>
        </p:txBody>
      </p:sp>
      <p:sp>
        <p:nvSpPr>
          <p:cNvPr id="5" name="Rectangle 3"/>
          <p:cNvSpPr>
            <a:spLocks noGrp="1" noChangeArrowheads="1"/>
          </p:cNvSpPr>
          <p:nvPr>
            <p:ph type="dt"/>
          </p:nvPr>
        </p:nvSpPr>
        <p:spPr>
          <a:xfrm>
            <a:off x="646113" y="95706"/>
            <a:ext cx="732573" cy="215444"/>
          </a:xfrm>
          <a:ln/>
        </p:spPr>
        <p:txBody>
          <a:bodyPr/>
          <a:lstStyle/>
          <a:p>
            <a:r>
              <a:rPr lang="en-US" smtClean="0"/>
              <a:t>July 2012</a:t>
            </a:r>
            <a:endParaRPr lang="en-US"/>
          </a:p>
        </p:txBody>
      </p:sp>
      <p:sp>
        <p:nvSpPr>
          <p:cNvPr id="6" name="Rectangle 6"/>
          <p:cNvSpPr>
            <a:spLocks noGrp="1" noChangeArrowheads="1"/>
          </p:cNvSpPr>
          <p:nvPr>
            <p:ph type="ftr"/>
          </p:nvPr>
        </p:nvSpPr>
        <p:spPr>
          <a:xfrm>
            <a:off x="5287963" y="9001125"/>
            <a:ext cx="5338000" cy="369332"/>
          </a:xfrm>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Bruce Kraemer,  Marvell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4957366" y="332601"/>
            <a:ext cx="34881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a:t>
            </a:r>
            <a:r>
              <a:rPr lang="en-US" sz="1800" baseline="0" dirty="0" smtClean="0"/>
              <a:t> EC</a:t>
            </a:r>
            <a:r>
              <a:rPr lang="en-US" sz="1800" dirty="0" smtClean="0"/>
              <a:t>-12-0042-00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2/11-12-0589-02-0wng-general-802-11-link.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2/11-12-0919-00-0000-p802-11aa-and-p802-11ae-press-release.doc" TargetMode="Externa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2/11-12-0768-04-0jtc-proposed-ieee-802-response-to-swiss-nb-liaison-n15325.doc" TargetMode="External"/><Relationship Id="rId2" Type="http://schemas.openxmlformats.org/officeDocument/2006/relationships/hyperlink" Target="https://mentor.ieee.org/802.11/dcn/12/11-12-0767-04-0jtc-proposed-ieee-802-response-to-chinese-nb-liaison-n15335.doc" TargetMode="External"/><Relationship Id="rId1" Type="http://schemas.openxmlformats.org/officeDocument/2006/relationships/slideLayout" Target="../slideLayouts/slideLayout2.xml"/><Relationship Id="rId4" Type="http://schemas.openxmlformats.org/officeDocument/2006/relationships/hyperlink" Target="https://mentor.ieee.org/802.11/dcn/12/11-12-0769-02-0jtc-proposed-agreement-between-sc6-and-iee-802.doc"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11-12-0970-00-0000-ietf-liaison-on-diffie-hellman-groups.potx" TargetMode="External"/><Relationship Id="rId2" Type="http://schemas.openxmlformats.org/officeDocument/2006/relationships/hyperlink" Target="https://mentor.ieee.org/802.11/dcn/12/11-12-0621-04-0000-alternative-mesh-path-selection.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2/11-12-0141-07-cmmw-ieee-802-11-cmww-sg-5c.doc" TargetMode="External"/><Relationship Id="rId2" Type="http://schemas.openxmlformats.org/officeDocument/2006/relationships/hyperlink" Target="https://mentor.ieee.org/802.11/dcn/12/11-12-0948-00-cmmw-ieee-802-11-cmmw-sg-par-in-nescom-form.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2/11-12-0940-00-0000-par-extension-for-tgac.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2/11-12-0885-02-00ad-conditional-revcom-request-to-ec.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2/11-12-0594-02-0000-revision-par-proposal-for-802-11-2012.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IEEE 802 EC</a:t>
            </a:r>
            <a:br>
              <a:rPr lang="en-US" dirty="0" smtClean="0"/>
            </a:br>
            <a:r>
              <a:rPr lang="en-US" dirty="0" smtClean="0"/>
              <a:t>July 2012 802.11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2012-07-20</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pSp>
        <p:nvGrpSpPr>
          <p:cNvPr id="9" name="Group 8"/>
          <p:cNvGrpSpPr>
            <a:grpSpLocks/>
          </p:cNvGrpSpPr>
          <p:nvPr/>
        </p:nvGrpSpPr>
        <p:grpSpPr bwMode="auto">
          <a:xfrm>
            <a:off x="655637" y="2532062"/>
            <a:ext cx="7802563" cy="2573338"/>
            <a:chOff x="337" y="1523"/>
            <a:chExt cx="4915" cy="1621"/>
          </a:xfrm>
        </p:grpSpPr>
        <p:sp>
          <p:nvSpPr>
            <p:cNvPr id="10" name="AutoShape 7"/>
            <p:cNvSpPr>
              <a:spLocks noChangeAspect="1" noChangeArrowheads="1" noTextEdit="1"/>
            </p:cNvSpPr>
            <p:nvPr/>
          </p:nvSpPr>
          <p:spPr bwMode="auto">
            <a:xfrm>
              <a:off x="337" y="1523"/>
              <a:ext cx="4915" cy="1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 name="Rectangle 10"/>
            <p:cNvSpPr>
              <a:spLocks noChangeArrowheads="1"/>
            </p:cNvSpPr>
            <p:nvPr/>
          </p:nvSpPr>
          <p:spPr bwMode="auto">
            <a:xfrm>
              <a:off x="433" y="1530"/>
              <a:ext cx="38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Name</a:t>
              </a:r>
              <a:endParaRPr lang="en-US" sz="2400"/>
            </a:p>
          </p:txBody>
        </p:sp>
        <p:sp>
          <p:nvSpPr>
            <p:cNvPr id="12" name="Rectangle 11"/>
            <p:cNvSpPr>
              <a:spLocks noChangeArrowheads="1"/>
            </p:cNvSpPr>
            <p:nvPr/>
          </p:nvSpPr>
          <p:spPr bwMode="auto">
            <a:xfrm>
              <a:off x="805"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 </a:t>
              </a:r>
              <a:endParaRPr lang="en-US" sz="2400"/>
            </a:p>
          </p:txBody>
        </p:sp>
        <p:sp>
          <p:nvSpPr>
            <p:cNvPr id="13" name="Rectangle 12"/>
            <p:cNvSpPr>
              <a:spLocks noChangeArrowheads="1"/>
            </p:cNvSpPr>
            <p:nvPr/>
          </p:nvSpPr>
          <p:spPr bwMode="auto">
            <a:xfrm>
              <a:off x="1360" y="1530"/>
              <a:ext cx="63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Company</a:t>
              </a:r>
              <a:endParaRPr lang="en-US" sz="2400"/>
            </a:p>
          </p:txBody>
        </p:sp>
        <p:sp>
          <p:nvSpPr>
            <p:cNvPr id="14" name="Rectangle 13"/>
            <p:cNvSpPr>
              <a:spLocks noChangeArrowheads="1"/>
            </p:cNvSpPr>
            <p:nvPr/>
          </p:nvSpPr>
          <p:spPr bwMode="auto">
            <a:xfrm>
              <a:off x="1982"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 </a:t>
              </a:r>
              <a:endParaRPr lang="en-US" sz="2400"/>
            </a:p>
          </p:txBody>
        </p:sp>
        <p:sp>
          <p:nvSpPr>
            <p:cNvPr id="15" name="Rectangle 14"/>
            <p:cNvSpPr>
              <a:spLocks noChangeArrowheads="1"/>
            </p:cNvSpPr>
            <p:nvPr/>
          </p:nvSpPr>
          <p:spPr bwMode="auto">
            <a:xfrm>
              <a:off x="2233" y="1530"/>
              <a:ext cx="532"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Address</a:t>
              </a:r>
              <a:endParaRPr lang="en-US" sz="2400"/>
            </a:p>
          </p:txBody>
        </p:sp>
        <p:sp>
          <p:nvSpPr>
            <p:cNvPr id="16" name="Rectangle 15"/>
            <p:cNvSpPr>
              <a:spLocks noChangeArrowheads="1"/>
            </p:cNvSpPr>
            <p:nvPr/>
          </p:nvSpPr>
          <p:spPr bwMode="auto">
            <a:xfrm>
              <a:off x="2756"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 </a:t>
              </a:r>
              <a:endParaRPr lang="en-US" sz="2400"/>
            </a:p>
          </p:txBody>
        </p:sp>
        <p:sp>
          <p:nvSpPr>
            <p:cNvPr id="17" name="Rectangle 16"/>
            <p:cNvSpPr>
              <a:spLocks noChangeArrowheads="1"/>
            </p:cNvSpPr>
            <p:nvPr/>
          </p:nvSpPr>
          <p:spPr bwMode="auto">
            <a:xfrm>
              <a:off x="3308" y="1530"/>
              <a:ext cx="406"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Phone</a:t>
              </a:r>
              <a:endParaRPr lang="en-US" sz="2400"/>
            </a:p>
          </p:txBody>
        </p:sp>
        <p:sp>
          <p:nvSpPr>
            <p:cNvPr id="18" name="Rectangle 17"/>
            <p:cNvSpPr>
              <a:spLocks noChangeArrowheads="1"/>
            </p:cNvSpPr>
            <p:nvPr/>
          </p:nvSpPr>
          <p:spPr bwMode="auto">
            <a:xfrm>
              <a:off x="3706"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 </a:t>
              </a:r>
              <a:endParaRPr lang="en-US" sz="2400"/>
            </a:p>
          </p:txBody>
        </p:sp>
        <p:sp>
          <p:nvSpPr>
            <p:cNvPr id="19" name="Rectangle 18"/>
            <p:cNvSpPr>
              <a:spLocks noChangeArrowheads="1"/>
            </p:cNvSpPr>
            <p:nvPr/>
          </p:nvSpPr>
          <p:spPr bwMode="auto">
            <a:xfrm>
              <a:off x="4081" y="1530"/>
              <a:ext cx="35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email</a:t>
              </a:r>
              <a:endParaRPr lang="en-US" sz="2400"/>
            </a:p>
          </p:txBody>
        </p:sp>
        <p:sp>
          <p:nvSpPr>
            <p:cNvPr id="20" name="Rectangle 19"/>
            <p:cNvSpPr>
              <a:spLocks noChangeArrowheads="1"/>
            </p:cNvSpPr>
            <p:nvPr/>
          </p:nvSpPr>
          <p:spPr bwMode="auto">
            <a:xfrm>
              <a:off x="4429"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 </a:t>
              </a:r>
              <a:endParaRPr lang="en-US" sz="2400"/>
            </a:p>
          </p:txBody>
        </p:sp>
        <p:sp>
          <p:nvSpPr>
            <p:cNvPr id="21" name="Rectangle 20"/>
            <p:cNvSpPr>
              <a:spLocks noChangeArrowheads="1"/>
            </p:cNvSpPr>
            <p:nvPr/>
          </p:nvSpPr>
          <p:spPr bwMode="auto">
            <a:xfrm>
              <a:off x="391" y="1523"/>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22" name="Line 20"/>
            <p:cNvSpPr>
              <a:spLocks noChangeShapeType="1"/>
            </p:cNvSpPr>
            <p:nvPr/>
          </p:nvSpPr>
          <p:spPr bwMode="auto">
            <a:xfrm>
              <a:off x="391" y="1523"/>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23" name="Line 21"/>
            <p:cNvSpPr>
              <a:spLocks noChangeShapeType="1"/>
            </p:cNvSpPr>
            <p:nvPr/>
          </p:nvSpPr>
          <p:spPr bwMode="auto">
            <a:xfrm>
              <a:off x="391"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24" name="Rectangle 23"/>
            <p:cNvSpPr>
              <a:spLocks noChangeArrowheads="1"/>
            </p:cNvSpPr>
            <p:nvPr/>
          </p:nvSpPr>
          <p:spPr bwMode="auto">
            <a:xfrm>
              <a:off x="391" y="1523"/>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25" name="Line 23"/>
            <p:cNvSpPr>
              <a:spLocks noChangeShapeType="1"/>
            </p:cNvSpPr>
            <p:nvPr/>
          </p:nvSpPr>
          <p:spPr bwMode="auto">
            <a:xfrm>
              <a:off x="391" y="1523"/>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26" name="Line 24"/>
            <p:cNvSpPr>
              <a:spLocks noChangeShapeType="1"/>
            </p:cNvSpPr>
            <p:nvPr/>
          </p:nvSpPr>
          <p:spPr bwMode="auto">
            <a:xfrm>
              <a:off x="391"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27" name="Rectangle 26"/>
            <p:cNvSpPr>
              <a:spLocks noChangeArrowheads="1"/>
            </p:cNvSpPr>
            <p:nvPr/>
          </p:nvSpPr>
          <p:spPr bwMode="auto">
            <a:xfrm>
              <a:off x="394" y="1523"/>
              <a:ext cx="9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28" name="Line 26"/>
            <p:cNvSpPr>
              <a:spLocks noChangeShapeType="1"/>
            </p:cNvSpPr>
            <p:nvPr/>
          </p:nvSpPr>
          <p:spPr bwMode="auto">
            <a:xfrm>
              <a:off x="394" y="1523"/>
              <a:ext cx="92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29" name="Rectangle 28"/>
            <p:cNvSpPr>
              <a:spLocks noChangeArrowheads="1"/>
            </p:cNvSpPr>
            <p:nvPr/>
          </p:nvSpPr>
          <p:spPr bwMode="auto">
            <a:xfrm>
              <a:off x="1318" y="1523"/>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30" name="Line 28"/>
            <p:cNvSpPr>
              <a:spLocks noChangeShapeType="1"/>
            </p:cNvSpPr>
            <p:nvPr/>
          </p:nvSpPr>
          <p:spPr bwMode="auto">
            <a:xfrm>
              <a:off x="1318" y="1523"/>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31" name="Line 29"/>
            <p:cNvSpPr>
              <a:spLocks noChangeShapeType="1"/>
            </p:cNvSpPr>
            <p:nvPr/>
          </p:nvSpPr>
          <p:spPr bwMode="auto">
            <a:xfrm>
              <a:off x="1318"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32" name="Rectangle 31"/>
            <p:cNvSpPr>
              <a:spLocks noChangeArrowheads="1"/>
            </p:cNvSpPr>
            <p:nvPr/>
          </p:nvSpPr>
          <p:spPr bwMode="auto">
            <a:xfrm>
              <a:off x="1321" y="1523"/>
              <a:ext cx="870"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33" name="Line 31"/>
            <p:cNvSpPr>
              <a:spLocks noChangeShapeType="1"/>
            </p:cNvSpPr>
            <p:nvPr/>
          </p:nvSpPr>
          <p:spPr bwMode="auto">
            <a:xfrm>
              <a:off x="1321" y="1523"/>
              <a:ext cx="87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34" name="Rectangle 33"/>
            <p:cNvSpPr>
              <a:spLocks noChangeArrowheads="1"/>
            </p:cNvSpPr>
            <p:nvPr/>
          </p:nvSpPr>
          <p:spPr bwMode="auto">
            <a:xfrm>
              <a:off x="2191" y="152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35" name="Line 33"/>
            <p:cNvSpPr>
              <a:spLocks noChangeShapeType="1"/>
            </p:cNvSpPr>
            <p:nvPr/>
          </p:nvSpPr>
          <p:spPr bwMode="auto">
            <a:xfrm>
              <a:off x="2191" y="1523"/>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36" name="Line 34"/>
            <p:cNvSpPr>
              <a:spLocks noChangeShapeType="1"/>
            </p:cNvSpPr>
            <p:nvPr/>
          </p:nvSpPr>
          <p:spPr bwMode="auto">
            <a:xfrm>
              <a:off x="2191"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37" name="Rectangle 36"/>
            <p:cNvSpPr>
              <a:spLocks noChangeArrowheads="1"/>
            </p:cNvSpPr>
            <p:nvPr/>
          </p:nvSpPr>
          <p:spPr bwMode="auto">
            <a:xfrm>
              <a:off x="2195" y="1523"/>
              <a:ext cx="107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38" name="Line 36"/>
            <p:cNvSpPr>
              <a:spLocks noChangeShapeType="1"/>
            </p:cNvSpPr>
            <p:nvPr/>
          </p:nvSpPr>
          <p:spPr bwMode="auto">
            <a:xfrm>
              <a:off x="2195" y="1523"/>
              <a:ext cx="107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39" name="Rectangle 38"/>
            <p:cNvSpPr>
              <a:spLocks noChangeArrowheads="1"/>
            </p:cNvSpPr>
            <p:nvPr/>
          </p:nvSpPr>
          <p:spPr bwMode="auto">
            <a:xfrm>
              <a:off x="3266" y="152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40" name="Line 38"/>
            <p:cNvSpPr>
              <a:spLocks noChangeShapeType="1"/>
            </p:cNvSpPr>
            <p:nvPr/>
          </p:nvSpPr>
          <p:spPr bwMode="auto">
            <a:xfrm>
              <a:off x="3266" y="1523"/>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41" name="Line 39"/>
            <p:cNvSpPr>
              <a:spLocks noChangeShapeType="1"/>
            </p:cNvSpPr>
            <p:nvPr/>
          </p:nvSpPr>
          <p:spPr bwMode="auto">
            <a:xfrm>
              <a:off x="3266"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42" name="Rectangle 41"/>
            <p:cNvSpPr>
              <a:spLocks noChangeArrowheads="1"/>
            </p:cNvSpPr>
            <p:nvPr/>
          </p:nvSpPr>
          <p:spPr bwMode="auto">
            <a:xfrm>
              <a:off x="3270" y="1523"/>
              <a:ext cx="76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43" name="Line 41"/>
            <p:cNvSpPr>
              <a:spLocks noChangeShapeType="1"/>
            </p:cNvSpPr>
            <p:nvPr/>
          </p:nvSpPr>
          <p:spPr bwMode="auto">
            <a:xfrm>
              <a:off x="3270" y="1523"/>
              <a:ext cx="769"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44" name="Rectangle 43"/>
            <p:cNvSpPr>
              <a:spLocks noChangeArrowheads="1"/>
            </p:cNvSpPr>
            <p:nvPr/>
          </p:nvSpPr>
          <p:spPr bwMode="auto">
            <a:xfrm>
              <a:off x="4039" y="1523"/>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45" name="Line 43"/>
            <p:cNvSpPr>
              <a:spLocks noChangeShapeType="1"/>
            </p:cNvSpPr>
            <p:nvPr/>
          </p:nvSpPr>
          <p:spPr bwMode="auto">
            <a:xfrm>
              <a:off x="4039" y="1523"/>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46" name="Line 44"/>
            <p:cNvSpPr>
              <a:spLocks noChangeShapeType="1"/>
            </p:cNvSpPr>
            <p:nvPr/>
          </p:nvSpPr>
          <p:spPr bwMode="auto">
            <a:xfrm>
              <a:off x="4039"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47" name="Rectangle 46"/>
            <p:cNvSpPr>
              <a:spLocks noChangeArrowheads="1"/>
            </p:cNvSpPr>
            <p:nvPr/>
          </p:nvSpPr>
          <p:spPr bwMode="auto">
            <a:xfrm>
              <a:off x="4042" y="1523"/>
              <a:ext cx="1038"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48" name="Line 46"/>
            <p:cNvSpPr>
              <a:spLocks noChangeShapeType="1"/>
            </p:cNvSpPr>
            <p:nvPr/>
          </p:nvSpPr>
          <p:spPr bwMode="auto">
            <a:xfrm>
              <a:off x="4042" y="1523"/>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49" name="Rectangle 48"/>
            <p:cNvSpPr>
              <a:spLocks noChangeArrowheads="1"/>
            </p:cNvSpPr>
            <p:nvPr/>
          </p:nvSpPr>
          <p:spPr bwMode="auto">
            <a:xfrm>
              <a:off x="5080" y="152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50" name="Line 48"/>
            <p:cNvSpPr>
              <a:spLocks noChangeShapeType="1"/>
            </p:cNvSpPr>
            <p:nvPr/>
          </p:nvSpPr>
          <p:spPr bwMode="auto">
            <a:xfrm>
              <a:off x="5080" y="1523"/>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51" name="Line 49"/>
            <p:cNvSpPr>
              <a:spLocks noChangeShapeType="1"/>
            </p:cNvSpPr>
            <p:nvPr/>
          </p:nvSpPr>
          <p:spPr bwMode="auto">
            <a:xfrm>
              <a:off x="5080"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52" name="Rectangle 51"/>
            <p:cNvSpPr>
              <a:spLocks noChangeArrowheads="1"/>
            </p:cNvSpPr>
            <p:nvPr/>
          </p:nvSpPr>
          <p:spPr bwMode="auto">
            <a:xfrm>
              <a:off x="5080" y="152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53" name="Line 51"/>
            <p:cNvSpPr>
              <a:spLocks noChangeShapeType="1"/>
            </p:cNvSpPr>
            <p:nvPr/>
          </p:nvSpPr>
          <p:spPr bwMode="auto">
            <a:xfrm>
              <a:off x="5080" y="1523"/>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54" name="Line 52"/>
            <p:cNvSpPr>
              <a:spLocks noChangeShapeType="1"/>
            </p:cNvSpPr>
            <p:nvPr/>
          </p:nvSpPr>
          <p:spPr bwMode="auto">
            <a:xfrm>
              <a:off x="5080"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55" name="Rectangle 54"/>
            <p:cNvSpPr>
              <a:spLocks noChangeArrowheads="1"/>
            </p:cNvSpPr>
            <p:nvPr/>
          </p:nvSpPr>
          <p:spPr bwMode="auto">
            <a:xfrm>
              <a:off x="391" y="1527"/>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56" name="Line 54"/>
            <p:cNvSpPr>
              <a:spLocks noChangeShapeType="1"/>
            </p:cNvSpPr>
            <p:nvPr/>
          </p:nvSpPr>
          <p:spPr bwMode="auto">
            <a:xfrm>
              <a:off x="391"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57" name="Rectangle 56"/>
            <p:cNvSpPr>
              <a:spLocks noChangeArrowheads="1"/>
            </p:cNvSpPr>
            <p:nvPr/>
          </p:nvSpPr>
          <p:spPr bwMode="auto">
            <a:xfrm>
              <a:off x="1318" y="1527"/>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58" name="Line 56"/>
            <p:cNvSpPr>
              <a:spLocks noChangeShapeType="1"/>
            </p:cNvSpPr>
            <p:nvPr/>
          </p:nvSpPr>
          <p:spPr bwMode="auto">
            <a:xfrm>
              <a:off x="1318"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59" name="Rectangle 58"/>
            <p:cNvSpPr>
              <a:spLocks noChangeArrowheads="1"/>
            </p:cNvSpPr>
            <p:nvPr/>
          </p:nvSpPr>
          <p:spPr bwMode="auto">
            <a:xfrm>
              <a:off x="2191" y="1527"/>
              <a:ext cx="4"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60" name="Line 58"/>
            <p:cNvSpPr>
              <a:spLocks noChangeShapeType="1"/>
            </p:cNvSpPr>
            <p:nvPr/>
          </p:nvSpPr>
          <p:spPr bwMode="auto">
            <a:xfrm>
              <a:off x="2191"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61" name="Rectangle 60"/>
            <p:cNvSpPr>
              <a:spLocks noChangeArrowheads="1"/>
            </p:cNvSpPr>
            <p:nvPr/>
          </p:nvSpPr>
          <p:spPr bwMode="auto">
            <a:xfrm>
              <a:off x="3266" y="1527"/>
              <a:ext cx="4"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62" name="Line 60"/>
            <p:cNvSpPr>
              <a:spLocks noChangeShapeType="1"/>
            </p:cNvSpPr>
            <p:nvPr/>
          </p:nvSpPr>
          <p:spPr bwMode="auto">
            <a:xfrm>
              <a:off x="3266"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63" name="Rectangle 62"/>
            <p:cNvSpPr>
              <a:spLocks noChangeArrowheads="1"/>
            </p:cNvSpPr>
            <p:nvPr/>
          </p:nvSpPr>
          <p:spPr bwMode="auto">
            <a:xfrm>
              <a:off x="4039" y="1527"/>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64" name="Line 62"/>
            <p:cNvSpPr>
              <a:spLocks noChangeShapeType="1"/>
            </p:cNvSpPr>
            <p:nvPr/>
          </p:nvSpPr>
          <p:spPr bwMode="auto">
            <a:xfrm>
              <a:off x="4039"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65" name="Rectangle 64"/>
            <p:cNvSpPr>
              <a:spLocks noChangeArrowheads="1"/>
            </p:cNvSpPr>
            <p:nvPr/>
          </p:nvSpPr>
          <p:spPr bwMode="auto">
            <a:xfrm>
              <a:off x="5080" y="1527"/>
              <a:ext cx="4"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66" name="Line 64"/>
            <p:cNvSpPr>
              <a:spLocks noChangeShapeType="1"/>
            </p:cNvSpPr>
            <p:nvPr/>
          </p:nvSpPr>
          <p:spPr bwMode="auto">
            <a:xfrm>
              <a:off x="5080"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67" name="Rectangle 66"/>
            <p:cNvSpPr>
              <a:spLocks noChangeArrowheads="1"/>
            </p:cNvSpPr>
            <p:nvPr/>
          </p:nvSpPr>
          <p:spPr bwMode="auto">
            <a:xfrm>
              <a:off x="433" y="1736"/>
              <a:ext cx="73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Bruce Kraemer</a:t>
              </a:r>
              <a:endParaRPr lang="en-US" sz="2400"/>
            </a:p>
          </p:txBody>
        </p:sp>
        <p:sp>
          <p:nvSpPr>
            <p:cNvPr id="68" name="Rectangle 67"/>
            <p:cNvSpPr>
              <a:spLocks noChangeArrowheads="1"/>
            </p:cNvSpPr>
            <p:nvPr/>
          </p:nvSpPr>
          <p:spPr bwMode="auto">
            <a:xfrm>
              <a:off x="1166" y="1736"/>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 </a:t>
              </a:r>
              <a:endParaRPr lang="en-US" sz="2400"/>
            </a:p>
          </p:txBody>
        </p:sp>
        <p:sp>
          <p:nvSpPr>
            <p:cNvPr id="69" name="Rectangle 68"/>
            <p:cNvSpPr>
              <a:spLocks noChangeArrowheads="1"/>
            </p:cNvSpPr>
            <p:nvPr/>
          </p:nvSpPr>
          <p:spPr bwMode="auto">
            <a:xfrm>
              <a:off x="1360" y="1736"/>
              <a:ext cx="37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Marvell</a:t>
              </a:r>
              <a:endParaRPr lang="en-US" sz="2400"/>
            </a:p>
          </p:txBody>
        </p:sp>
        <p:sp>
          <p:nvSpPr>
            <p:cNvPr id="70" name="Rectangle 69"/>
            <p:cNvSpPr>
              <a:spLocks noChangeArrowheads="1"/>
            </p:cNvSpPr>
            <p:nvPr/>
          </p:nvSpPr>
          <p:spPr bwMode="auto">
            <a:xfrm>
              <a:off x="1738" y="1736"/>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 </a:t>
              </a:r>
              <a:endParaRPr lang="en-US" sz="2400"/>
            </a:p>
          </p:txBody>
        </p:sp>
        <p:sp>
          <p:nvSpPr>
            <p:cNvPr id="71" name="Rectangle 70"/>
            <p:cNvSpPr>
              <a:spLocks noChangeArrowheads="1"/>
            </p:cNvSpPr>
            <p:nvPr/>
          </p:nvSpPr>
          <p:spPr bwMode="auto">
            <a:xfrm>
              <a:off x="2233" y="1736"/>
              <a:ext cx="8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5488 Marvell Ln</a:t>
              </a:r>
              <a:endParaRPr lang="en-US" sz="2400"/>
            </a:p>
          </p:txBody>
        </p:sp>
        <p:sp>
          <p:nvSpPr>
            <p:cNvPr id="72" name="Rectangle 71"/>
            <p:cNvSpPr>
              <a:spLocks noChangeArrowheads="1"/>
            </p:cNvSpPr>
            <p:nvPr/>
          </p:nvSpPr>
          <p:spPr bwMode="auto">
            <a:xfrm>
              <a:off x="3043" y="1736"/>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 </a:t>
              </a:r>
              <a:endParaRPr lang="en-US" sz="2400"/>
            </a:p>
          </p:txBody>
        </p:sp>
        <p:sp>
          <p:nvSpPr>
            <p:cNvPr id="73" name="Rectangle 72"/>
            <p:cNvSpPr>
              <a:spLocks noChangeArrowheads="1"/>
            </p:cNvSpPr>
            <p:nvPr/>
          </p:nvSpPr>
          <p:spPr bwMode="auto">
            <a:xfrm>
              <a:off x="2233" y="1874"/>
              <a:ext cx="8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Santa Clara, CA </a:t>
              </a:r>
              <a:endParaRPr lang="en-US" sz="2400"/>
            </a:p>
          </p:txBody>
        </p:sp>
        <p:sp>
          <p:nvSpPr>
            <p:cNvPr id="74" name="Rectangle 73"/>
            <p:cNvSpPr>
              <a:spLocks noChangeArrowheads="1"/>
            </p:cNvSpPr>
            <p:nvPr/>
          </p:nvSpPr>
          <p:spPr bwMode="auto">
            <a:xfrm>
              <a:off x="2233" y="2011"/>
              <a:ext cx="30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95054</a:t>
              </a:r>
              <a:endParaRPr lang="en-US" sz="2400"/>
            </a:p>
          </p:txBody>
        </p:sp>
        <p:sp>
          <p:nvSpPr>
            <p:cNvPr id="75" name="Rectangle 74"/>
            <p:cNvSpPr>
              <a:spLocks noChangeArrowheads="1"/>
            </p:cNvSpPr>
            <p:nvPr/>
          </p:nvSpPr>
          <p:spPr bwMode="auto">
            <a:xfrm>
              <a:off x="2532" y="2011"/>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 </a:t>
              </a:r>
              <a:endParaRPr lang="en-US" sz="2400"/>
            </a:p>
          </p:txBody>
        </p:sp>
        <p:sp>
          <p:nvSpPr>
            <p:cNvPr id="76" name="Rectangle 75"/>
            <p:cNvSpPr>
              <a:spLocks noChangeArrowheads="1"/>
            </p:cNvSpPr>
            <p:nvPr/>
          </p:nvSpPr>
          <p:spPr bwMode="auto">
            <a:xfrm>
              <a:off x="3308" y="1736"/>
              <a:ext cx="12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+1</a:t>
              </a:r>
              <a:endParaRPr lang="en-US" sz="2400"/>
            </a:p>
          </p:txBody>
        </p:sp>
        <p:sp>
          <p:nvSpPr>
            <p:cNvPr id="77" name="Rectangle 76"/>
            <p:cNvSpPr>
              <a:spLocks noChangeArrowheads="1"/>
            </p:cNvSpPr>
            <p:nvPr/>
          </p:nvSpPr>
          <p:spPr bwMode="auto">
            <a:xfrm>
              <a:off x="3436" y="1736"/>
              <a:ext cx="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a:t>
              </a:r>
              <a:endParaRPr lang="en-US" sz="2400"/>
            </a:p>
          </p:txBody>
        </p:sp>
        <p:sp>
          <p:nvSpPr>
            <p:cNvPr id="78" name="Rectangle 77"/>
            <p:cNvSpPr>
              <a:spLocks noChangeArrowheads="1"/>
            </p:cNvSpPr>
            <p:nvPr/>
          </p:nvSpPr>
          <p:spPr bwMode="auto">
            <a:xfrm>
              <a:off x="3475" y="1736"/>
              <a:ext cx="18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321</a:t>
              </a:r>
              <a:endParaRPr lang="en-US" sz="2400"/>
            </a:p>
          </p:txBody>
        </p:sp>
        <p:sp>
          <p:nvSpPr>
            <p:cNvPr id="79" name="Rectangle 78"/>
            <p:cNvSpPr>
              <a:spLocks noChangeArrowheads="1"/>
            </p:cNvSpPr>
            <p:nvPr/>
          </p:nvSpPr>
          <p:spPr bwMode="auto">
            <a:xfrm>
              <a:off x="3654" y="1736"/>
              <a:ext cx="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a:t>
              </a:r>
              <a:endParaRPr lang="en-US" sz="2400"/>
            </a:p>
          </p:txBody>
        </p:sp>
        <p:sp>
          <p:nvSpPr>
            <p:cNvPr id="80" name="Rectangle 79"/>
            <p:cNvSpPr>
              <a:spLocks noChangeArrowheads="1"/>
            </p:cNvSpPr>
            <p:nvPr/>
          </p:nvSpPr>
          <p:spPr bwMode="auto">
            <a:xfrm>
              <a:off x="3694" y="1736"/>
              <a:ext cx="6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4</a:t>
              </a:r>
              <a:endParaRPr lang="en-US" sz="2400"/>
            </a:p>
          </p:txBody>
        </p:sp>
        <p:sp>
          <p:nvSpPr>
            <p:cNvPr id="81" name="Rectangle 80"/>
            <p:cNvSpPr>
              <a:spLocks noChangeArrowheads="1"/>
            </p:cNvSpPr>
            <p:nvPr/>
          </p:nvSpPr>
          <p:spPr bwMode="auto">
            <a:xfrm>
              <a:off x="3754" y="1736"/>
              <a:ext cx="12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27</a:t>
              </a:r>
              <a:endParaRPr lang="en-US" sz="2400"/>
            </a:p>
          </p:txBody>
        </p:sp>
        <p:sp>
          <p:nvSpPr>
            <p:cNvPr id="82" name="Rectangle 81"/>
            <p:cNvSpPr>
              <a:spLocks noChangeArrowheads="1"/>
            </p:cNvSpPr>
            <p:nvPr/>
          </p:nvSpPr>
          <p:spPr bwMode="auto">
            <a:xfrm>
              <a:off x="3873" y="1736"/>
              <a:ext cx="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a:t>
              </a:r>
              <a:endParaRPr lang="en-US" sz="2400"/>
            </a:p>
          </p:txBody>
        </p:sp>
        <p:sp>
          <p:nvSpPr>
            <p:cNvPr id="83" name="Rectangle 82"/>
            <p:cNvSpPr>
              <a:spLocks noChangeArrowheads="1"/>
            </p:cNvSpPr>
            <p:nvPr/>
          </p:nvSpPr>
          <p:spPr bwMode="auto">
            <a:xfrm>
              <a:off x="3308" y="1874"/>
              <a:ext cx="2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4098</a:t>
              </a:r>
              <a:endParaRPr lang="en-US" sz="2400"/>
            </a:p>
          </p:txBody>
        </p:sp>
        <p:sp>
          <p:nvSpPr>
            <p:cNvPr id="84" name="Rectangle 83"/>
            <p:cNvSpPr>
              <a:spLocks noChangeArrowheads="1"/>
            </p:cNvSpPr>
            <p:nvPr/>
          </p:nvSpPr>
          <p:spPr bwMode="auto">
            <a:xfrm>
              <a:off x="3547" y="1874"/>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 </a:t>
              </a:r>
              <a:endParaRPr lang="en-US" sz="2400"/>
            </a:p>
          </p:txBody>
        </p:sp>
        <p:sp>
          <p:nvSpPr>
            <p:cNvPr id="85" name="Rectangle 84"/>
            <p:cNvSpPr>
              <a:spLocks noChangeArrowheads="1"/>
            </p:cNvSpPr>
            <p:nvPr/>
          </p:nvSpPr>
          <p:spPr bwMode="auto">
            <a:xfrm>
              <a:off x="4081" y="1733"/>
              <a:ext cx="41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100">
                  <a:solidFill>
                    <a:srgbClr val="000000"/>
                  </a:solidFill>
                </a:rPr>
                <a:t>bkraemer@</a:t>
              </a:r>
              <a:endParaRPr lang="en-US" sz="2400"/>
            </a:p>
          </p:txBody>
        </p:sp>
        <p:sp>
          <p:nvSpPr>
            <p:cNvPr id="86" name="Rectangle 85"/>
            <p:cNvSpPr>
              <a:spLocks noChangeArrowheads="1"/>
            </p:cNvSpPr>
            <p:nvPr/>
          </p:nvSpPr>
          <p:spPr bwMode="auto">
            <a:xfrm>
              <a:off x="4501" y="1733"/>
              <a:ext cx="26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100">
                  <a:solidFill>
                    <a:srgbClr val="000000"/>
                  </a:solidFill>
                </a:rPr>
                <a:t>marvell</a:t>
              </a:r>
              <a:endParaRPr lang="en-US" sz="2400"/>
            </a:p>
          </p:txBody>
        </p:sp>
        <p:sp>
          <p:nvSpPr>
            <p:cNvPr id="87" name="Rectangle 86"/>
            <p:cNvSpPr>
              <a:spLocks noChangeArrowheads="1"/>
            </p:cNvSpPr>
            <p:nvPr/>
          </p:nvSpPr>
          <p:spPr bwMode="auto">
            <a:xfrm>
              <a:off x="4775" y="1733"/>
              <a:ext cx="17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100">
                  <a:solidFill>
                    <a:srgbClr val="000000"/>
                  </a:solidFill>
                </a:rPr>
                <a:t>.com</a:t>
              </a:r>
              <a:endParaRPr lang="en-US" sz="2400"/>
            </a:p>
          </p:txBody>
        </p:sp>
        <p:sp>
          <p:nvSpPr>
            <p:cNvPr id="88" name="Rectangle 87"/>
            <p:cNvSpPr>
              <a:spLocks noChangeArrowheads="1"/>
            </p:cNvSpPr>
            <p:nvPr/>
          </p:nvSpPr>
          <p:spPr bwMode="auto">
            <a:xfrm>
              <a:off x="4951" y="1733"/>
              <a:ext cx="2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100">
                  <a:solidFill>
                    <a:srgbClr val="000000"/>
                  </a:solidFill>
                </a:rPr>
                <a:t> </a:t>
              </a:r>
              <a:endParaRPr lang="en-US" sz="2400"/>
            </a:p>
          </p:txBody>
        </p:sp>
        <p:sp>
          <p:nvSpPr>
            <p:cNvPr id="89" name="Rectangle 88"/>
            <p:cNvSpPr>
              <a:spLocks noChangeArrowheads="1"/>
            </p:cNvSpPr>
            <p:nvPr/>
          </p:nvSpPr>
          <p:spPr bwMode="auto">
            <a:xfrm>
              <a:off x="391" y="1728"/>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90" name="Line 88"/>
            <p:cNvSpPr>
              <a:spLocks noChangeShapeType="1"/>
            </p:cNvSpPr>
            <p:nvPr/>
          </p:nvSpPr>
          <p:spPr bwMode="auto">
            <a:xfrm>
              <a:off x="391" y="1728"/>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91" name="Line 89"/>
            <p:cNvSpPr>
              <a:spLocks noChangeShapeType="1"/>
            </p:cNvSpPr>
            <p:nvPr/>
          </p:nvSpPr>
          <p:spPr bwMode="auto">
            <a:xfrm>
              <a:off x="391"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92" name="Rectangle 91"/>
            <p:cNvSpPr>
              <a:spLocks noChangeArrowheads="1"/>
            </p:cNvSpPr>
            <p:nvPr/>
          </p:nvSpPr>
          <p:spPr bwMode="auto">
            <a:xfrm>
              <a:off x="394" y="1728"/>
              <a:ext cx="9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93" name="Line 91"/>
            <p:cNvSpPr>
              <a:spLocks noChangeShapeType="1"/>
            </p:cNvSpPr>
            <p:nvPr/>
          </p:nvSpPr>
          <p:spPr bwMode="auto">
            <a:xfrm>
              <a:off x="394" y="1728"/>
              <a:ext cx="92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94" name="Rectangle 93"/>
            <p:cNvSpPr>
              <a:spLocks noChangeArrowheads="1"/>
            </p:cNvSpPr>
            <p:nvPr/>
          </p:nvSpPr>
          <p:spPr bwMode="auto">
            <a:xfrm>
              <a:off x="1318" y="1728"/>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95" name="Line 93"/>
            <p:cNvSpPr>
              <a:spLocks noChangeShapeType="1"/>
            </p:cNvSpPr>
            <p:nvPr/>
          </p:nvSpPr>
          <p:spPr bwMode="auto">
            <a:xfrm>
              <a:off x="1318" y="1728"/>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96" name="Line 94"/>
            <p:cNvSpPr>
              <a:spLocks noChangeShapeType="1"/>
            </p:cNvSpPr>
            <p:nvPr/>
          </p:nvSpPr>
          <p:spPr bwMode="auto">
            <a:xfrm>
              <a:off x="1318"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97" name="Rectangle 96"/>
            <p:cNvSpPr>
              <a:spLocks noChangeArrowheads="1"/>
            </p:cNvSpPr>
            <p:nvPr/>
          </p:nvSpPr>
          <p:spPr bwMode="auto">
            <a:xfrm>
              <a:off x="1321" y="1728"/>
              <a:ext cx="870"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98" name="Line 96"/>
            <p:cNvSpPr>
              <a:spLocks noChangeShapeType="1"/>
            </p:cNvSpPr>
            <p:nvPr/>
          </p:nvSpPr>
          <p:spPr bwMode="auto">
            <a:xfrm>
              <a:off x="1321" y="1728"/>
              <a:ext cx="87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99" name="Rectangle 98"/>
            <p:cNvSpPr>
              <a:spLocks noChangeArrowheads="1"/>
            </p:cNvSpPr>
            <p:nvPr/>
          </p:nvSpPr>
          <p:spPr bwMode="auto">
            <a:xfrm>
              <a:off x="2191" y="172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00" name="Line 98"/>
            <p:cNvSpPr>
              <a:spLocks noChangeShapeType="1"/>
            </p:cNvSpPr>
            <p:nvPr/>
          </p:nvSpPr>
          <p:spPr bwMode="auto">
            <a:xfrm>
              <a:off x="2191" y="1728"/>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01" name="Line 99"/>
            <p:cNvSpPr>
              <a:spLocks noChangeShapeType="1"/>
            </p:cNvSpPr>
            <p:nvPr/>
          </p:nvSpPr>
          <p:spPr bwMode="auto">
            <a:xfrm>
              <a:off x="2191"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02" name="Rectangle 101"/>
            <p:cNvSpPr>
              <a:spLocks noChangeArrowheads="1"/>
            </p:cNvSpPr>
            <p:nvPr/>
          </p:nvSpPr>
          <p:spPr bwMode="auto">
            <a:xfrm>
              <a:off x="2195" y="1728"/>
              <a:ext cx="107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03" name="Line 101"/>
            <p:cNvSpPr>
              <a:spLocks noChangeShapeType="1"/>
            </p:cNvSpPr>
            <p:nvPr/>
          </p:nvSpPr>
          <p:spPr bwMode="auto">
            <a:xfrm>
              <a:off x="2195" y="1728"/>
              <a:ext cx="107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04" name="Rectangle 103"/>
            <p:cNvSpPr>
              <a:spLocks noChangeArrowheads="1"/>
            </p:cNvSpPr>
            <p:nvPr/>
          </p:nvSpPr>
          <p:spPr bwMode="auto">
            <a:xfrm>
              <a:off x="3266" y="172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05" name="Line 103"/>
            <p:cNvSpPr>
              <a:spLocks noChangeShapeType="1"/>
            </p:cNvSpPr>
            <p:nvPr/>
          </p:nvSpPr>
          <p:spPr bwMode="auto">
            <a:xfrm>
              <a:off x="3266" y="1728"/>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06" name="Line 104"/>
            <p:cNvSpPr>
              <a:spLocks noChangeShapeType="1"/>
            </p:cNvSpPr>
            <p:nvPr/>
          </p:nvSpPr>
          <p:spPr bwMode="auto">
            <a:xfrm>
              <a:off x="3266"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07" name="Rectangle 106"/>
            <p:cNvSpPr>
              <a:spLocks noChangeArrowheads="1"/>
            </p:cNvSpPr>
            <p:nvPr/>
          </p:nvSpPr>
          <p:spPr bwMode="auto">
            <a:xfrm>
              <a:off x="3270" y="1728"/>
              <a:ext cx="76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08" name="Line 106"/>
            <p:cNvSpPr>
              <a:spLocks noChangeShapeType="1"/>
            </p:cNvSpPr>
            <p:nvPr/>
          </p:nvSpPr>
          <p:spPr bwMode="auto">
            <a:xfrm>
              <a:off x="3270" y="1728"/>
              <a:ext cx="769"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09" name="Rectangle 108"/>
            <p:cNvSpPr>
              <a:spLocks noChangeArrowheads="1"/>
            </p:cNvSpPr>
            <p:nvPr/>
          </p:nvSpPr>
          <p:spPr bwMode="auto">
            <a:xfrm>
              <a:off x="4039" y="1728"/>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10" name="Line 108"/>
            <p:cNvSpPr>
              <a:spLocks noChangeShapeType="1"/>
            </p:cNvSpPr>
            <p:nvPr/>
          </p:nvSpPr>
          <p:spPr bwMode="auto">
            <a:xfrm>
              <a:off x="4039" y="1728"/>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1" name="Line 109"/>
            <p:cNvSpPr>
              <a:spLocks noChangeShapeType="1"/>
            </p:cNvSpPr>
            <p:nvPr/>
          </p:nvSpPr>
          <p:spPr bwMode="auto">
            <a:xfrm>
              <a:off x="4039"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2" name="Rectangle 111"/>
            <p:cNvSpPr>
              <a:spLocks noChangeArrowheads="1"/>
            </p:cNvSpPr>
            <p:nvPr/>
          </p:nvSpPr>
          <p:spPr bwMode="auto">
            <a:xfrm>
              <a:off x="4042" y="1728"/>
              <a:ext cx="1038"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13" name="Line 111"/>
            <p:cNvSpPr>
              <a:spLocks noChangeShapeType="1"/>
            </p:cNvSpPr>
            <p:nvPr/>
          </p:nvSpPr>
          <p:spPr bwMode="auto">
            <a:xfrm>
              <a:off x="4042" y="1728"/>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4" name="Rectangle 113"/>
            <p:cNvSpPr>
              <a:spLocks noChangeArrowheads="1"/>
            </p:cNvSpPr>
            <p:nvPr/>
          </p:nvSpPr>
          <p:spPr bwMode="auto">
            <a:xfrm>
              <a:off x="5080" y="172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15" name="Line 113"/>
            <p:cNvSpPr>
              <a:spLocks noChangeShapeType="1"/>
            </p:cNvSpPr>
            <p:nvPr/>
          </p:nvSpPr>
          <p:spPr bwMode="auto">
            <a:xfrm>
              <a:off x="5080" y="1728"/>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6" name="Line 114"/>
            <p:cNvSpPr>
              <a:spLocks noChangeShapeType="1"/>
            </p:cNvSpPr>
            <p:nvPr/>
          </p:nvSpPr>
          <p:spPr bwMode="auto">
            <a:xfrm>
              <a:off x="5080"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7" name="Rectangle 116"/>
            <p:cNvSpPr>
              <a:spLocks noChangeArrowheads="1"/>
            </p:cNvSpPr>
            <p:nvPr/>
          </p:nvSpPr>
          <p:spPr bwMode="auto">
            <a:xfrm>
              <a:off x="391" y="1732"/>
              <a:ext cx="3"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18" name="Line 116"/>
            <p:cNvSpPr>
              <a:spLocks noChangeShapeType="1"/>
            </p:cNvSpPr>
            <p:nvPr/>
          </p:nvSpPr>
          <p:spPr bwMode="auto">
            <a:xfrm>
              <a:off x="391"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9" name="Rectangle 118"/>
            <p:cNvSpPr>
              <a:spLocks noChangeArrowheads="1"/>
            </p:cNvSpPr>
            <p:nvPr/>
          </p:nvSpPr>
          <p:spPr bwMode="auto">
            <a:xfrm>
              <a:off x="1318" y="1732"/>
              <a:ext cx="3"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20" name="Line 118"/>
            <p:cNvSpPr>
              <a:spLocks noChangeShapeType="1"/>
            </p:cNvSpPr>
            <p:nvPr/>
          </p:nvSpPr>
          <p:spPr bwMode="auto">
            <a:xfrm>
              <a:off x="1318"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21" name="Rectangle 120"/>
            <p:cNvSpPr>
              <a:spLocks noChangeArrowheads="1"/>
            </p:cNvSpPr>
            <p:nvPr/>
          </p:nvSpPr>
          <p:spPr bwMode="auto">
            <a:xfrm>
              <a:off x="2191" y="1732"/>
              <a:ext cx="4"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22" name="Line 120"/>
            <p:cNvSpPr>
              <a:spLocks noChangeShapeType="1"/>
            </p:cNvSpPr>
            <p:nvPr/>
          </p:nvSpPr>
          <p:spPr bwMode="auto">
            <a:xfrm>
              <a:off x="2191"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23" name="Rectangle 122"/>
            <p:cNvSpPr>
              <a:spLocks noChangeArrowheads="1"/>
            </p:cNvSpPr>
            <p:nvPr/>
          </p:nvSpPr>
          <p:spPr bwMode="auto">
            <a:xfrm>
              <a:off x="3266" y="1732"/>
              <a:ext cx="4"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24" name="Line 122"/>
            <p:cNvSpPr>
              <a:spLocks noChangeShapeType="1"/>
            </p:cNvSpPr>
            <p:nvPr/>
          </p:nvSpPr>
          <p:spPr bwMode="auto">
            <a:xfrm>
              <a:off x="3266"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25" name="Rectangle 124"/>
            <p:cNvSpPr>
              <a:spLocks noChangeArrowheads="1"/>
            </p:cNvSpPr>
            <p:nvPr/>
          </p:nvSpPr>
          <p:spPr bwMode="auto">
            <a:xfrm>
              <a:off x="4039" y="1732"/>
              <a:ext cx="3"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26" name="Line 124"/>
            <p:cNvSpPr>
              <a:spLocks noChangeShapeType="1"/>
            </p:cNvSpPr>
            <p:nvPr/>
          </p:nvSpPr>
          <p:spPr bwMode="auto">
            <a:xfrm>
              <a:off x="4039"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27" name="Rectangle 126"/>
            <p:cNvSpPr>
              <a:spLocks noChangeArrowheads="1"/>
            </p:cNvSpPr>
            <p:nvPr/>
          </p:nvSpPr>
          <p:spPr bwMode="auto">
            <a:xfrm>
              <a:off x="5080" y="1732"/>
              <a:ext cx="4"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28" name="Line 126"/>
            <p:cNvSpPr>
              <a:spLocks noChangeShapeType="1"/>
            </p:cNvSpPr>
            <p:nvPr/>
          </p:nvSpPr>
          <p:spPr bwMode="auto">
            <a:xfrm>
              <a:off x="5080"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29" name="Line 171"/>
            <p:cNvSpPr>
              <a:spLocks noChangeShapeType="1"/>
            </p:cNvSpPr>
            <p:nvPr/>
          </p:nvSpPr>
          <p:spPr bwMode="auto">
            <a:xfrm>
              <a:off x="4042" y="2145"/>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30" name="Line 268"/>
            <p:cNvSpPr>
              <a:spLocks noChangeShapeType="1"/>
            </p:cNvSpPr>
            <p:nvPr/>
          </p:nvSpPr>
          <p:spPr bwMode="auto">
            <a:xfrm>
              <a:off x="384" y="2145"/>
              <a:ext cx="470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CMMW SG extension motion</a:t>
            </a:r>
            <a:endParaRPr lang="en-GB" dirty="0"/>
          </a:p>
        </p:txBody>
      </p:sp>
      <p:sp>
        <p:nvSpPr>
          <p:cNvPr id="4" name="Footer Placeholder 3"/>
          <p:cNvSpPr>
            <a:spLocks noGrp="1"/>
          </p:cNvSpPr>
          <p:nvPr>
            <p:ph type="ftr" sz="quarter" idx="10"/>
          </p:nvPr>
        </p:nvSpPr>
        <p:spPr/>
        <p:txBody>
          <a:bodyPr/>
          <a:lstStyle/>
          <a:p>
            <a:pPr>
              <a:defRPr/>
            </a:pPr>
            <a:r>
              <a:rPr lang="en-US" smtClean="0"/>
              <a:t>Bruce Kraemer,  Marvell</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10</a:t>
            </a:fld>
            <a:endParaRPr lang="en-US"/>
          </a:p>
        </p:txBody>
      </p:sp>
    </p:spTree>
    <p:extLst>
      <p:ext uri="{BB962C8B-B14F-4D97-AF65-F5344CB8AC3E}">
        <p14:creationId xmlns:p14="http://schemas.microsoft.com/office/powerpoint/2010/main" val="35493980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dirty="0" smtClean="0"/>
              <a:t>Motion</a:t>
            </a:r>
          </a:p>
        </p:txBody>
      </p:sp>
      <p:sp>
        <p:nvSpPr>
          <p:cNvPr id="38915" name="Content Placeholder 2"/>
          <p:cNvSpPr>
            <a:spLocks noGrp="1"/>
          </p:cNvSpPr>
          <p:nvPr>
            <p:ph idx="1"/>
          </p:nvPr>
        </p:nvSpPr>
        <p:spPr>
          <a:xfrm>
            <a:off x="685800" y="1524000"/>
            <a:ext cx="7772400" cy="4572000"/>
          </a:xfrm>
        </p:spPr>
        <p:txBody>
          <a:bodyPr/>
          <a:lstStyle/>
          <a:p>
            <a:r>
              <a:rPr lang="en-GB" dirty="0" smtClean="0"/>
              <a:t>Extend the 802.11 CMMW Study Group.</a:t>
            </a:r>
            <a:endParaRPr lang="en-US" dirty="0" smtClean="0"/>
          </a:p>
          <a:p>
            <a:r>
              <a:rPr lang="en-GB" dirty="0" smtClean="0"/>
              <a:t> </a:t>
            </a:r>
            <a:endParaRPr lang="en-US" dirty="0" smtClean="0"/>
          </a:p>
          <a:p>
            <a:r>
              <a:rPr lang="en-GB" dirty="0" smtClean="0"/>
              <a:t>Moved: Bruce Kraemer</a:t>
            </a:r>
          </a:p>
          <a:p>
            <a:r>
              <a:rPr lang="en-GB" dirty="0" smtClean="0"/>
              <a:t>Seconded: Jon </a:t>
            </a:r>
            <a:r>
              <a:rPr lang="en-GB" dirty="0" err="1" smtClean="0"/>
              <a:t>Rosdahl</a:t>
            </a:r>
            <a:endParaRPr lang="en-GB" dirty="0" smtClean="0"/>
          </a:p>
          <a:p>
            <a:endParaRPr lang="en-GB" dirty="0"/>
          </a:p>
          <a:p>
            <a:r>
              <a:rPr lang="en-GB" dirty="0" smtClean="0"/>
              <a:t>Rationale:</a:t>
            </a:r>
          </a:p>
          <a:p>
            <a:pPr lvl="1"/>
            <a:r>
              <a:rPr lang="en-US" dirty="0" smtClean="0"/>
              <a:t>Requesting </a:t>
            </a:r>
            <a:r>
              <a:rPr lang="en-US" dirty="0"/>
              <a:t>study group extension in case extra time is necessary to respond to </a:t>
            </a:r>
            <a:r>
              <a:rPr lang="en-US" dirty="0" smtClean="0"/>
              <a:t>possible comments </a:t>
            </a:r>
            <a:r>
              <a:rPr lang="en-US" dirty="0"/>
              <a:t>from 802 EC </a:t>
            </a:r>
            <a:r>
              <a:rPr lang="en-US" dirty="0" smtClean="0"/>
              <a:t>or </a:t>
            </a:r>
            <a:r>
              <a:rPr lang="en-US" dirty="0" err="1"/>
              <a:t>NesCom</a:t>
            </a:r>
            <a:endParaRPr lang="en-US" dirty="0"/>
          </a:p>
          <a:p>
            <a:endParaRPr lang="en-GB" dirty="0" smtClean="0"/>
          </a:p>
          <a:p>
            <a:r>
              <a:rPr lang="en-US" dirty="0" smtClean="0"/>
              <a:t>Result in the WG: 75,0,0</a:t>
            </a:r>
          </a:p>
        </p:txBody>
      </p:sp>
      <p:sp>
        <p:nvSpPr>
          <p:cNvPr id="4" name="Date Placeholder 3"/>
          <p:cNvSpPr>
            <a:spLocks noGrp="1"/>
          </p:cNvSpPr>
          <p:nvPr>
            <p:ph type="dt" sz="quarter" idx="10"/>
          </p:nvPr>
        </p:nvSpPr>
        <p:spPr>
          <a:xfrm>
            <a:off x="696913" y="332601"/>
            <a:ext cx="942566" cy="276999"/>
          </a:xfr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38918" name="Slide Number Placeholder 5"/>
          <p:cNvSpPr>
            <a:spLocks noGrp="1"/>
          </p:cNvSpPr>
          <p:nvPr>
            <p:ph type="sldNum" sz="quarter" idx="12"/>
          </p:nvPr>
        </p:nvSpPr>
        <p:spPr>
          <a:noFill/>
        </p:spPr>
        <p:txBody>
          <a:bodyPr/>
          <a:lstStyle/>
          <a:p>
            <a:r>
              <a:rPr lang="en-US" smtClean="0"/>
              <a:t>Slide </a:t>
            </a:r>
            <a:fld id="{A0BE5941-9537-4FDD-9F21-0233CA49D101}" type="slidenum">
              <a:rPr lang="en-US" smtClean="0"/>
              <a:pPr/>
              <a:t>11</a:t>
            </a:fld>
            <a:endParaRPr lang="en-US" smtClean="0"/>
          </a:p>
        </p:txBody>
      </p:sp>
    </p:spTree>
    <p:extLst>
      <p:ext uri="{BB962C8B-B14F-4D97-AF65-F5344CB8AC3E}">
        <p14:creationId xmlns:p14="http://schemas.microsoft.com/office/powerpoint/2010/main" val="1417551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ISD SG extension motion</a:t>
            </a:r>
            <a:endParaRPr lang="en-GB" dirty="0"/>
          </a:p>
        </p:txBody>
      </p:sp>
      <p:sp>
        <p:nvSpPr>
          <p:cNvPr id="4" name="Footer Placeholder 3"/>
          <p:cNvSpPr>
            <a:spLocks noGrp="1"/>
          </p:cNvSpPr>
          <p:nvPr>
            <p:ph type="ftr" sz="quarter" idx="10"/>
          </p:nvPr>
        </p:nvSpPr>
        <p:spPr/>
        <p:txBody>
          <a:bodyPr/>
          <a:lstStyle/>
          <a:p>
            <a:pPr>
              <a:defRPr/>
            </a:pPr>
            <a:r>
              <a:rPr lang="en-US" smtClean="0"/>
              <a:t>Bruce Kraemer,  Marvell</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12</a:t>
            </a:fld>
            <a:endParaRPr lang="en-US"/>
          </a:p>
        </p:txBody>
      </p:sp>
    </p:spTree>
    <p:extLst>
      <p:ext uri="{BB962C8B-B14F-4D97-AF65-F5344CB8AC3E}">
        <p14:creationId xmlns:p14="http://schemas.microsoft.com/office/powerpoint/2010/main" val="37988201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4213" y="331788"/>
            <a:ext cx="941387" cy="277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2012</a:t>
            </a:r>
            <a:endParaRPr lang="en-US" sz="1800" smtClean="0"/>
          </a:p>
        </p:txBody>
      </p:sp>
      <p:sp>
        <p:nvSpPr>
          <p:cNvPr id="2150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Bruce Kraemer,  Marvell</a:t>
            </a:r>
            <a:endParaRPr lang="en-US" smtClean="0"/>
          </a:p>
        </p:txBody>
      </p:sp>
      <p:sp>
        <p:nvSpPr>
          <p:cNvPr id="215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6292307-DC18-4423-9C14-A1C23D554812}" type="slidenum">
              <a:rPr lang="en-US" smtClean="0"/>
              <a:pPr/>
              <a:t>13</a:t>
            </a:fld>
            <a:endParaRPr lang="en-US" smtClean="0"/>
          </a:p>
        </p:txBody>
      </p:sp>
      <p:sp>
        <p:nvSpPr>
          <p:cNvPr id="21509" name="Rectangle 2"/>
          <p:cNvSpPr>
            <a:spLocks noGrp="1" noChangeArrowheads="1"/>
          </p:cNvSpPr>
          <p:nvPr>
            <p:ph type="title"/>
          </p:nvPr>
        </p:nvSpPr>
        <p:spPr/>
        <p:txBody>
          <a:bodyPr/>
          <a:lstStyle/>
          <a:p>
            <a:r>
              <a:rPr lang="en-US" dirty="0" smtClean="0"/>
              <a:t>Motion </a:t>
            </a:r>
          </a:p>
        </p:txBody>
      </p:sp>
      <p:sp>
        <p:nvSpPr>
          <p:cNvPr id="21510" name="Rectangle 3"/>
          <p:cNvSpPr>
            <a:spLocks noGrp="1" noChangeArrowheads="1"/>
          </p:cNvSpPr>
          <p:nvPr>
            <p:ph type="body" idx="1"/>
          </p:nvPr>
        </p:nvSpPr>
        <p:spPr>
          <a:xfrm>
            <a:off x="685800" y="1676400"/>
            <a:ext cx="7772400" cy="4572000"/>
          </a:xfrm>
        </p:spPr>
        <p:txBody>
          <a:bodyPr/>
          <a:lstStyle/>
          <a:p>
            <a:r>
              <a:rPr lang="en-GB" dirty="0" smtClean="0"/>
              <a:t>Extend the IEEE 802.11 pre-association discovery (PAD) study group,  formerly known as infrastructure service discovery (ISD).</a:t>
            </a:r>
          </a:p>
          <a:p>
            <a:endParaRPr lang="en-GB" dirty="0" smtClean="0"/>
          </a:p>
          <a:p>
            <a:r>
              <a:rPr lang="en-GB" dirty="0" smtClean="0"/>
              <a:t>Moved: Bruce Kraemer</a:t>
            </a:r>
            <a:endParaRPr lang="en-GB" dirty="0"/>
          </a:p>
          <a:p>
            <a:r>
              <a:rPr lang="en-GB" dirty="0" smtClean="0"/>
              <a:t>Seconded: Jon </a:t>
            </a:r>
            <a:r>
              <a:rPr lang="en-GB" dirty="0" err="1" smtClean="0"/>
              <a:t>Rosdahl</a:t>
            </a:r>
            <a:endParaRPr lang="en-GB" dirty="0" smtClean="0"/>
          </a:p>
          <a:p>
            <a:endParaRPr lang="en-GB" dirty="0"/>
          </a:p>
          <a:p>
            <a:r>
              <a:rPr lang="en-GB" dirty="0" smtClean="0"/>
              <a:t>Rationale</a:t>
            </a:r>
          </a:p>
          <a:p>
            <a:pPr lvl="1"/>
            <a:r>
              <a:rPr lang="en-GB" dirty="0"/>
              <a:t>T</a:t>
            </a:r>
            <a:r>
              <a:rPr lang="en-GB" dirty="0" smtClean="0"/>
              <a:t>his is to allow further work to finalise PAR and 5 Criteria documentation.  Completion expected in November.</a:t>
            </a:r>
          </a:p>
          <a:p>
            <a:r>
              <a:rPr lang="en-GB" dirty="0" smtClean="0"/>
              <a:t>Result in the WG: 71,0,0</a:t>
            </a:r>
          </a:p>
        </p:txBody>
      </p:sp>
    </p:spTree>
    <p:extLst>
      <p:ext uri="{BB962C8B-B14F-4D97-AF65-F5344CB8AC3E}">
        <p14:creationId xmlns:p14="http://schemas.microsoft.com/office/powerpoint/2010/main" val="3612608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802.11 </a:t>
            </a:r>
            <a:r>
              <a:rPr lang="en-US" dirty="0" smtClean="0"/>
              <a:t>General Link </a:t>
            </a:r>
            <a:r>
              <a:rPr lang="en-US" dirty="0" smtClean="0"/>
              <a:t>Study Group SG request</a:t>
            </a:r>
            <a:endParaRPr lang="en-GB" dirty="0"/>
          </a:p>
        </p:txBody>
      </p:sp>
      <p:sp>
        <p:nvSpPr>
          <p:cNvPr id="4" name="Footer Placeholder 3"/>
          <p:cNvSpPr>
            <a:spLocks noGrp="1"/>
          </p:cNvSpPr>
          <p:nvPr>
            <p:ph type="ftr" sz="quarter" idx="10"/>
          </p:nvPr>
        </p:nvSpPr>
        <p:spPr/>
        <p:txBody>
          <a:bodyPr/>
          <a:lstStyle/>
          <a:p>
            <a:pPr>
              <a:defRPr/>
            </a:pPr>
            <a:r>
              <a:rPr lang="en-US" smtClean="0"/>
              <a:t>Bruce Kraemer,  Marvell</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14</a:t>
            </a:fld>
            <a:endParaRPr lang="en-US"/>
          </a:p>
        </p:txBody>
      </p:sp>
    </p:spTree>
    <p:extLst>
      <p:ext uri="{BB962C8B-B14F-4D97-AF65-F5344CB8AC3E}">
        <p14:creationId xmlns:p14="http://schemas.microsoft.com/office/powerpoint/2010/main" val="3303369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5004048" y="6475413"/>
            <a:ext cx="3538290" cy="193947"/>
          </a:xfrm>
          <a:prstGeom prst="rect">
            <a:avLst/>
          </a:prstGeom>
        </p:spPr>
        <p:txBody>
          <a:bodyPr/>
          <a:lstStyle/>
          <a:p>
            <a:r>
              <a:rPr lang="en-GB" smtClean="0"/>
              <a:t>Bruce Kraemer,  Marvell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chemeClr val="tx1"/>
                </a:solidFill>
              </a:rPr>
              <a:t>Motion to Form a Study Group</a:t>
            </a:r>
            <a:endParaRPr lang="en-US" sz="4000" dirty="0">
              <a:solidFill>
                <a:schemeClr val="tx1"/>
              </a:solidFill>
            </a:endParaRPr>
          </a:p>
        </p:txBody>
      </p:sp>
      <p:sp>
        <p:nvSpPr>
          <p:cNvPr id="10242" name="Rectangle 2"/>
          <p:cNvSpPr>
            <a:spLocks noGrp="1" noChangeArrowheads="1"/>
          </p:cNvSpPr>
          <p:nvPr>
            <p:ph type="body" idx="1"/>
          </p:nvPr>
        </p:nvSpPr>
        <p:spPr>
          <a:xfrm>
            <a:off x="685800" y="1752600"/>
            <a:ext cx="7772400" cy="4437063"/>
          </a:xfrm>
          <a:ln/>
        </p:spPr>
        <p:txBody>
          <a:bodyPr/>
          <a:lstStyle/>
          <a:p>
            <a:pPr lvl="0">
              <a:buFont typeface="Arial"/>
              <a:buChar char="•"/>
            </a:pPr>
            <a:r>
              <a:rPr lang="en-GB" dirty="0" smtClean="0"/>
              <a:t>Approve formation of a Study </a:t>
            </a:r>
            <a:r>
              <a:rPr lang="en-GB" dirty="0"/>
              <a:t>Group </a:t>
            </a:r>
            <a:r>
              <a:rPr lang="en-GB" dirty="0" smtClean="0"/>
              <a:t>on enabling the use of 802.11 (including consideration of infrastructure BSS, PBSS, and IBSS associations) as general transit links capable of supporting 802.1 bridging, with </a:t>
            </a:r>
            <a:r>
              <a:rPr lang="en-GB" dirty="0"/>
              <a:t>the intent of creating a PAR and five </a:t>
            </a:r>
            <a:r>
              <a:rPr lang="en-GB" dirty="0" smtClean="0"/>
              <a:t>criteria.</a:t>
            </a:r>
          </a:p>
          <a:p>
            <a:pPr lvl="0">
              <a:buFont typeface="Arial"/>
              <a:buChar char="•"/>
            </a:pPr>
            <a:r>
              <a:rPr lang="en-GB" dirty="0" smtClean="0"/>
              <a:t>Moved: Bruce Kraemer</a:t>
            </a:r>
          </a:p>
          <a:p>
            <a:pPr lvl="0">
              <a:buFont typeface="Arial"/>
              <a:buChar char="•"/>
            </a:pPr>
            <a:r>
              <a:rPr lang="en-GB" dirty="0" smtClean="0"/>
              <a:t>Seconded: Jon </a:t>
            </a:r>
            <a:r>
              <a:rPr lang="en-GB" dirty="0" err="1" smtClean="0"/>
              <a:t>Rosdahl</a:t>
            </a:r>
            <a:endParaRPr lang="en-GB" dirty="0" smtClean="0"/>
          </a:p>
          <a:p>
            <a:pPr marL="0" lvl="0" indent="0"/>
            <a:endParaRPr lang="en-US" dirty="0" smtClean="0"/>
          </a:p>
          <a:p>
            <a:pPr marL="0" lvl="0" indent="0"/>
            <a:r>
              <a:rPr lang="en-US" dirty="0" smtClean="0"/>
              <a:t>Result in the WG: </a:t>
            </a:r>
            <a:r>
              <a:rPr lang="en-US" dirty="0" smtClean="0"/>
              <a:t>56,0,5</a:t>
            </a:r>
            <a:endParaRPr lang="en-US" dirty="0"/>
          </a:p>
          <a:p>
            <a:pPr marL="400050" lvl="1" indent="0"/>
            <a:r>
              <a:rPr lang="en-US" dirty="0" smtClean="0"/>
              <a:t>Supporting </a:t>
            </a:r>
            <a:r>
              <a:rPr lang="en-US" dirty="0"/>
              <a:t>material in </a:t>
            </a:r>
            <a:r>
              <a:rPr lang="en-US" dirty="0">
                <a:hlinkClick r:id="rId3"/>
              </a:rPr>
              <a:t>https://</a:t>
            </a:r>
            <a:r>
              <a:rPr lang="en-US" dirty="0" smtClean="0">
                <a:hlinkClick r:id="rId3"/>
              </a:rPr>
              <a:t>mentor.ieee.org/802.11/dcn/12/11-12-0589-02-0wng-general-802-11-link.pptx</a:t>
            </a:r>
            <a:endParaRPr lang="en-US" dirty="0" smtClean="0"/>
          </a:p>
          <a:p>
            <a:pPr marL="0" lvl="0" indent="0"/>
            <a:endParaRPr lang="en-US" dirty="0" smtClean="0"/>
          </a:p>
        </p:txBody>
      </p:sp>
    </p:spTree>
    <p:extLst>
      <p:ext uri="{BB962C8B-B14F-4D97-AF65-F5344CB8AC3E}">
        <p14:creationId xmlns:p14="http://schemas.microsoft.com/office/powerpoint/2010/main" val="7907023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Publicity</a:t>
            </a:r>
            <a:endParaRPr lang="en-GB" dirty="0"/>
          </a:p>
        </p:txBody>
      </p:sp>
      <p:sp>
        <p:nvSpPr>
          <p:cNvPr id="4" name="Footer Placeholder 3"/>
          <p:cNvSpPr>
            <a:spLocks noGrp="1"/>
          </p:cNvSpPr>
          <p:nvPr>
            <p:ph type="ftr" sz="quarter" idx="10"/>
          </p:nvPr>
        </p:nvSpPr>
        <p:spPr/>
        <p:txBody>
          <a:bodyPr/>
          <a:lstStyle/>
          <a:p>
            <a:pPr>
              <a:defRPr/>
            </a:pPr>
            <a:r>
              <a:rPr lang="en-US" smtClean="0"/>
              <a:t>Bruce Kraemer,  Marvell</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16</a:t>
            </a:fld>
            <a:endParaRPr lang="en-US"/>
          </a:p>
        </p:txBody>
      </p:sp>
    </p:spTree>
    <p:extLst>
      <p:ext uri="{BB962C8B-B14F-4D97-AF65-F5344CB8AC3E}">
        <p14:creationId xmlns:p14="http://schemas.microsoft.com/office/powerpoint/2010/main" val="2275568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17</a:t>
            </a:fld>
            <a:endParaRPr lang="en-US"/>
          </a:p>
        </p:txBody>
      </p:sp>
      <p:sp>
        <p:nvSpPr>
          <p:cNvPr id="7" name="Text Placeholder 6"/>
          <p:cNvSpPr>
            <a:spLocks noGrp="1"/>
          </p:cNvSpPr>
          <p:nvPr>
            <p:ph type="body" idx="4294967295"/>
          </p:nvPr>
        </p:nvSpPr>
        <p:spPr/>
        <p:txBody>
          <a:bodyPr/>
          <a:lstStyle/>
          <a:p>
            <a:r>
              <a:rPr lang="en-US" dirty="0" smtClean="0"/>
              <a:t>Approve the press release in document </a:t>
            </a:r>
            <a:r>
              <a:rPr lang="en-US" dirty="0" smtClean="0">
                <a:hlinkClick r:id="rId2"/>
              </a:rPr>
              <a:t>11-12/919r0</a:t>
            </a:r>
            <a:r>
              <a:rPr lang="en-US" dirty="0" smtClean="0"/>
              <a:t> related to the publication of 802.11ae and 802.11aa.</a:t>
            </a:r>
          </a:p>
          <a:p>
            <a:endParaRPr lang="en-US" dirty="0"/>
          </a:p>
          <a:p>
            <a:r>
              <a:rPr lang="en-US" dirty="0" smtClean="0"/>
              <a:t>Moved: Bruce Kraemer</a:t>
            </a:r>
          </a:p>
          <a:p>
            <a:r>
              <a:rPr lang="en-US" dirty="0" smtClean="0"/>
              <a:t>Seconded: Jon </a:t>
            </a:r>
            <a:r>
              <a:rPr lang="en-US" dirty="0" err="1" smtClean="0"/>
              <a:t>Rosdahl</a:t>
            </a:r>
            <a:endParaRPr lang="en-US" dirty="0" smtClean="0"/>
          </a:p>
          <a:p>
            <a:endParaRPr lang="en-US" dirty="0"/>
          </a:p>
          <a:p>
            <a:r>
              <a:rPr lang="en-US" dirty="0" smtClean="0"/>
              <a:t>Result in the WG: unanimous consent (~80 voters in the room)</a:t>
            </a:r>
            <a:endParaRPr lang="en-US" dirty="0"/>
          </a:p>
        </p:txBody>
      </p:sp>
    </p:spTree>
    <p:extLst>
      <p:ext uri="{BB962C8B-B14F-4D97-AF65-F5344CB8AC3E}">
        <p14:creationId xmlns:p14="http://schemas.microsoft.com/office/powerpoint/2010/main" val="14600164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IEEE ISO IEC / JTC1 / SC6 SC motions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18</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July 2012</a:t>
            </a:r>
            <a:endParaRPr lang="en-US" dirty="0"/>
          </a:p>
        </p:txBody>
      </p:sp>
    </p:spTree>
    <p:extLst>
      <p:ext uri="{BB962C8B-B14F-4D97-AF65-F5344CB8AC3E}">
        <p14:creationId xmlns:p14="http://schemas.microsoft.com/office/powerpoint/2010/main" val="38069765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AU" sz="2800" dirty="0" smtClean="0"/>
              <a:t>Empower the IEEE 802 </a:t>
            </a:r>
            <a:r>
              <a:rPr lang="en-AU" sz="2800" dirty="0" err="1" smtClean="0"/>
              <a:t>HoD</a:t>
            </a:r>
            <a:r>
              <a:rPr lang="en-AU" sz="2800" dirty="0" smtClean="0"/>
              <a:t> to the SC6 meeting </a:t>
            </a:r>
            <a:r>
              <a:rPr lang="en-AU" sz="2800" dirty="0"/>
              <a:t>i</a:t>
            </a:r>
            <a:r>
              <a:rPr lang="en-AU" sz="2800" dirty="0" smtClean="0"/>
              <a:t>n Sept 12, 2012</a:t>
            </a:r>
          </a:p>
        </p:txBody>
      </p:sp>
      <p:sp>
        <p:nvSpPr>
          <p:cNvPr id="35843" name="Content Placeholder 2"/>
          <p:cNvSpPr>
            <a:spLocks noGrp="1"/>
          </p:cNvSpPr>
          <p:nvPr>
            <p:ph idx="1"/>
          </p:nvPr>
        </p:nvSpPr>
        <p:spPr>
          <a:xfrm>
            <a:off x="685800" y="1752600"/>
            <a:ext cx="7772400" cy="4648200"/>
          </a:xfrm>
        </p:spPr>
        <p:txBody>
          <a:bodyPr/>
          <a:lstStyle/>
          <a:p>
            <a:r>
              <a:rPr lang="en-AU" dirty="0" smtClean="0"/>
              <a:t>Appoint Bruce Kraemer as </a:t>
            </a:r>
            <a:r>
              <a:rPr lang="en-AU" dirty="0" err="1" smtClean="0"/>
              <a:t>HoD</a:t>
            </a:r>
            <a:r>
              <a:rPr lang="en-AU" dirty="0" smtClean="0"/>
              <a:t> of the IEEE 802 delegation to the SC6 meeting in Sept 2012 and authorise him to:</a:t>
            </a:r>
          </a:p>
          <a:p>
            <a:pPr lvl="1"/>
            <a:r>
              <a:rPr lang="en-AU" dirty="0" smtClean="0"/>
              <a:t>Appoint the IEEE 802 delegation</a:t>
            </a:r>
          </a:p>
          <a:p>
            <a:pPr lvl="1"/>
            <a:r>
              <a:rPr lang="en-AU" dirty="0" smtClean="0"/>
              <a:t>Approve any necessary submissions</a:t>
            </a:r>
          </a:p>
          <a:p>
            <a:pPr lvl="1"/>
            <a:r>
              <a:rPr lang="en-AU" dirty="0" smtClean="0"/>
              <a:t>Call any necessary preparation teleconferences</a:t>
            </a:r>
          </a:p>
          <a:p>
            <a:r>
              <a:rPr lang="en-AU" dirty="0" smtClean="0"/>
              <a:t>Moved: Jon </a:t>
            </a:r>
            <a:r>
              <a:rPr lang="en-AU" dirty="0" err="1" smtClean="0"/>
              <a:t>Rosdahl</a:t>
            </a:r>
            <a:endParaRPr lang="en-AU" dirty="0" smtClean="0"/>
          </a:p>
          <a:p>
            <a:r>
              <a:rPr lang="en-AU" dirty="0" smtClean="0"/>
              <a:t>Seconded:</a:t>
            </a:r>
          </a:p>
          <a:p>
            <a:r>
              <a:rPr lang="en-AU" dirty="0" smtClean="0"/>
              <a:t>Result in IEEE 802 JTC1 SC:  unanimous consent (~14 voters present)</a:t>
            </a:r>
            <a:endParaRPr lang="en-AU" dirty="0"/>
          </a:p>
          <a:p>
            <a:r>
              <a:rPr lang="en-AU" i="1" dirty="0" smtClean="0"/>
              <a:t>Note: this is the same as motion in November 2011 before SC6 meeting in Feb 2102</a:t>
            </a:r>
          </a:p>
        </p:txBody>
      </p:sp>
      <p:sp>
        <p:nvSpPr>
          <p:cNvPr id="5" name="Slide Number Placeholder 4"/>
          <p:cNvSpPr>
            <a:spLocks noGrp="1"/>
          </p:cNvSpPr>
          <p:nvPr>
            <p:ph type="sldNum" sz="quarter" idx="11"/>
          </p:nvPr>
        </p:nvSpPr>
        <p:spPr/>
        <p:txBody>
          <a:bodyPr/>
          <a:lstStyle/>
          <a:p>
            <a:pPr>
              <a:defRPr/>
            </a:pPr>
            <a:r>
              <a:rPr lang="en-US" smtClean="0"/>
              <a:t>Slide </a:t>
            </a:r>
            <a:fld id="{D9F7B45F-8569-44F1-B05E-3A2AAAD40D9C}" type="slidenum">
              <a:rPr lang="en-US" smtClean="0"/>
              <a:pPr>
                <a:defRPr/>
              </a:pPr>
              <a:t>19</a:t>
            </a:fld>
            <a:endParaRPr lang="en-US"/>
          </a:p>
        </p:txBody>
      </p:sp>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011528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contains all motions brought to the July 2012 LMSC EC closing plenary from 802.11.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z="2400" dirty="0" smtClean="0"/>
              <a:t>Liaison  Documents for ISO IEC JTC1 SC6</a:t>
            </a:r>
          </a:p>
        </p:txBody>
      </p:sp>
      <p:sp>
        <p:nvSpPr>
          <p:cNvPr id="49155" name="Content Placeholder 2"/>
          <p:cNvSpPr>
            <a:spLocks noGrp="1"/>
          </p:cNvSpPr>
          <p:nvPr>
            <p:ph idx="1"/>
          </p:nvPr>
        </p:nvSpPr>
        <p:spPr>
          <a:xfrm>
            <a:off x="685800" y="1447800"/>
            <a:ext cx="7772400" cy="4953000"/>
          </a:xfrm>
        </p:spPr>
        <p:txBody>
          <a:bodyPr/>
          <a:lstStyle/>
          <a:p>
            <a:r>
              <a:rPr lang="en-US" dirty="0" smtClean="0"/>
              <a:t>Approve the following documents  be sent to SC6 as part of a process to develop an agreement between SC6 and IEEE 802 </a:t>
            </a:r>
          </a:p>
          <a:p>
            <a:pPr lvl="1"/>
            <a:r>
              <a:rPr lang="en-US" dirty="0" smtClean="0">
                <a:hlinkClick r:id="rId2"/>
              </a:rPr>
              <a:t>11-12/767r4</a:t>
            </a:r>
            <a:r>
              <a:rPr lang="en-US" dirty="0" smtClean="0"/>
              <a:t> – a response to the China NB</a:t>
            </a:r>
          </a:p>
          <a:p>
            <a:pPr lvl="1"/>
            <a:r>
              <a:rPr lang="en-US" dirty="0">
                <a:hlinkClick r:id="rId3"/>
              </a:rPr>
              <a:t>11-12/</a:t>
            </a:r>
            <a:r>
              <a:rPr lang="en-US" dirty="0" smtClean="0">
                <a:hlinkClick r:id="rId3"/>
              </a:rPr>
              <a:t>768r4</a:t>
            </a:r>
            <a:r>
              <a:rPr lang="en-US" dirty="0" smtClean="0"/>
              <a:t> – a response to the Switzerland NB</a:t>
            </a:r>
          </a:p>
          <a:p>
            <a:pPr lvl="1"/>
            <a:r>
              <a:rPr lang="en-US" dirty="0">
                <a:hlinkClick r:id="rId4"/>
              </a:rPr>
              <a:t>11-12/</a:t>
            </a:r>
            <a:r>
              <a:rPr lang="en-US" dirty="0" smtClean="0">
                <a:hlinkClick r:id="rId4"/>
              </a:rPr>
              <a:t>769r2</a:t>
            </a:r>
            <a:r>
              <a:rPr lang="en-US" dirty="0" smtClean="0"/>
              <a:t> – the proposed agreement between SC6 and IEEE 802</a:t>
            </a:r>
          </a:p>
          <a:p>
            <a:r>
              <a:rPr lang="en-US" dirty="0" smtClean="0"/>
              <a:t>Empower Bruce Kraemer and Paul </a:t>
            </a:r>
            <a:r>
              <a:rPr lang="en-US" dirty="0" err="1" smtClean="0"/>
              <a:t>Nikolich</a:t>
            </a:r>
            <a:r>
              <a:rPr lang="en-US" dirty="0" smtClean="0"/>
              <a:t> to make any necessary editorial changes before the documents are sent to SC6</a:t>
            </a:r>
          </a:p>
          <a:p>
            <a:r>
              <a:rPr lang="en-US" dirty="0" smtClean="0"/>
              <a:t>Moved: Paul</a:t>
            </a:r>
          </a:p>
          <a:p>
            <a:r>
              <a:rPr lang="en-US" dirty="0" smtClean="0"/>
              <a:t>Seconded: Dorothy</a:t>
            </a:r>
          </a:p>
          <a:p>
            <a:r>
              <a:rPr lang="en-US" dirty="0" smtClean="0"/>
              <a:t>Result in IEEE 802 JTC1 SC: 14/0/0 Passed</a:t>
            </a:r>
          </a:p>
          <a:p>
            <a:pPr lvl="1"/>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4D3DB927-16B3-4983-A2A5-FA6842D12510}" type="slidenum">
              <a:rPr lang="en-US" smtClean="0"/>
              <a:pPr>
                <a:defRPr/>
              </a:pPr>
              <a:t>20</a:t>
            </a:fld>
            <a:endParaRPr lang="en-US"/>
          </a:p>
        </p:txBody>
      </p:sp>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2092461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IETF</a:t>
            </a:r>
            <a:r>
              <a:rPr lang="en-GB" baseline="0" dirty="0" smtClean="0"/>
              <a:t> Liaison – information item</a:t>
            </a:r>
            <a:endParaRPr lang="en-GB" dirty="0"/>
          </a:p>
        </p:txBody>
      </p:sp>
      <p:sp>
        <p:nvSpPr>
          <p:cNvPr id="3" name="Content Placeholder 2"/>
          <p:cNvSpPr>
            <a:spLocks noGrp="1"/>
          </p:cNvSpPr>
          <p:nvPr>
            <p:ph idx="1"/>
          </p:nvPr>
        </p:nvSpPr>
        <p:spPr>
          <a:xfrm>
            <a:off x="381000" y="1752600"/>
            <a:ext cx="8382000" cy="4495800"/>
          </a:xfrm>
        </p:spPr>
        <p:txBody>
          <a:bodyPr/>
          <a:lstStyle/>
          <a:p>
            <a:r>
              <a:rPr lang="en-GB" dirty="0" smtClean="0"/>
              <a:t>WG11 approved the following liaisons from 802.11 to IETF:</a:t>
            </a:r>
          </a:p>
          <a:p>
            <a:r>
              <a:rPr lang="en-US" i="1" dirty="0" smtClean="0"/>
              <a:t>Request </a:t>
            </a:r>
            <a:r>
              <a:rPr lang="en-US" i="1" dirty="0"/>
              <a:t>the IEEE 802.11 WG chair transmit the liaison on slide 21 of “</a:t>
            </a:r>
            <a:r>
              <a:rPr lang="en-US" i="1" dirty="0">
                <a:hlinkClick r:id="rId2"/>
              </a:rPr>
              <a:t>11-12-0621-04-0000-alternative-path-selection-protocol.pptx</a:t>
            </a:r>
            <a:r>
              <a:rPr lang="en-US" i="1" dirty="0"/>
              <a:t>” to the IETF TRILL WG and any additional persons he deems appropriate</a:t>
            </a:r>
            <a:r>
              <a:rPr lang="en-US" i="1" dirty="0" smtClean="0"/>
              <a:t>.</a:t>
            </a:r>
          </a:p>
          <a:p>
            <a:pPr lvl="1"/>
            <a:r>
              <a:rPr lang="en-US" i="1" dirty="0" smtClean="0"/>
              <a:t>WG result: 62,0,3</a:t>
            </a:r>
          </a:p>
          <a:p>
            <a:r>
              <a:rPr lang="en-US" i="1" dirty="0"/>
              <a:t>Request the IEEE 802.11 WG chair transmit the liaison on slide 5 of “</a:t>
            </a:r>
            <a:r>
              <a:rPr lang="en-US" i="1" dirty="0">
                <a:hlinkClick r:id="rId3" action="ppaction://hlinkpres?slideindex=1&amp;slidetitle="/>
              </a:rPr>
              <a:t>11-12-0970-00-0000-ietf-liaison-on-diffie-hellman-groups.potx</a:t>
            </a:r>
            <a:r>
              <a:rPr lang="en-US" i="1" dirty="0"/>
              <a:t>” to the IETF Security Area Directors and any persons he deems </a:t>
            </a:r>
            <a:r>
              <a:rPr lang="en-US" i="1" dirty="0" smtClean="0"/>
              <a:t>appropriate</a:t>
            </a:r>
          </a:p>
          <a:p>
            <a:pPr lvl="1"/>
            <a:r>
              <a:rPr lang="en-US" i="1" dirty="0" smtClean="0"/>
              <a:t>WG result: 52,0,4</a:t>
            </a:r>
            <a:endParaRPr lang="en-US" i="1"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21</a:t>
            </a:fld>
            <a:endParaRPr lang="en-US"/>
          </a:p>
        </p:txBody>
      </p:sp>
    </p:spTree>
    <p:extLst>
      <p:ext uri="{BB962C8B-B14F-4D97-AF65-F5344CB8AC3E}">
        <p14:creationId xmlns:p14="http://schemas.microsoft.com/office/powerpoint/2010/main" val="1270204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GB" dirty="0" smtClean="0"/>
              <a:t>11-12/0621r4, slide 21</a:t>
            </a:r>
            <a:endParaRPr lang="en-GB" dirty="0"/>
          </a:p>
        </p:txBody>
      </p:sp>
      <p:sp>
        <p:nvSpPr>
          <p:cNvPr id="3" name="Content Placeholder 2"/>
          <p:cNvSpPr>
            <a:spLocks noGrp="1"/>
          </p:cNvSpPr>
          <p:nvPr>
            <p:ph idx="1"/>
          </p:nvPr>
        </p:nvSpPr>
        <p:spPr>
          <a:xfrm>
            <a:off x="304800" y="1371600"/>
            <a:ext cx="8534400" cy="4724400"/>
          </a:xfrm>
        </p:spPr>
        <p:txBody>
          <a:bodyPr/>
          <a:lstStyle/>
          <a:p>
            <a:pPr marL="0" indent="0"/>
            <a:r>
              <a:rPr lang="en-GB" sz="1800" b="0" dirty="0"/>
              <a:t>	</a:t>
            </a:r>
            <a:r>
              <a:rPr lang="en-US" sz="1800" b="0" dirty="0"/>
              <a:t>The IEEE 802.11 WG understands that there is interest within the IETF TRILL Working Group to specify a variation of the TRILL protocol for use as an IEEE 802.11 mesh path selection protocol.</a:t>
            </a:r>
          </a:p>
          <a:p>
            <a:pPr marL="0" indent="0"/>
            <a:r>
              <a:rPr lang="en-US" sz="1800" b="0" dirty="0"/>
              <a:t>	While the IEEE 802.11 WG has no view on whether such an activity is justified or not, the IEEE 802.11 WG has no objection to IETF TRILL undertaking this work. Such work is possible because the IEEE 802.11 standard was designed to enable the development of a variety of mesh path selection protocols to extend the range of conditions for which an IEEE 802.11 mesh is suitable.</a:t>
            </a:r>
          </a:p>
          <a:p>
            <a:pPr marL="0" indent="0"/>
            <a:r>
              <a:rPr lang="en-US" sz="1800" b="0" dirty="0"/>
              <a:t>	It was intended that path selection protocols could be developed independently of IEEE 802.11. If allocation of any IEEE 802.11 code points is found to be beneficial for a TRILL based path selection protocol for mesh, such code points must be allocated through the IEEE 802.11 ANA (Assigned Number Authority) mechanism to avoid conflict. Approval of such allocations will be considered by the IEEE 802.11 WG upon request. </a:t>
            </a:r>
          </a:p>
          <a:p>
            <a:pPr marL="0" indent="0"/>
            <a:r>
              <a:rPr lang="en-US" sz="1800" b="0" dirty="0"/>
              <a:t>	The IEEE 802.11 WG appreciates the interest of the TRILL WG in IEEE 802.11 mesh. Should you undertake this work, please keep us appraised of your progress</a:t>
            </a:r>
            <a:r>
              <a:rPr lang="en-US" sz="1800" b="0" dirty="0" smtClean="0"/>
              <a:t>.</a:t>
            </a:r>
            <a:endParaRPr lang="en-US" sz="1800" b="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22</a:t>
            </a:fld>
            <a:endParaRPr lang="en-US"/>
          </a:p>
        </p:txBody>
      </p:sp>
    </p:spTree>
    <p:extLst>
      <p:ext uri="{BB962C8B-B14F-4D97-AF65-F5344CB8AC3E}">
        <p14:creationId xmlns:p14="http://schemas.microsoft.com/office/powerpoint/2010/main" val="21145146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GB" dirty="0" smtClean="0"/>
              <a:t>11-12/0970r0, slide 5</a:t>
            </a:r>
            <a:endParaRPr lang="en-GB" dirty="0"/>
          </a:p>
        </p:txBody>
      </p:sp>
      <p:sp>
        <p:nvSpPr>
          <p:cNvPr id="3" name="Content Placeholder 2"/>
          <p:cNvSpPr>
            <a:spLocks noGrp="1"/>
          </p:cNvSpPr>
          <p:nvPr>
            <p:ph idx="1"/>
          </p:nvPr>
        </p:nvSpPr>
        <p:spPr>
          <a:xfrm>
            <a:off x="152400" y="1371600"/>
            <a:ext cx="8610600" cy="4724400"/>
          </a:xfrm>
        </p:spPr>
        <p:txBody>
          <a:bodyPr/>
          <a:lstStyle/>
          <a:p>
            <a:pPr marL="0" indent="0"/>
            <a:r>
              <a:rPr lang="en-GB" b="0" dirty="0"/>
              <a:t>	The IEEE 802.11 Working Group understands that a new set of elliptic curves (the “</a:t>
            </a:r>
            <a:r>
              <a:rPr lang="en-GB" b="0" dirty="0" err="1"/>
              <a:t>Brainpool</a:t>
            </a:r>
            <a:r>
              <a:rPr lang="en-GB" b="0" dirty="0"/>
              <a:t> curves”) defined in RFC 5639 are proposed to be added to the Group Description IANA registry that was established for IKEv1 (RFC 2409). The IEEE 802.11 Working Group supports this proposed addition.</a:t>
            </a:r>
          </a:p>
          <a:p>
            <a:pPr marL="0" indent="0"/>
            <a:r>
              <a:rPr lang="en-GB" b="0" dirty="0"/>
              <a:t>	The code points in this registry are used by IEEE 802.11-2012 to conveniently identify domain parameter sets for use by an authentication protocol that employs discrete logarithm cryptography. </a:t>
            </a:r>
          </a:p>
          <a:p>
            <a:pPr marL="0" indent="0"/>
            <a:r>
              <a:rPr lang="en-GB" b="0" dirty="0"/>
              <a:t>	To enable support of the “</a:t>
            </a:r>
            <a:r>
              <a:rPr lang="en-GB" b="0" dirty="0" err="1"/>
              <a:t>Brainpool</a:t>
            </a:r>
            <a:r>
              <a:rPr lang="en-GB" b="0" dirty="0"/>
              <a:t> curves” in IEEE 802.11-2012, the IEEE 802.11 Working Group requests that the IETF make a request to IANA to update the IKEv1 registry named “Group Description” and assign code points for the “</a:t>
            </a:r>
            <a:r>
              <a:rPr lang="en-GB" b="0" dirty="0" err="1"/>
              <a:t>Brainpool</a:t>
            </a:r>
            <a:r>
              <a:rPr lang="en-GB" b="0" dirty="0"/>
              <a:t> curves”.</a:t>
            </a:r>
          </a:p>
          <a:p>
            <a:endParaRPr lang="en-GB"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23</a:t>
            </a:fld>
            <a:endParaRPr lang="en-US"/>
          </a:p>
        </p:txBody>
      </p:sp>
    </p:spTree>
    <p:extLst>
      <p:ext uri="{BB962C8B-B14F-4D97-AF65-F5344CB8AC3E}">
        <p14:creationId xmlns:p14="http://schemas.microsoft.com/office/powerpoint/2010/main" val="4181713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CMMW SG PAR approval motion</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3</a:t>
            </a:fld>
            <a:endParaRPr lang="en-US"/>
          </a:p>
        </p:txBody>
      </p:sp>
    </p:spTree>
    <p:extLst>
      <p:ext uri="{BB962C8B-B14F-4D97-AF65-F5344CB8AC3E}">
        <p14:creationId xmlns:p14="http://schemas.microsoft.com/office/powerpoint/2010/main" val="1777828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685800"/>
            <a:ext cx="7772400" cy="533400"/>
          </a:xfrm>
        </p:spPr>
        <p:txBody>
          <a:bodyPr/>
          <a:lstStyle/>
          <a:p>
            <a:r>
              <a:rPr lang="en-US" dirty="0" smtClean="0"/>
              <a:t>802.11 CMMW PAR Approval Motion</a:t>
            </a:r>
          </a:p>
        </p:txBody>
      </p:sp>
      <p:sp>
        <p:nvSpPr>
          <p:cNvPr id="32771" name="Content Placeholder 2"/>
          <p:cNvSpPr>
            <a:spLocks noGrp="1"/>
          </p:cNvSpPr>
          <p:nvPr>
            <p:ph idx="1"/>
          </p:nvPr>
        </p:nvSpPr>
        <p:spPr>
          <a:xfrm>
            <a:off x="685800" y="1905000"/>
            <a:ext cx="7772400" cy="4267200"/>
          </a:xfrm>
        </p:spPr>
        <p:txBody>
          <a:bodyPr/>
          <a:lstStyle/>
          <a:p>
            <a:r>
              <a:rPr lang="en-GB" dirty="0" smtClean="0"/>
              <a:t>Approve the PAR content contained in </a:t>
            </a:r>
            <a:r>
              <a:rPr lang="en-GB" dirty="0" smtClean="0">
                <a:hlinkClick r:id="rId2"/>
              </a:rPr>
              <a:t>802.11-12/0948r0</a:t>
            </a:r>
            <a:r>
              <a:rPr lang="en-GB" dirty="0" smtClean="0"/>
              <a:t> to be submitted to </a:t>
            </a:r>
            <a:r>
              <a:rPr lang="en-GB" dirty="0" err="1" smtClean="0"/>
              <a:t>NesCom</a:t>
            </a:r>
            <a:r>
              <a:rPr lang="en-GB" dirty="0" smtClean="0"/>
              <a:t>.</a:t>
            </a:r>
            <a:endParaRPr lang="en-US" dirty="0" smtClean="0"/>
          </a:p>
          <a:p>
            <a:endParaRPr lang="en-GB" dirty="0" smtClean="0"/>
          </a:p>
          <a:p>
            <a:r>
              <a:rPr lang="en-GB" dirty="0" smtClean="0"/>
              <a:t>Moved: Bruce Kraemer</a:t>
            </a:r>
          </a:p>
          <a:p>
            <a:r>
              <a:rPr lang="en-GB" dirty="0" smtClean="0"/>
              <a:t>Seconded: Jon </a:t>
            </a:r>
            <a:r>
              <a:rPr lang="en-GB" dirty="0" err="1" smtClean="0"/>
              <a:t>Rosdahl</a:t>
            </a:r>
            <a:endParaRPr lang="en-GB" dirty="0" smtClean="0"/>
          </a:p>
          <a:p>
            <a:r>
              <a:rPr lang="en-GB" dirty="0" smtClean="0"/>
              <a:t>WG vote on the PAR: 99,0,8</a:t>
            </a:r>
            <a:endParaRPr lang="en-GB" dirty="0"/>
          </a:p>
          <a:p>
            <a:r>
              <a:rPr lang="en-GB" dirty="0" smtClean="0"/>
              <a:t>WG vote on 5C in </a:t>
            </a:r>
            <a:r>
              <a:rPr lang="en-GB" dirty="0" smtClean="0">
                <a:hlinkClick r:id="rId3"/>
              </a:rPr>
              <a:t>802.11-12/0141r7</a:t>
            </a:r>
            <a:r>
              <a:rPr lang="en-GB" dirty="0" smtClean="0"/>
              <a:t>: 95,0,6</a:t>
            </a:r>
            <a:endParaRPr lang="en-GB" dirty="0"/>
          </a:p>
          <a:p>
            <a:endParaRPr lang="en-US" dirty="0" smtClean="0"/>
          </a:p>
          <a:p>
            <a:endParaRPr lang="en-US" dirty="0" smtClean="0"/>
          </a:p>
        </p:txBody>
      </p:sp>
      <p:sp>
        <p:nvSpPr>
          <p:cNvPr id="4" name="Date Placeholder 3"/>
          <p:cNvSpPr>
            <a:spLocks noGrp="1"/>
          </p:cNvSpPr>
          <p:nvPr>
            <p:ph type="dt" sz="quarter"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327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683CF74D-8D1B-492B-B24E-98C08CC86537}" type="slidenum">
              <a:rPr lang="en-US" smtClean="0"/>
              <a:pPr/>
              <a:t>4</a:t>
            </a:fld>
            <a:endParaRPr lang="en-US" smtClean="0"/>
          </a:p>
        </p:txBody>
      </p:sp>
    </p:spTree>
    <p:extLst>
      <p:ext uri="{BB962C8B-B14F-4D97-AF65-F5344CB8AC3E}">
        <p14:creationId xmlns:p14="http://schemas.microsoft.com/office/powerpoint/2010/main" val="3461842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P801.11ac PAR extension motion</a:t>
            </a:r>
            <a:endParaRPr lang="en-GB" dirty="0"/>
          </a:p>
        </p:txBody>
      </p:sp>
      <p:sp>
        <p:nvSpPr>
          <p:cNvPr id="4" name="Footer Placeholder 3"/>
          <p:cNvSpPr>
            <a:spLocks noGrp="1"/>
          </p:cNvSpPr>
          <p:nvPr>
            <p:ph type="ftr" sz="quarter" idx="10"/>
          </p:nvPr>
        </p:nvSpPr>
        <p:spPr/>
        <p:txBody>
          <a:bodyPr/>
          <a:lstStyle/>
          <a:p>
            <a:pPr>
              <a:defRPr/>
            </a:pPr>
            <a:r>
              <a:rPr lang="en-US" smtClean="0"/>
              <a:t>Bruce Kraemer,  Marvell</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5</a:t>
            </a:fld>
            <a:endParaRPr lang="en-US"/>
          </a:p>
        </p:txBody>
      </p:sp>
    </p:spTree>
    <p:extLst>
      <p:ext uri="{BB962C8B-B14F-4D97-AF65-F5344CB8AC3E}">
        <p14:creationId xmlns:p14="http://schemas.microsoft.com/office/powerpoint/2010/main" val="707701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2012</a:t>
            </a:r>
            <a:endParaRPr lang="en-US" sz="1800" smtClean="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Bruce Kraemer,  Marvell</a:t>
            </a:r>
            <a:endParaRPr lang="en-US" smtClean="0"/>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7DBF908-6E3D-48CA-9DF0-C853A844B4B1}" type="slidenum">
              <a:rPr lang="en-US" smtClean="0"/>
              <a:pPr/>
              <a:t>6</a:t>
            </a:fld>
            <a:endParaRPr lang="en-US" smtClean="0"/>
          </a:p>
        </p:txBody>
      </p:sp>
      <p:sp>
        <p:nvSpPr>
          <p:cNvPr id="6149" name="Rectangle 2"/>
          <p:cNvSpPr>
            <a:spLocks noGrp="1" noChangeArrowheads="1"/>
          </p:cNvSpPr>
          <p:nvPr>
            <p:ph type="title"/>
          </p:nvPr>
        </p:nvSpPr>
        <p:spPr/>
        <p:txBody>
          <a:bodyPr/>
          <a:lstStyle/>
          <a:p>
            <a:r>
              <a:rPr lang="en-US" dirty="0" smtClean="0"/>
              <a:t>P802.11ac PAR Extension Motion</a:t>
            </a:r>
          </a:p>
        </p:txBody>
      </p:sp>
      <p:sp>
        <p:nvSpPr>
          <p:cNvPr id="6150" name="Rectangle 3"/>
          <p:cNvSpPr>
            <a:spLocks noGrp="1" noChangeArrowheads="1"/>
          </p:cNvSpPr>
          <p:nvPr>
            <p:ph type="body" idx="1"/>
          </p:nvPr>
        </p:nvSpPr>
        <p:spPr>
          <a:xfrm>
            <a:off x="533400" y="1676400"/>
            <a:ext cx="8229600" cy="4419600"/>
          </a:xfrm>
        </p:spPr>
        <p:txBody>
          <a:bodyPr/>
          <a:lstStyle/>
          <a:p>
            <a:r>
              <a:rPr lang="en-GB" dirty="0" smtClean="0"/>
              <a:t>Approve the PAR extension contained in </a:t>
            </a:r>
            <a:r>
              <a:rPr lang="en-GB" dirty="0" smtClean="0">
                <a:hlinkClick r:id="rId3"/>
              </a:rPr>
              <a:t>11-12/940r0</a:t>
            </a:r>
            <a:r>
              <a:rPr lang="en-GB" dirty="0" smtClean="0"/>
              <a:t> to be submitted to </a:t>
            </a:r>
            <a:r>
              <a:rPr lang="en-GB" dirty="0" err="1" smtClean="0"/>
              <a:t>NesCom</a:t>
            </a:r>
            <a:r>
              <a:rPr lang="en-GB" dirty="0" smtClean="0"/>
              <a:t>.</a:t>
            </a:r>
            <a:endParaRPr lang="en-CA" dirty="0" smtClean="0"/>
          </a:p>
          <a:p>
            <a:endParaRPr lang="en-CA" dirty="0" smtClean="0"/>
          </a:p>
          <a:p>
            <a:r>
              <a:rPr lang="en-GB" dirty="0" smtClean="0"/>
              <a:t>Moved: Bruce Kraemer</a:t>
            </a:r>
          </a:p>
          <a:p>
            <a:r>
              <a:rPr lang="en-GB" dirty="0" smtClean="0"/>
              <a:t>Seconded: Jon </a:t>
            </a:r>
            <a:r>
              <a:rPr lang="en-GB" dirty="0" err="1" smtClean="0"/>
              <a:t>Rosdahl</a:t>
            </a:r>
            <a:endParaRPr lang="en-GB" dirty="0" smtClean="0"/>
          </a:p>
          <a:p>
            <a:r>
              <a:rPr lang="en-GB" dirty="0" smtClean="0"/>
              <a:t>Result in the WG: 76,0,0</a:t>
            </a:r>
            <a:endParaRPr lang="en-CA" dirty="0" smtClean="0"/>
          </a:p>
          <a:p>
            <a:pPr>
              <a:lnSpc>
                <a:spcPct val="90000"/>
              </a:lnSpc>
            </a:pPr>
            <a:endParaRPr lang="en-US" dirty="0" smtClean="0"/>
          </a:p>
          <a:p>
            <a:pPr lvl="1">
              <a:lnSpc>
                <a:spcPct val="90000"/>
              </a:lnSpc>
            </a:pPr>
            <a:endParaRPr lang="en-US" sz="2400" dirty="0" smtClean="0"/>
          </a:p>
        </p:txBody>
      </p:sp>
    </p:spTree>
    <p:extLst>
      <p:ext uri="{BB962C8B-B14F-4D97-AF65-F5344CB8AC3E}">
        <p14:creationId xmlns:p14="http://schemas.microsoft.com/office/powerpoint/2010/main" val="41640288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802.11ad conditional </a:t>
            </a:r>
            <a:r>
              <a:rPr lang="en-GB" dirty="0"/>
              <a:t>a</a:t>
            </a:r>
            <a:r>
              <a:rPr lang="en-GB" dirty="0" smtClean="0"/>
              <a:t>pproval to </a:t>
            </a:r>
            <a:r>
              <a:rPr lang="en-GB" dirty="0" err="1" smtClean="0"/>
              <a:t>NesCom</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7</a:t>
            </a:fld>
            <a:endParaRPr lang="en-US"/>
          </a:p>
        </p:txBody>
      </p:sp>
    </p:spTree>
    <p:extLst>
      <p:ext uri="{BB962C8B-B14F-4D97-AF65-F5344CB8AC3E}">
        <p14:creationId xmlns:p14="http://schemas.microsoft.com/office/powerpoint/2010/main" val="36100834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Motion requesting conditional approval to send 802.11ad to </a:t>
            </a:r>
            <a:r>
              <a:rPr lang="en-US" dirty="0" err="1" smtClean="0"/>
              <a:t>Rev</a:t>
            </a:r>
            <a:r>
              <a:rPr lang="en-US" dirty="0" err="1" smtClean="0"/>
              <a:t>Com</a:t>
            </a:r>
            <a:endParaRPr lang="en-US" dirty="0"/>
          </a:p>
        </p:txBody>
      </p:sp>
      <p:sp>
        <p:nvSpPr>
          <p:cNvPr id="3" name="Content Placeholder 2"/>
          <p:cNvSpPr>
            <a:spLocks noGrp="1"/>
          </p:cNvSpPr>
          <p:nvPr>
            <p:ph idx="1"/>
          </p:nvPr>
        </p:nvSpPr>
        <p:spPr>
          <a:xfrm>
            <a:off x="685800" y="2057400"/>
            <a:ext cx="7772400" cy="4267200"/>
          </a:xfrm>
        </p:spPr>
        <p:txBody>
          <a:bodyPr/>
          <a:lstStyle/>
          <a:p>
            <a:pPr lvl="0"/>
            <a:r>
              <a:rPr lang="en-US" dirty="0" smtClean="0"/>
              <a:t>Grant conditional approval to forward P802.11ad D9.0 to </a:t>
            </a:r>
            <a:r>
              <a:rPr lang="en-US" dirty="0" err="1" smtClean="0"/>
              <a:t>RevCom</a:t>
            </a:r>
            <a:r>
              <a:rPr lang="en-US" dirty="0" smtClean="0"/>
              <a:t>.</a:t>
            </a:r>
          </a:p>
          <a:p>
            <a:pPr lvl="0"/>
            <a:endParaRPr lang="en-US" dirty="0" smtClean="0"/>
          </a:p>
          <a:p>
            <a:r>
              <a:rPr lang="en-GB" dirty="0" smtClean="0"/>
              <a:t>Moved: Bruce Kraemer</a:t>
            </a:r>
          </a:p>
          <a:p>
            <a:r>
              <a:rPr lang="en-GB" dirty="0" smtClean="0"/>
              <a:t>Seconded: Jon </a:t>
            </a:r>
            <a:r>
              <a:rPr lang="en-GB" dirty="0" err="1" smtClean="0"/>
              <a:t>Rosdahl</a:t>
            </a:r>
            <a:endParaRPr lang="en-GB" dirty="0" smtClean="0"/>
          </a:p>
          <a:p>
            <a:pPr lvl="0"/>
            <a:r>
              <a:rPr lang="en-GB" dirty="0" smtClean="0"/>
              <a:t>Result in the WG</a:t>
            </a:r>
            <a:r>
              <a:rPr lang="en-GB" dirty="0"/>
              <a:t>: 117,0,0</a:t>
            </a:r>
            <a:endParaRPr lang="en-GB" dirty="0" smtClean="0"/>
          </a:p>
          <a:p>
            <a:pPr lvl="0"/>
            <a:endParaRPr lang="en-GB" dirty="0" smtClean="0"/>
          </a:p>
          <a:p>
            <a:pPr lvl="0"/>
            <a:r>
              <a:rPr lang="en-GB" dirty="0" smtClean="0"/>
              <a:t>Supporting material is in </a:t>
            </a:r>
            <a:r>
              <a:rPr lang="en-GB" dirty="0" smtClean="0">
                <a:hlinkClick r:id="rId2"/>
              </a:rPr>
              <a:t>11-12/0885r2</a:t>
            </a:r>
            <a:endParaRPr lang="en-GB" dirty="0" smtClean="0"/>
          </a:p>
        </p:txBody>
      </p:sp>
      <p:sp>
        <p:nvSpPr>
          <p:cNvPr id="4" name="Footer Placeholder 3"/>
          <p:cNvSpPr>
            <a:spLocks noGrp="1"/>
          </p:cNvSpPr>
          <p:nvPr>
            <p:ph type="ftr" sz="quarter" idx="11"/>
          </p:nvPr>
        </p:nvSpPr>
        <p:spPr/>
        <p:txBody>
          <a:bodyPr/>
          <a:lstStyle/>
          <a:p>
            <a:pPr>
              <a:defRPr/>
            </a:pPr>
            <a:r>
              <a:rPr lang="en-US" smtClean="0"/>
              <a:t>Bruce Kraemer,  Marvell</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8</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z="1200" smtClean="0"/>
              <a:t>July 2012</a:t>
            </a:r>
            <a:endParaRPr lang="en-US" sz="1200" dirty="0"/>
          </a:p>
        </p:txBody>
      </p:sp>
    </p:spTree>
    <p:extLst>
      <p:ext uri="{BB962C8B-B14F-4D97-AF65-F5344CB8AC3E}">
        <p14:creationId xmlns:p14="http://schemas.microsoft.com/office/powerpoint/2010/main" val="4104919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Revision PAR approval</a:t>
            </a:r>
            <a:endParaRPr lang="en-GB" dirty="0"/>
          </a:p>
        </p:txBody>
      </p:sp>
      <p:sp>
        <p:nvSpPr>
          <p:cNvPr id="3" name="Content Placeholder 2"/>
          <p:cNvSpPr>
            <a:spLocks noGrp="1"/>
          </p:cNvSpPr>
          <p:nvPr>
            <p:ph idx="1"/>
          </p:nvPr>
        </p:nvSpPr>
        <p:spPr/>
        <p:txBody>
          <a:bodyPr/>
          <a:lstStyle/>
          <a:p>
            <a:r>
              <a:rPr lang="en-GB" dirty="0" smtClean="0"/>
              <a:t>Approve </a:t>
            </a:r>
            <a:r>
              <a:rPr lang="en-GB" dirty="0"/>
              <a:t>the PAR contained in </a:t>
            </a:r>
            <a:r>
              <a:rPr lang="en-GB" dirty="0">
                <a:hlinkClick r:id="rId2"/>
              </a:rPr>
              <a:t>https://mentor.ieee.org/802.11/dcn/12/11-12-0594-02-0000-revision-par-proposal-for-802-11-2012.doc </a:t>
            </a:r>
            <a:r>
              <a:rPr lang="en-GB" dirty="0" smtClean="0">
                <a:hlinkClick r:id="rId2"/>
              </a:rPr>
              <a:t> </a:t>
            </a:r>
            <a:r>
              <a:rPr lang="en-GB" dirty="0" smtClean="0"/>
              <a:t>be submitted to </a:t>
            </a:r>
            <a:r>
              <a:rPr lang="en-GB" dirty="0" err="1"/>
              <a:t>NesCom</a:t>
            </a:r>
            <a:r>
              <a:rPr lang="en-GB" dirty="0"/>
              <a:t>.</a:t>
            </a:r>
            <a:endParaRPr lang="en-US" dirty="0"/>
          </a:p>
          <a:p>
            <a:r>
              <a:rPr lang="en-GB" dirty="0"/>
              <a:t> </a:t>
            </a:r>
            <a:r>
              <a:rPr lang="en-US" dirty="0"/>
              <a:t>Result: 61,0,0 - passes</a:t>
            </a:r>
            <a:endParaRPr lang="en-CA" dirty="0"/>
          </a:p>
          <a:p>
            <a:r>
              <a:rPr lang="en-GB" dirty="0"/>
              <a:t>Moved by Dorothy Stanley</a:t>
            </a:r>
          </a:p>
          <a:p>
            <a:r>
              <a:rPr lang="en-GB" dirty="0"/>
              <a:t>Seconded: Stephen McCann</a:t>
            </a:r>
            <a:endParaRPr lang="en-CA"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9</a:t>
            </a:fld>
            <a:endParaRPr lang="en-US"/>
          </a:p>
        </p:txBody>
      </p:sp>
    </p:spTree>
    <p:extLst>
      <p:ext uri="{BB962C8B-B14F-4D97-AF65-F5344CB8AC3E}">
        <p14:creationId xmlns:p14="http://schemas.microsoft.com/office/powerpoint/2010/main" val="1489740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75128</TotalTime>
  <Words>909</Words>
  <Application>Microsoft Office PowerPoint</Application>
  <PresentationFormat>On-screen Show (4:3)</PresentationFormat>
  <Paragraphs>219</Paragraphs>
  <Slides>23</Slides>
  <Notes>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IEEE 802 EC July 2012 802.11 Motions</vt:lpstr>
      <vt:lpstr>Abstract</vt:lpstr>
      <vt:lpstr>802.11 CMMW SG PAR approval motion</vt:lpstr>
      <vt:lpstr>802.11 CMMW PAR Approval Motion</vt:lpstr>
      <vt:lpstr>P801.11ac PAR extension motion</vt:lpstr>
      <vt:lpstr>P802.11ac PAR Extension Motion</vt:lpstr>
      <vt:lpstr>802.11ad conditional approval to NesCom</vt:lpstr>
      <vt:lpstr>Motion requesting conditional approval to send 802.11ad to RevCom</vt:lpstr>
      <vt:lpstr>Revision PAR approval</vt:lpstr>
      <vt:lpstr>802.11 CMMW SG extension motion</vt:lpstr>
      <vt:lpstr>Motion</vt:lpstr>
      <vt:lpstr>802.11 ISD SG extension motion</vt:lpstr>
      <vt:lpstr>Motion </vt:lpstr>
      <vt:lpstr>802.11 General Link Study Group SG request</vt:lpstr>
      <vt:lpstr>Motion to Form a Study Group</vt:lpstr>
      <vt:lpstr>802.11 Publicity</vt:lpstr>
      <vt:lpstr>Motion</vt:lpstr>
      <vt:lpstr>IEEE ISO IEC / JTC1 / SC6 SC motions</vt:lpstr>
      <vt:lpstr>Empower the IEEE 802 HoD to the SC6 meeting in Sept 12, 2012</vt:lpstr>
      <vt:lpstr>Liaison  Documents for ISO IEC JTC1 SC6</vt:lpstr>
      <vt:lpstr>IETF Liaison – information item</vt:lpstr>
      <vt:lpstr>11-12/0621r4, slide 21</vt:lpstr>
      <vt:lpstr>11-12/0970r0, slide 5</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Adrian Stephens, 205</cp:lastModifiedBy>
  <cp:revision>1266</cp:revision>
  <cp:lastPrinted>1998-02-10T13:28:06Z</cp:lastPrinted>
  <dcterms:created xsi:type="dcterms:W3CDTF">1998-02-10T13:07:52Z</dcterms:created>
  <dcterms:modified xsi:type="dcterms:W3CDTF">2012-07-20T19:26:28Z</dcterms:modified>
</cp:coreProperties>
</file>