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257" r:id="rId3"/>
    <p:sldId id="291" r:id="rId4"/>
    <p:sldId id="301" r:id="rId5"/>
    <p:sldId id="302" r:id="rId6"/>
    <p:sldId id="307" r:id="rId7"/>
    <p:sldId id="303" r:id="rId8"/>
    <p:sldId id="316" r:id="rId9"/>
    <p:sldId id="315" r:id="rId10"/>
    <p:sldId id="304" r:id="rId11"/>
    <p:sldId id="309" r:id="rId12"/>
    <p:sldId id="311" r:id="rId13"/>
    <p:sldId id="313" r:id="rId14"/>
    <p:sldId id="305" r:id="rId15"/>
    <p:sldId id="306" r:id="rId16"/>
    <p:sldId id="276" r:id="rId17"/>
    <p:sldId id="328" r:id="rId18"/>
    <p:sldId id="329" r:id="rId19"/>
    <p:sldId id="317" r:id="rId20"/>
    <p:sldId id="322" r:id="rId21"/>
    <p:sldId id="323" r:id="rId22"/>
    <p:sldId id="320" r:id="rId23"/>
    <p:sldId id="318" r:id="rId24"/>
    <p:sldId id="324" r:id="rId25"/>
    <p:sldId id="325" r:id="rId26"/>
    <p:sldId id="326" r:id="rId27"/>
    <p:sldId id="327" r:id="rId28"/>
    <p:sldId id="330" r:id="rId29"/>
    <p:sldId id="331" r:id="rId30"/>
    <p:sldId id="270"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37" autoAdjust="0"/>
    <p:restoredTop sz="92308" autoAdjust="0"/>
  </p:normalViewPr>
  <p:slideViewPr>
    <p:cSldViewPr>
      <p:cViewPr>
        <p:scale>
          <a:sx n="70" d="100"/>
          <a:sy n="70" d="100"/>
        </p:scale>
        <p:origin x="-198" y="-72"/>
      </p:cViewPr>
      <p:guideLst>
        <p:guide orient="horz" pos="2160"/>
        <p:guide pos="2880"/>
      </p:guideLst>
    </p:cSldViewPr>
  </p:slideViewPr>
  <p:outlineViewPr>
    <p:cViewPr>
      <p:scale>
        <a:sx n="33" d="100"/>
        <a:sy n="33" d="100"/>
      </p:scale>
      <p:origin x="30" y="23148"/>
    </p:cViewPr>
  </p:outlineViewPr>
  <p:notesTextViewPr>
    <p:cViewPr>
      <p:scale>
        <a:sx n="100" d="100"/>
        <a:sy n="100" d="100"/>
      </p:scale>
      <p:origin x="0" y="0"/>
    </p:cViewPr>
  </p:notesTextViewPr>
  <p:sorterViewPr>
    <p:cViewPr>
      <p:scale>
        <a:sx n="100" d="100"/>
        <a:sy n="100" d="100"/>
      </p:scale>
      <p:origin x="0" y="5436"/>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 EC-12/00039r2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Jon Rosdahl, CSR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CF9FD6D-143D-4EB3-9589-752D438003F4}"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 EC-12/00039r2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Jon Rosdahl, CSR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7435B76-394B-43A2-B56F-4A5102A26837}"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 EC-12/00039r2</a:t>
            </a:r>
            <a:endParaRPr lang="en-US"/>
          </a:p>
        </p:txBody>
      </p:sp>
      <p:sp>
        <p:nvSpPr>
          <p:cNvPr id="5" name="Rectangle 3"/>
          <p:cNvSpPr>
            <a:spLocks noGrp="1" noChangeArrowheads="1"/>
          </p:cNvSpPr>
          <p:nvPr>
            <p:ph type="dt" idx="1"/>
          </p:nvPr>
        </p:nvSpPr>
        <p:spPr>
          <a:ln/>
        </p:spPr>
        <p:txBody>
          <a:bodyPr/>
          <a:lstStyle/>
          <a:p>
            <a:r>
              <a:rPr lang="en-US" smtClean="0"/>
              <a:t>July 2012</a:t>
            </a:r>
            <a:endParaRPr lang="en-US"/>
          </a:p>
        </p:txBody>
      </p:sp>
      <p:sp>
        <p:nvSpPr>
          <p:cNvPr id="6" name="Rectangle 6"/>
          <p:cNvSpPr>
            <a:spLocks noGrp="1" noChangeArrowheads="1"/>
          </p:cNvSpPr>
          <p:nvPr>
            <p:ph type="ftr" sz="quarter" idx="4"/>
          </p:nvPr>
        </p:nvSpPr>
        <p:spPr>
          <a:ln/>
        </p:spPr>
        <p:txBody>
          <a:bodyPr/>
          <a:lstStyle/>
          <a:p>
            <a:pPr lvl="4"/>
            <a:r>
              <a:rPr lang="en-US"/>
              <a:t>Jon Rosdahl, CSR</a:t>
            </a:r>
          </a:p>
        </p:txBody>
      </p:sp>
      <p:sp>
        <p:nvSpPr>
          <p:cNvPr id="7" name="Rectangle 7"/>
          <p:cNvSpPr>
            <a:spLocks noGrp="1" noChangeArrowheads="1"/>
          </p:cNvSpPr>
          <p:nvPr>
            <p:ph type="sldNum" sz="quarter" idx="5"/>
          </p:nvPr>
        </p:nvSpPr>
        <p:spPr>
          <a:ln/>
        </p:spPr>
        <p:txBody>
          <a:bodyPr/>
          <a:lstStyle/>
          <a:p>
            <a:r>
              <a:rPr lang="en-US"/>
              <a:t>Page </a:t>
            </a:r>
            <a:fld id="{ADF5F24A-3C2E-48C3-BB26-CA04ADDAA4E3}"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 EC-12/00039r2</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18</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This is a Motion</a:t>
            </a:r>
            <a:r>
              <a:rPr lang="en-US" baseline="0" dirty="0" smtClean="0"/>
              <a:t> presented for consideration on Friday’s EC Closing Plenary.</a:t>
            </a:r>
            <a:endParaRPr lang="en-US" dirty="0"/>
          </a:p>
        </p:txBody>
      </p:sp>
      <p:sp>
        <p:nvSpPr>
          <p:cNvPr id="4" name="Header Placeholder 3"/>
          <p:cNvSpPr>
            <a:spLocks noGrp="1"/>
          </p:cNvSpPr>
          <p:nvPr>
            <p:ph type="hdr" sz="quarter" idx="10"/>
          </p:nvPr>
        </p:nvSpPr>
        <p:spPr/>
        <p:txBody>
          <a:bodyPr/>
          <a:lstStyle/>
          <a:p>
            <a:r>
              <a:rPr lang="en-US" smtClean="0"/>
              <a:t>doc.: IEEE 802 EC-12/00039r2</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20</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This is a Motion</a:t>
            </a:r>
            <a:r>
              <a:rPr lang="en-US" baseline="0" dirty="0" smtClean="0"/>
              <a:t> presented for consideration on Friday’s EC Closing Plenary.</a:t>
            </a:r>
            <a:endParaRPr lang="en-US" dirty="0"/>
          </a:p>
        </p:txBody>
      </p:sp>
      <p:sp>
        <p:nvSpPr>
          <p:cNvPr id="4" name="Header Placeholder 3"/>
          <p:cNvSpPr>
            <a:spLocks noGrp="1"/>
          </p:cNvSpPr>
          <p:nvPr>
            <p:ph type="hdr" sz="quarter" idx="10"/>
          </p:nvPr>
        </p:nvSpPr>
        <p:spPr/>
        <p:txBody>
          <a:bodyPr/>
          <a:lstStyle/>
          <a:p>
            <a:r>
              <a:rPr lang="en-US" smtClean="0"/>
              <a:t>doc.: IEEE 802 EC-12/00039r2</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21</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This is a Motion</a:t>
            </a:r>
            <a:r>
              <a:rPr lang="en-US" baseline="0" dirty="0" smtClean="0"/>
              <a:t> presented for consideration on Friday’s EC </a:t>
            </a:r>
            <a:r>
              <a:rPr lang="en-US" baseline="0" smtClean="0"/>
              <a:t>Closing Plenary.</a:t>
            </a:r>
            <a:endParaRPr lang="en-US"/>
          </a:p>
        </p:txBody>
      </p:sp>
      <p:sp>
        <p:nvSpPr>
          <p:cNvPr id="4" name="Header Placeholder 3"/>
          <p:cNvSpPr>
            <a:spLocks noGrp="1"/>
          </p:cNvSpPr>
          <p:nvPr>
            <p:ph type="hdr" sz="quarter" idx="10"/>
          </p:nvPr>
        </p:nvSpPr>
        <p:spPr/>
        <p:txBody>
          <a:bodyPr/>
          <a:lstStyle/>
          <a:p>
            <a:r>
              <a:rPr lang="en-US" smtClean="0"/>
              <a:t>doc.: IEEE 802 EC-12/00039r2</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22</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This is a Motion</a:t>
            </a:r>
            <a:r>
              <a:rPr lang="en-US" baseline="0" dirty="0" smtClean="0"/>
              <a:t> presented for consideration on Friday’s EC Closing Plenary.</a:t>
            </a:r>
            <a:endParaRPr lang="en-US" dirty="0"/>
          </a:p>
        </p:txBody>
      </p:sp>
      <p:sp>
        <p:nvSpPr>
          <p:cNvPr id="4" name="Header Placeholder 3"/>
          <p:cNvSpPr>
            <a:spLocks noGrp="1"/>
          </p:cNvSpPr>
          <p:nvPr>
            <p:ph type="hdr" sz="quarter" idx="10"/>
          </p:nvPr>
        </p:nvSpPr>
        <p:spPr/>
        <p:txBody>
          <a:bodyPr/>
          <a:lstStyle/>
          <a:p>
            <a:r>
              <a:rPr lang="en-US" smtClean="0"/>
              <a:t>doc.: IEEE 802 EC-12/00039r2</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23</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Bob worked with </a:t>
            </a:r>
            <a:r>
              <a:rPr lang="en-US" dirty="0" err="1" smtClean="0"/>
              <a:t>Arinex</a:t>
            </a:r>
            <a:r>
              <a:rPr lang="en-US" baseline="0" dirty="0" smtClean="0"/>
              <a:t> for these estimates in researching.</a:t>
            </a:r>
            <a:endParaRPr lang="en-US" dirty="0"/>
          </a:p>
        </p:txBody>
      </p:sp>
      <p:sp>
        <p:nvSpPr>
          <p:cNvPr id="4" name="Header Placeholder 3"/>
          <p:cNvSpPr>
            <a:spLocks noGrp="1"/>
          </p:cNvSpPr>
          <p:nvPr>
            <p:ph type="hdr" sz="quarter" idx="10"/>
          </p:nvPr>
        </p:nvSpPr>
        <p:spPr/>
        <p:txBody>
          <a:bodyPr/>
          <a:lstStyle/>
          <a:p>
            <a:r>
              <a:rPr lang="en-US" smtClean="0"/>
              <a:t>doc.: IEEE 802 EC-12/00039r2</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25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 EC-12/00039r2</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30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 EC-12/00039r2</a:t>
            </a:r>
            <a:endParaRPr lang="en-US"/>
          </a:p>
        </p:txBody>
      </p:sp>
      <p:sp>
        <p:nvSpPr>
          <p:cNvPr id="5" name="Rectangle 3"/>
          <p:cNvSpPr>
            <a:spLocks noGrp="1" noChangeArrowheads="1"/>
          </p:cNvSpPr>
          <p:nvPr>
            <p:ph type="dt" idx="1"/>
          </p:nvPr>
        </p:nvSpPr>
        <p:spPr>
          <a:ln/>
        </p:spPr>
        <p:txBody>
          <a:bodyPr/>
          <a:lstStyle/>
          <a:p>
            <a:r>
              <a:rPr lang="en-US" smtClean="0"/>
              <a:t>July 2012</a:t>
            </a:r>
            <a:endParaRPr lang="en-US"/>
          </a:p>
        </p:txBody>
      </p:sp>
      <p:sp>
        <p:nvSpPr>
          <p:cNvPr id="6" name="Rectangle 6"/>
          <p:cNvSpPr>
            <a:spLocks noGrp="1" noChangeArrowheads="1"/>
          </p:cNvSpPr>
          <p:nvPr>
            <p:ph type="ftr" sz="quarter" idx="4"/>
          </p:nvPr>
        </p:nvSpPr>
        <p:spPr>
          <a:ln/>
        </p:spPr>
        <p:txBody>
          <a:bodyPr/>
          <a:lstStyle/>
          <a:p>
            <a:pPr lvl="4"/>
            <a:r>
              <a:rPr lang="en-US"/>
              <a:t>Jon Rosdahl, CSR</a:t>
            </a:r>
          </a:p>
        </p:txBody>
      </p:sp>
      <p:sp>
        <p:nvSpPr>
          <p:cNvPr id="7" name="Rectangle 7"/>
          <p:cNvSpPr>
            <a:spLocks noGrp="1" noChangeArrowheads="1"/>
          </p:cNvSpPr>
          <p:nvPr>
            <p:ph type="sldNum" sz="quarter" idx="5"/>
          </p:nvPr>
        </p:nvSpPr>
        <p:spPr>
          <a:ln/>
        </p:spPr>
        <p:txBody>
          <a:bodyPr/>
          <a:lstStyle/>
          <a:p>
            <a:r>
              <a:rPr lang="en-US"/>
              <a:t>Page </a:t>
            </a:r>
            <a:fld id="{F6FAA12D-0DFA-4846-9479-95889A2BE6C7}"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 EC-12/00039r2</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2013 July Geneva has been</a:t>
            </a:r>
            <a:r>
              <a:rPr lang="en-US" baseline="0" dirty="0" smtClean="0"/>
              <a:t> motioned and approved Twice</a:t>
            </a:r>
          </a:p>
          <a:p>
            <a:r>
              <a:rPr lang="en-US" baseline="0" dirty="0" smtClean="0"/>
              <a:t>2014 March Atlanta, GA is target to change/move…wait for motion for later.</a:t>
            </a:r>
          </a:p>
          <a:p>
            <a:r>
              <a:rPr lang="en-US" dirty="0" smtClean="0"/>
              <a:t>During the Opening Plenary 2015 July Waikoloa,</a:t>
            </a:r>
            <a:r>
              <a:rPr lang="en-US" baseline="0" dirty="0" smtClean="0"/>
              <a:t> Kona HI was removed  from the motion.</a:t>
            </a:r>
            <a:endParaRPr lang="en-US" dirty="0"/>
          </a:p>
        </p:txBody>
      </p:sp>
      <p:sp>
        <p:nvSpPr>
          <p:cNvPr id="4" name="Header Placeholder 3"/>
          <p:cNvSpPr>
            <a:spLocks noGrp="1"/>
          </p:cNvSpPr>
          <p:nvPr>
            <p:ph type="hdr" sz="quarter" idx="10"/>
          </p:nvPr>
        </p:nvSpPr>
        <p:spPr/>
        <p:txBody>
          <a:bodyPr/>
          <a:lstStyle/>
          <a:p>
            <a:r>
              <a:rPr lang="en-US" smtClean="0"/>
              <a:t>doc.: IEEE 802 EC-12/00039r2</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 EC-12/00039r2</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 EC-12/00039r2</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 EC-12/00039r2</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 EC-12/00039r2</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16</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 EC-12/00039r2</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Jon Rosdahl, CSR</a:t>
            </a:r>
            <a:endParaRPr lang="en-US"/>
          </a:p>
        </p:txBody>
      </p:sp>
      <p:sp>
        <p:nvSpPr>
          <p:cNvPr id="7" name="Slide Number Placeholder 6"/>
          <p:cNvSpPr>
            <a:spLocks noGrp="1"/>
          </p:cNvSpPr>
          <p:nvPr>
            <p:ph type="sldNum" sz="quarter" idx="13"/>
          </p:nvPr>
        </p:nvSpPr>
        <p:spPr/>
        <p:txBody>
          <a:bodyPr/>
          <a:lstStyle/>
          <a:p>
            <a:r>
              <a:rPr lang="en-US" smtClean="0"/>
              <a:t>Page </a:t>
            </a:r>
            <a:fld id="{17435B76-394B-43A2-B56F-4A5102A26837}"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a:t>Jon Rosdahl, CSR</a:t>
            </a:r>
          </a:p>
        </p:txBody>
      </p:sp>
      <p:sp>
        <p:nvSpPr>
          <p:cNvPr id="6" name="Slide Number Placeholder 5"/>
          <p:cNvSpPr>
            <a:spLocks noGrp="1"/>
          </p:cNvSpPr>
          <p:nvPr>
            <p:ph type="sldNum" sz="quarter" idx="12"/>
          </p:nvPr>
        </p:nvSpPr>
        <p:spPr/>
        <p:txBody>
          <a:bodyPr/>
          <a:lstStyle>
            <a:lvl1pPr>
              <a:defRPr/>
            </a:lvl1pPr>
          </a:lstStyle>
          <a:p>
            <a:r>
              <a:rPr lang="en-US"/>
              <a:t>Slide </a:t>
            </a:r>
            <a:fld id="{5C081D85-B734-446B-849B-BA9FC2ED1CB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a:t>Jon Rosdahl, CSR</a:t>
            </a:r>
          </a:p>
        </p:txBody>
      </p:sp>
      <p:sp>
        <p:nvSpPr>
          <p:cNvPr id="6" name="Slide Number Placeholder 5"/>
          <p:cNvSpPr>
            <a:spLocks noGrp="1"/>
          </p:cNvSpPr>
          <p:nvPr>
            <p:ph type="sldNum" sz="quarter" idx="12"/>
          </p:nvPr>
        </p:nvSpPr>
        <p:spPr/>
        <p:txBody>
          <a:bodyPr/>
          <a:lstStyle>
            <a:lvl1pPr>
              <a:defRPr/>
            </a:lvl1pPr>
          </a:lstStyle>
          <a:p>
            <a:r>
              <a:rPr lang="en-US"/>
              <a:t>Slide </a:t>
            </a:r>
            <a:fld id="{1BE34C29-D01F-4E1F-90F4-6B98D3ADF8B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a:t>Jon Rosdahl, CSR</a:t>
            </a:r>
          </a:p>
        </p:txBody>
      </p:sp>
      <p:sp>
        <p:nvSpPr>
          <p:cNvPr id="6" name="Slide Number Placeholder 5"/>
          <p:cNvSpPr>
            <a:spLocks noGrp="1"/>
          </p:cNvSpPr>
          <p:nvPr>
            <p:ph type="sldNum" sz="quarter" idx="12"/>
          </p:nvPr>
        </p:nvSpPr>
        <p:spPr/>
        <p:txBody>
          <a:bodyPr/>
          <a:lstStyle>
            <a:lvl1pPr>
              <a:defRPr/>
            </a:lvl1pPr>
          </a:lstStyle>
          <a:p>
            <a:r>
              <a:rPr lang="en-US"/>
              <a:t>Slide </a:t>
            </a:r>
            <a:fld id="{3C8ADF35-3BB1-479A-B2C9-E813AD74B3AE}"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t>Jon Rosdahl, CSR</a:t>
            </a: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DDCF92F1-AF2E-43CB-84DF-6A68FC75783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a:t>Jon Rosdahl, CSR</a:t>
            </a:r>
          </a:p>
        </p:txBody>
      </p:sp>
      <p:sp>
        <p:nvSpPr>
          <p:cNvPr id="6" name="Slide Number Placeholder 5"/>
          <p:cNvSpPr>
            <a:spLocks noGrp="1"/>
          </p:cNvSpPr>
          <p:nvPr>
            <p:ph type="sldNum" sz="quarter" idx="12"/>
          </p:nvPr>
        </p:nvSpPr>
        <p:spPr/>
        <p:txBody>
          <a:bodyPr/>
          <a:lstStyle>
            <a:lvl1pPr>
              <a:defRPr/>
            </a:lvl1pPr>
          </a:lstStyle>
          <a:p>
            <a:r>
              <a:rPr lang="en-US"/>
              <a:t>Slide </a:t>
            </a:r>
            <a:fld id="{5FC48248-F564-42E8-AB51-5D5C155EAAC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a:t>Jon Rosdahl, CSR</a:t>
            </a:r>
          </a:p>
        </p:txBody>
      </p:sp>
      <p:sp>
        <p:nvSpPr>
          <p:cNvPr id="6" name="Slide Number Placeholder 5"/>
          <p:cNvSpPr>
            <a:spLocks noGrp="1"/>
          </p:cNvSpPr>
          <p:nvPr>
            <p:ph type="sldNum" sz="quarter" idx="12"/>
          </p:nvPr>
        </p:nvSpPr>
        <p:spPr/>
        <p:txBody>
          <a:bodyPr/>
          <a:lstStyle>
            <a:lvl1pPr>
              <a:defRPr/>
            </a:lvl1pPr>
          </a:lstStyle>
          <a:p>
            <a:r>
              <a:rPr lang="en-US"/>
              <a:t>Slide </a:t>
            </a:r>
            <a:fld id="{85616D65-56AA-4F36-95BE-05CC496130C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a:t>Jon Rosdahl, CSR</a:t>
            </a:r>
          </a:p>
        </p:txBody>
      </p:sp>
      <p:sp>
        <p:nvSpPr>
          <p:cNvPr id="7" name="Slide Number Placeholder 6"/>
          <p:cNvSpPr>
            <a:spLocks noGrp="1"/>
          </p:cNvSpPr>
          <p:nvPr>
            <p:ph type="sldNum" sz="quarter" idx="12"/>
          </p:nvPr>
        </p:nvSpPr>
        <p:spPr/>
        <p:txBody>
          <a:bodyPr/>
          <a:lstStyle>
            <a:lvl1pPr>
              <a:defRPr/>
            </a:lvl1pPr>
          </a:lstStyle>
          <a:p>
            <a:r>
              <a:rPr lang="en-US"/>
              <a:t>Slide </a:t>
            </a:r>
            <a:fld id="{8773CD87-C8EC-4930-8739-57320D5373E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2012</a:t>
            </a:r>
            <a:endParaRPr lang="en-US"/>
          </a:p>
        </p:txBody>
      </p:sp>
      <p:sp>
        <p:nvSpPr>
          <p:cNvPr id="8" name="Footer Placeholder 7"/>
          <p:cNvSpPr>
            <a:spLocks noGrp="1"/>
          </p:cNvSpPr>
          <p:nvPr>
            <p:ph type="ftr" sz="quarter" idx="11"/>
          </p:nvPr>
        </p:nvSpPr>
        <p:spPr/>
        <p:txBody>
          <a:bodyPr/>
          <a:lstStyle>
            <a:lvl1pPr>
              <a:defRPr/>
            </a:lvl1pPr>
          </a:lstStyle>
          <a:p>
            <a:r>
              <a:rPr lang="en-US"/>
              <a:t>Jon Rosdahl, CSR</a:t>
            </a:r>
          </a:p>
        </p:txBody>
      </p:sp>
      <p:sp>
        <p:nvSpPr>
          <p:cNvPr id="9" name="Slide Number Placeholder 8"/>
          <p:cNvSpPr>
            <a:spLocks noGrp="1"/>
          </p:cNvSpPr>
          <p:nvPr>
            <p:ph type="sldNum" sz="quarter" idx="12"/>
          </p:nvPr>
        </p:nvSpPr>
        <p:spPr/>
        <p:txBody>
          <a:bodyPr/>
          <a:lstStyle>
            <a:lvl1pPr>
              <a:defRPr/>
            </a:lvl1pPr>
          </a:lstStyle>
          <a:p>
            <a:r>
              <a:rPr lang="en-US"/>
              <a:t>Slide </a:t>
            </a:r>
            <a:fld id="{D0C89329-5AB6-42D6-9876-DF5B71736D9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2012</a:t>
            </a:r>
            <a:endParaRPr lang="en-US"/>
          </a:p>
        </p:txBody>
      </p:sp>
      <p:sp>
        <p:nvSpPr>
          <p:cNvPr id="4" name="Footer Placeholder 3"/>
          <p:cNvSpPr>
            <a:spLocks noGrp="1"/>
          </p:cNvSpPr>
          <p:nvPr>
            <p:ph type="ftr" sz="quarter" idx="11"/>
          </p:nvPr>
        </p:nvSpPr>
        <p:spPr/>
        <p:txBody>
          <a:bodyPr/>
          <a:lstStyle>
            <a:lvl1pPr>
              <a:defRPr/>
            </a:lvl1pPr>
          </a:lstStyle>
          <a:p>
            <a:r>
              <a:rPr lang="en-US"/>
              <a:t>Jon Rosdahl, CSR</a:t>
            </a:r>
          </a:p>
        </p:txBody>
      </p:sp>
      <p:sp>
        <p:nvSpPr>
          <p:cNvPr id="5" name="Slide Number Placeholder 4"/>
          <p:cNvSpPr>
            <a:spLocks noGrp="1"/>
          </p:cNvSpPr>
          <p:nvPr>
            <p:ph type="sldNum" sz="quarter" idx="12"/>
          </p:nvPr>
        </p:nvSpPr>
        <p:spPr/>
        <p:txBody>
          <a:bodyPr/>
          <a:lstStyle>
            <a:lvl1pPr>
              <a:defRPr/>
            </a:lvl1pPr>
          </a:lstStyle>
          <a:p>
            <a:r>
              <a:rPr lang="en-US"/>
              <a:t>Slide </a:t>
            </a:r>
            <a:fld id="{F58EB23D-7A8B-4D54-82EB-3E6EA909BDF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2012</a:t>
            </a:r>
            <a:endParaRPr lang="en-US"/>
          </a:p>
        </p:txBody>
      </p:sp>
      <p:sp>
        <p:nvSpPr>
          <p:cNvPr id="3" name="Footer Placeholder 2"/>
          <p:cNvSpPr>
            <a:spLocks noGrp="1"/>
          </p:cNvSpPr>
          <p:nvPr>
            <p:ph type="ftr" sz="quarter" idx="11"/>
          </p:nvPr>
        </p:nvSpPr>
        <p:spPr/>
        <p:txBody>
          <a:bodyPr/>
          <a:lstStyle>
            <a:lvl1pPr>
              <a:defRPr/>
            </a:lvl1pPr>
          </a:lstStyle>
          <a:p>
            <a:r>
              <a:rPr lang="en-US"/>
              <a:t>Jon Rosdahl, CSR</a:t>
            </a:r>
          </a:p>
        </p:txBody>
      </p:sp>
      <p:sp>
        <p:nvSpPr>
          <p:cNvPr id="4" name="Slide Number Placeholder 3"/>
          <p:cNvSpPr>
            <a:spLocks noGrp="1"/>
          </p:cNvSpPr>
          <p:nvPr>
            <p:ph type="sldNum" sz="quarter" idx="12"/>
          </p:nvPr>
        </p:nvSpPr>
        <p:spPr/>
        <p:txBody>
          <a:bodyPr/>
          <a:lstStyle>
            <a:lvl1pPr>
              <a:defRPr/>
            </a:lvl1pPr>
          </a:lstStyle>
          <a:p>
            <a:r>
              <a:rPr lang="en-US"/>
              <a:t>Slide </a:t>
            </a:r>
            <a:fld id="{3D33904D-191A-49EE-93F4-1BDB5D156A1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a:t>Jon Rosdahl, CSR</a:t>
            </a:r>
          </a:p>
        </p:txBody>
      </p:sp>
      <p:sp>
        <p:nvSpPr>
          <p:cNvPr id="7" name="Slide Number Placeholder 6"/>
          <p:cNvSpPr>
            <a:spLocks noGrp="1"/>
          </p:cNvSpPr>
          <p:nvPr>
            <p:ph type="sldNum" sz="quarter" idx="12"/>
          </p:nvPr>
        </p:nvSpPr>
        <p:spPr/>
        <p:txBody>
          <a:bodyPr/>
          <a:lstStyle>
            <a:lvl1pPr>
              <a:defRPr/>
            </a:lvl1pPr>
          </a:lstStyle>
          <a:p>
            <a:r>
              <a:rPr lang="en-US"/>
              <a:t>Slide </a:t>
            </a:r>
            <a:fld id="{508D6BD0-A714-4D08-A4B5-D10C9D2085C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a:t>Jon Rosdahl, CSR</a:t>
            </a:r>
          </a:p>
        </p:txBody>
      </p:sp>
      <p:sp>
        <p:nvSpPr>
          <p:cNvPr id="7" name="Slide Number Placeholder 6"/>
          <p:cNvSpPr>
            <a:spLocks noGrp="1"/>
          </p:cNvSpPr>
          <p:nvPr>
            <p:ph type="sldNum" sz="quarter" idx="12"/>
          </p:nvPr>
        </p:nvSpPr>
        <p:spPr/>
        <p:txBody>
          <a:bodyPr/>
          <a:lstStyle>
            <a:lvl1pPr>
              <a:defRPr/>
            </a:lvl1pPr>
          </a:lstStyle>
          <a:p>
            <a:r>
              <a:rPr lang="en-US"/>
              <a:t>Slide </a:t>
            </a:r>
            <a:fld id="{52FD2285-FA20-411A-AE44-1D80A858054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July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t>Jon Rosdahl, CSR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D278D928-1FDA-492E-8E53-6FA0B637645A}" type="slidenum">
              <a:rPr lang="en-US"/>
              <a:pPr/>
              <a:t>‹#›</a:t>
            </a:fld>
            <a:endParaRPr lang="en-US"/>
          </a:p>
        </p:txBody>
      </p:sp>
      <p:sp>
        <p:nvSpPr>
          <p:cNvPr id="1031" name="Rectangle 7"/>
          <p:cNvSpPr>
            <a:spLocks noChangeArrowheads="1"/>
          </p:cNvSpPr>
          <p:nvPr/>
        </p:nvSpPr>
        <p:spPr bwMode="auto">
          <a:xfrm>
            <a:off x="4829125" y="332601"/>
            <a:ext cx="3616375"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802 </a:t>
            </a:r>
            <a:r>
              <a:rPr lang="en-US" sz="1800" b="1" dirty="0" smtClean="0"/>
              <a:t>EC-12/00039r2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11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ec/dcn/12/ec-12-0032-00-00SA-july-2012-plenary-etools-update.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ec/dcn/12/ec-12-0046-00-00EC-plenary-sponsor-invitation-letter.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ec/dcn/12/ec-12-0040-00-00EC-802-plenary-future-venue-contract-status.xls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mentor.ieee.org/802-ec/dcn/12/ec-12-0046-00-00EC-plenary-sponsor-invitation-letter.pdf" TargetMode="External"/><Relationship Id="rId4" Type="http://schemas.openxmlformats.org/officeDocument/2006/relationships/hyperlink" Target="https://mentor.ieee.org/802-ec/dcn/12/ec-12-0003-06-00EC-november-2011-ec-workshop-action-items.xls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ec/dcn/12/ec-12-0003-06-00EC-november-2011-ec-workshop-action-item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July 2012</a:t>
            </a:r>
            <a:endParaRPr lang="en-US"/>
          </a:p>
        </p:txBody>
      </p:sp>
      <p:sp>
        <p:nvSpPr>
          <p:cNvPr id="7" name="Footer Placeholder 4"/>
          <p:cNvSpPr>
            <a:spLocks noGrp="1"/>
          </p:cNvSpPr>
          <p:nvPr>
            <p:ph type="ftr" sz="quarter" idx="11"/>
          </p:nvPr>
        </p:nvSpPr>
        <p:spPr/>
        <p:txBody>
          <a:bodyPr/>
          <a:lstStyle/>
          <a:p>
            <a:r>
              <a:rPr lang="en-US"/>
              <a:t>Jon Rosdahl, CSR</a:t>
            </a:r>
          </a:p>
        </p:txBody>
      </p:sp>
      <p:sp>
        <p:nvSpPr>
          <p:cNvPr id="8" name="Slide Number Placeholder 5"/>
          <p:cNvSpPr>
            <a:spLocks noGrp="1"/>
          </p:cNvSpPr>
          <p:nvPr>
            <p:ph type="sldNum" sz="quarter" idx="12"/>
          </p:nvPr>
        </p:nvSpPr>
        <p:spPr/>
        <p:txBody>
          <a:bodyPr/>
          <a:lstStyle/>
          <a:p>
            <a:r>
              <a:rPr lang="en-US"/>
              <a:t>Slide </a:t>
            </a:r>
            <a:fld id="{7ED06D6C-D81E-44E5-AC66-8F49BF2A1044}"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a:t>Executive Secretary Agenda Items </a:t>
            </a:r>
            <a:br>
              <a:rPr lang="en-US" dirty="0"/>
            </a:br>
            <a:r>
              <a:rPr lang="en-US" dirty="0" smtClean="0"/>
              <a:t>July 2012</a:t>
            </a:r>
            <a:endParaRPr lang="en-US" dirty="0"/>
          </a:p>
        </p:txBody>
      </p:sp>
      <p:sp>
        <p:nvSpPr>
          <p:cNvPr id="30726" name="Rectangle 6"/>
          <p:cNvSpPr>
            <a:spLocks noGrp="1" noChangeArrowheads="1"/>
          </p:cNvSpPr>
          <p:nvPr>
            <p:ph type="body" idx="1"/>
          </p:nvPr>
        </p:nvSpPr>
        <p:spPr>
          <a:xfrm>
            <a:off x="685800" y="2133600"/>
            <a:ext cx="7772400" cy="381000"/>
          </a:xfrm>
          <a:noFill/>
          <a:ln/>
        </p:spPr>
        <p:txBody>
          <a:bodyPr/>
          <a:lstStyle/>
          <a:p>
            <a:pPr algn="ctr">
              <a:buFontTx/>
              <a:buNone/>
            </a:pPr>
            <a:r>
              <a:rPr lang="en-US" sz="2000" dirty="0"/>
              <a:t>Date:</a:t>
            </a:r>
            <a:r>
              <a:rPr lang="en-US" sz="2000" b="0" dirty="0"/>
              <a:t> </a:t>
            </a:r>
            <a:r>
              <a:rPr lang="en-US" sz="2000" b="0" dirty="0" smtClean="0"/>
              <a:t>2012-07-16</a:t>
            </a:r>
            <a:endParaRPr lang="en-US" sz="2000" b="0" dirty="0"/>
          </a:p>
        </p:txBody>
      </p:sp>
      <p:graphicFrame>
        <p:nvGraphicFramePr>
          <p:cNvPr id="30731" name="Object 11"/>
          <p:cNvGraphicFramePr>
            <a:graphicFrameLocks noChangeAspect="1"/>
          </p:cNvGraphicFramePr>
          <p:nvPr/>
        </p:nvGraphicFramePr>
        <p:xfrm>
          <a:off x="533400" y="3048000"/>
          <a:ext cx="8139113" cy="2498725"/>
        </p:xfrm>
        <a:graphic>
          <a:graphicData uri="http://schemas.openxmlformats.org/presentationml/2006/ole">
            <p:oleObj spid="_x0000_s30731" name="Document" r:id="rId4" imgW="8226870" imgH="2538394" progId="">
              <p:embed/>
            </p:oleObj>
          </a:graphicData>
        </a:graphic>
      </p:graphicFrame>
      <p:sp>
        <p:nvSpPr>
          <p:cNvPr id="30732" name="Rectangle 12"/>
          <p:cNvSpPr>
            <a:spLocks noChangeArrowheads="1"/>
          </p:cNvSpPr>
          <p:nvPr/>
        </p:nvSpPr>
        <p:spPr bwMode="auto">
          <a:xfrm>
            <a:off x="609600" y="2667000"/>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0" fontAlgn="base" hangingPunct="0"/>
            <a:r>
              <a:rPr lang="en-US" sz="3200" b="1" dirty="0" smtClean="0">
                <a:solidFill>
                  <a:schemeClr val="tx2"/>
                </a:solidFill>
                <a:latin typeface="+mj-lt"/>
                <a:ea typeface="+mj-ea"/>
                <a:cs typeface="+mj-cs"/>
              </a:rPr>
              <a:t>M5.19: Reflector Configuration</a:t>
            </a:r>
            <a:endParaRPr lang="en-US" dirty="0"/>
          </a:p>
        </p:txBody>
      </p:sp>
      <p:sp>
        <p:nvSpPr>
          <p:cNvPr id="3" name="Content Placeholder 2"/>
          <p:cNvSpPr>
            <a:spLocks noGrp="1"/>
          </p:cNvSpPr>
          <p:nvPr>
            <p:ph idx="1"/>
          </p:nvPr>
        </p:nvSpPr>
        <p:spPr/>
        <p:txBody>
          <a:bodyPr/>
          <a:lstStyle/>
          <a:p>
            <a:r>
              <a:rPr lang="en-US" dirty="0" smtClean="0"/>
              <a:t>Updated to current syntax</a:t>
            </a:r>
          </a:p>
          <a:p>
            <a:r>
              <a:rPr lang="en-US" dirty="0" smtClean="0"/>
              <a:t>Change new default to receive copy own message</a:t>
            </a:r>
          </a:p>
          <a:p>
            <a:r>
              <a:rPr lang="en-US" dirty="0" smtClean="0"/>
              <a:t>Change list to allow HTML links</a:t>
            </a:r>
          </a:p>
          <a:p>
            <a:endParaRPr lang="en-US" dirty="0"/>
          </a:p>
          <a:p>
            <a:r>
              <a:rPr lang="en-US" dirty="0" smtClean="0"/>
              <a:t>Would like to reduce Attachment size to 3m</a:t>
            </a:r>
          </a:p>
          <a:p>
            <a:r>
              <a:rPr lang="en-US" dirty="0" smtClean="0"/>
              <a:t>Would like to change to 10 errors in 10 days to auto-purge from list.</a:t>
            </a:r>
          </a:p>
          <a:p>
            <a:pPr lvl="1"/>
            <a:r>
              <a:rPr lang="en-US" dirty="0" smtClean="0"/>
              <a:t>Currently it is set at 25 in 100 days</a:t>
            </a:r>
          </a:p>
          <a:p>
            <a:pPr lvl="1"/>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457200"/>
          </a:xfrm>
        </p:spPr>
        <p:txBody>
          <a:bodyPr/>
          <a:lstStyle/>
          <a:p>
            <a:pPr rtl="0" eaLnBrk="1" fontAlgn="base" hangingPunct="1"/>
            <a:r>
              <a:rPr lang="en-US" sz="2000" b="1" dirty="0" smtClean="0">
                <a:solidFill>
                  <a:srgbClr val="000000"/>
                </a:solidFill>
                <a:latin typeface="+mj-lt"/>
                <a:ea typeface="+mj-ea"/>
                <a:cs typeface="+mj-cs"/>
              </a:rPr>
              <a:t>Stds-802-SEC-ListServ properties</a:t>
            </a:r>
            <a:r>
              <a:rPr lang="en-US" sz="2000" b="1" baseline="0" dirty="0" smtClean="0">
                <a:solidFill>
                  <a:srgbClr val="000000"/>
                </a:solidFill>
                <a:latin typeface="+mj-lt"/>
                <a:ea typeface="+mj-ea"/>
                <a:cs typeface="+mj-cs"/>
              </a:rPr>
              <a:t> </a:t>
            </a:r>
            <a:r>
              <a:rPr lang="en-US" sz="2000" b="1" dirty="0" smtClean="0">
                <a:solidFill>
                  <a:srgbClr val="000000"/>
                </a:solidFill>
                <a:latin typeface="+mj-lt"/>
                <a:ea typeface="+mj-ea"/>
                <a:cs typeface="+mj-cs"/>
              </a:rPr>
              <a:t>and</a:t>
            </a:r>
            <a:r>
              <a:rPr lang="en-US" sz="2000" b="1" baseline="0" dirty="0" smtClean="0">
                <a:solidFill>
                  <a:srgbClr val="000000"/>
                </a:solidFill>
                <a:latin typeface="+mj-lt"/>
                <a:ea typeface="+mj-ea"/>
                <a:cs typeface="+mj-cs"/>
              </a:rPr>
              <a:t> </a:t>
            </a:r>
            <a:r>
              <a:rPr lang="en-US" sz="2000" b="1" dirty="0" smtClean="0">
                <a:solidFill>
                  <a:srgbClr val="000000"/>
                </a:solidFill>
                <a:latin typeface="+mj-lt"/>
                <a:ea typeface="+mj-ea"/>
                <a:cs typeface="+mj-cs"/>
              </a:rPr>
              <a:t>owners</a:t>
            </a:r>
            <a:endParaRPr lang="en-US" sz="2000" dirty="0"/>
          </a:p>
        </p:txBody>
      </p:sp>
      <p:sp>
        <p:nvSpPr>
          <p:cNvPr id="3" name="Content Placeholder 2"/>
          <p:cNvSpPr>
            <a:spLocks noGrp="1"/>
          </p:cNvSpPr>
          <p:nvPr>
            <p:ph sz="half" idx="2"/>
          </p:nvPr>
        </p:nvSpPr>
        <p:spPr>
          <a:xfrm>
            <a:off x="457200" y="1066800"/>
            <a:ext cx="3962400" cy="5410200"/>
          </a:xfrm>
        </p:spPr>
        <p:txBody>
          <a:bodyPr/>
          <a:lstStyle/>
          <a:p>
            <a:r>
              <a:rPr lang="en-US" sz="800" dirty="0" smtClean="0"/>
              <a:t>*</a:t>
            </a:r>
            <a:r>
              <a:rPr lang="en-US" sz="1000" dirty="0" smtClean="0"/>
              <a:t/>
            </a:r>
            <a:br>
              <a:rPr lang="en-US" sz="1000" dirty="0" smtClean="0"/>
            </a:br>
            <a:r>
              <a:rPr lang="en-US" sz="1000" dirty="0" smtClean="0"/>
              <a:t>* ***** IEEE 802 Executive Committee List *****</a:t>
            </a:r>
            <a:br>
              <a:rPr lang="en-US" sz="1000" dirty="0" smtClean="0"/>
            </a:br>
            <a:r>
              <a:rPr lang="en-US" sz="1000" dirty="0" smtClean="0"/>
              <a:t>* </a:t>
            </a:r>
            <a:r>
              <a:rPr lang="en-US" sz="1000" dirty="0" err="1" smtClean="0"/>
              <a:t>ListServ</a:t>
            </a:r>
            <a:r>
              <a:rPr lang="en-US" sz="1000" dirty="0" smtClean="0"/>
              <a:t> Configuration File for stds-802-sec</a:t>
            </a:r>
            <a:br>
              <a:rPr lang="en-US" sz="1000" dirty="0" smtClean="0"/>
            </a:br>
            <a:r>
              <a:rPr lang="en-US" sz="1000" dirty="0" smtClean="0"/>
              <a:t>*</a:t>
            </a:r>
            <a:br>
              <a:rPr lang="en-US" sz="1000" dirty="0" smtClean="0"/>
            </a:br>
            <a:r>
              <a:rPr lang="en-US" sz="1000" dirty="0" smtClean="0"/>
              <a:t>* .HH ON</a:t>
            </a:r>
            <a:br>
              <a:rPr lang="en-US" sz="1000" dirty="0" smtClean="0"/>
            </a:br>
            <a:r>
              <a:rPr lang="en-US" sz="1000" dirty="0" smtClean="0"/>
              <a:t>*</a:t>
            </a:r>
            <a:br>
              <a:rPr lang="en-US" sz="1000" dirty="0" smtClean="0"/>
            </a:br>
            <a:r>
              <a:rPr lang="en-US" sz="1000" dirty="0" smtClean="0"/>
              <a:t>* Misc-Options= IETFHDR_SUBJECT_TAG</a:t>
            </a:r>
            <a:br>
              <a:rPr lang="en-US" sz="1000" dirty="0" smtClean="0"/>
            </a:br>
            <a:r>
              <a:rPr lang="en-US" sz="1000" dirty="0" smtClean="0"/>
              <a:t>* Daily-Threshold= 150</a:t>
            </a:r>
            <a:br>
              <a:rPr lang="en-US" sz="1000" dirty="0" smtClean="0"/>
            </a:br>
            <a:r>
              <a:rPr lang="en-US" sz="1000" dirty="0" smtClean="0"/>
              <a:t>* Language= </a:t>
            </a:r>
            <a:r>
              <a:rPr lang="en-US" sz="1000" dirty="0" err="1" smtClean="0"/>
              <a:t>english,</a:t>
            </a:r>
            <a:r>
              <a:rPr lang="en-US" sz="1000" dirty="0" err="1" smtClean="0">
                <a:solidFill>
                  <a:srgbClr val="FF0000"/>
                </a:solidFill>
              </a:rPr>
              <a:t>NOHTML</a:t>
            </a:r>
            <a:r>
              <a:rPr lang="en-US" sz="1000" dirty="0" smtClean="0"/>
              <a:t/>
            </a:r>
            <a:br>
              <a:rPr lang="en-US" sz="1000" dirty="0" smtClean="0"/>
            </a:br>
            <a:r>
              <a:rPr lang="en-US" sz="1000" dirty="0" smtClean="0"/>
              <a:t>* Attachments= </a:t>
            </a:r>
            <a:r>
              <a:rPr lang="en-US" sz="1000" dirty="0" smtClean="0">
                <a:solidFill>
                  <a:srgbClr val="FF0000"/>
                </a:solidFill>
              </a:rPr>
              <a:t>Yes</a:t>
            </a:r>
            <a:r>
              <a:rPr lang="en-US" sz="1000" dirty="0" smtClean="0"/>
              <a:t/>
            </a:r>
            <a:br>
              <a:rPr lang="en-US" sz="1000" dirty="0" smtClean="0"/>
            </a:br>
            <a:r>
              <a:rPr lang="en-US" sz="1000" dirty="0" smtClean="0"/>
              <a:t>* </a:t>
            </a:r>
            <a:r>
              <a:rPr lang="en-US" sz="1000" dirty="0" err="1" smtClean="0"/>
              <a:t>Ack</a:t>
            </a:r>
            <a:r>
              <a:rPr lang="en-US" sz="1000" dirty="0" smtClean="0"/>
              <a:t>= Yes</a:t>
            </a:r>
            <a:br>
              <a:rPr lang="en-US" sz="1000" dirty="0" smtClean="0"/>
            </a:br>
            <a:r>
              <a:rPr lang="en-US" sz="1000" dirty="0" smtClean="0"/>
              <a:t>* </a:t>
            </a:r>
            <a:r>
              <a:rPr lang="en-US" sz="1000" dirty="0" err="1" smtClean="0">
                <a:solidFill>
                  <a:srgbClr val="FF0000"/>
                </a:solidFill>
              </a:rPr>
              <a:t>Sizelim</a:t>
            </a:r>
            <a:r>
              <a:rPr lang="en-US" sz="1000" dirty="0" smtClean="0">
                <a:solidFill>
                  <a:srgbClr val="FF0000"/>
                </a:solidFill>
              </a:rPr>
              <a:t>= 5000K</a:t>
            </a:r>
            <a:r>
              <a:rPr lang="en-US" sz="1000" dirty="0" smtClean="0"/>
              <a:t/>
            </a:r>
            <a:br>
              <a:rPr lang="en-US" sz="1000" dirty="0" smtClean="0"/>
            </a:br>
            <a:r>
              <a:rPr lang="en-US" sz="1000" dirty="0" smtClean="0"/>
              <a:t>* Notebook= No</a:t>
            </a:r>
            <a:br>
              <a:rPr lang="en-US" sz="1000" dirty="0" smtClean="0"/>
            </a:br>
            <a:r>
              <a:rPr lang="en-US" sz="1000" dirty="0" smtClean="0"/>
              <a:t>* Owner= jdambrosia@FORCE10LABS.COM,jrosdahl@ieee.org,Quiet:</a:t>
            </a:r>
            <a:br>
              <a:rPr lang="en-US" sz="1000" dirty="0" smtClean="0"/>
            </a:br>
            <a:r>
              <a:rPr lang="en-US" sz="1000" dirty="0" smtClean="0"/>
              <a:t>* Owner= gilb@ieee.org</a:t>
            </a:r>
            <a:br>
              <a:rPr lang="en-US" sz="1000" dirty="0" smtClean="0"/>
            </a:br>
            <a:r>
              <a:rPr lang="en-US" sz="1000" dirty="0" smtClean="0"/>
              <a:t>* Send= Private</a:t>
            </a:r>
            <a:br>
              <a:rPr lang="en-US" sz="1000" dirty="0" smtClean="0"/>
            </a:br>
            <a:r>
              <a:rPr lang="en-US" sz="1000" dirty="0" smtClean="0"/>
              <a:t>* Subject-Tag= "802SEC"</a:t>
            </a:r>
            <a:br>
              <a:rPr lang="en-US" sz="1000" dirty="0" smtClean="0"/>
            </a:br>
            <a:r>
              <a:rPr lang="en-US" sz="1000" dirty="0" smtClean="0"/>
              <a:t>* Subscription= </a:t>
            </a:r>
            <a:r>
              <a:rPr lang="en-US" sz="1000" dirty="0" err="1" smtClean="0"/>
              <a:t>By_Owner,Confirm</a:t>
            </a:r>
            <a:r>
              <a:rPr lang="en-US" sz="1000" dirty="0" smtClean="0"/>
              <a:t/>
            </a:r>
            <a:br>
              <a:rPr lang="en-US" sz="1000" dirty="0" smtClean="0"/>
            </a:br>
            <a:r>
              <a:rPr lang="en-US" sz="1000" dirty="0" smtClean="0"/>
              <a:t>* Review= Owner</a:t>
            </a:r>
            <a:br>
              <a:rPr lang="en-US" sz="1000" dirty="0" smtClean="0"/>
            </a:br>
            <a:r>
              <a:rPr lang="en-US" sz="1000" dirty="0" smtClean="0"/>
              <a:t>* </a:t>
            </a:r>
            <a:r>
              <a:rPr lang="en-US" sz="1000" dirty="0" err="1" smtClean="0"/>
              <a:t>LoopCheck</a:t>
            </a:r>
            <a:r>
              <a:rPr lang="en-US" sz="1000" dirty="0" smtClean="0"/>
              <a:t>= </a:t>
            </a:r>
            <a:r>
              <a:rPr lang="en-US" sz="1000" dirty="0" err="1" smtClean="0">
                <a:solidFill>
                  <a:srgbClr val="FF0000"/>
                </a:solidFill>
              </a:rPr>
              <a:t>Full,Spam</a:t>
            </a:r>
            <a:r>
              <a:rPr lang="en-US" sz="1000" dirty="0" smtClean="0">
                <a:solidFill>
                  <a:srgbClr val="FF0000"/>
                </a:solidFill>
              </a:rPr>
              <a:t>-Delay(10)</a:t>
            </a:r>
            <a:r>
              <a:rPr lang="en-US" sz="1000" dirty="0" smtClean="0"/>
              <a:t/>
            </a:r>
            <a:br>
              <a:rPr lang="en-US" sz="1000" dirty="0" smtClean="0"/>
            </a:br>
            <a:r>
              <a:rPr lang="en-US" sz="1000" dirty="0" smtClean="0"/>
              <a:t>* Auto-Delete= </a:t>
            </a:r>
            <a:r>
              <a:rPr lang="en-US" sz="1000" dirty="0" err="1" smtClean="0">
                <a:solidFill>
                  <a:srgbClr val="FF0000"/>
                </a:solidFill>
              </a:rPr>
              <a:t>Yes,Semi-Auto,Delay</a:t>
            </a:r>
            <a:r>
              <a:rPr lang="en-US" sz="1000" dirty="0" smtClean="0">
                <a:solidFill>
                  <a:srgbClr val="FF0000"/>
                </a:solidFill>
              </a:rPr>
              <a:t>(25),Max(100)</a:t>
            </a:r>
            <a:r>
              <a:rPr lang="en-US" sz="1000" dirty="0" smtClean="0"/>
              <a:t/>
            </a:r>
            <a:br>
              <a:rPr lang="en-US" sz="1000" dirty="0" smtClean="0"/>
            </a:br>
            <a:r>
              <a:rPr lang="en-US" sz="1000" dirty="0" smtClean="0"/>
              <a:t>* Safe= Yes</a:t>
            </a:r>
            <a:br>
              <a:rPr lang="en-US" sz="1000" dirty="0" smtClean="0"/>
            </a:br>
            <a:r>
              <a:rPr lang="en-US" sz="1000" dirty="0" smtClean="0"/>
              <a:t>* X-Tags= Yes</a:t>
            </a:r>
            <a:br>
              <a:rPr lang="en-US" sz="1000" dirty="0" smtClean="0"/>
            </a:br>
            <a:r>
              <a:rPr lang="en-US" sz="1000" dirty="0" smtClean="0"/>
              <a:t>* Confidential= Yes</a:t>
            </a:r>
            <a:br>
              <a:rPr lang="en-US" sz="1000" dirty="0" smtClean="0"/>
            </a:br>
            <a:r>
              <a:rPr lang="en-US" sz="1000" dirty="0" smtClean="0"/>
              <a:t>* Change-Log= </a:t>
            </a:r>
            <a:r>
              <a:rPr lang="en-US" sz="1000" dirty="0" err="1" smtClean="0"/>
              <a:t>Yes,Yearly</a:t>
            </a:r>
            <a:r>
              <a:rPr lang="en-US" sz="1000" dirty="0" smtClean="0"/>
              <a:t/>
            </a:r>
            <a:br>
              <a:rPr lang="en-US" sz="1000" dirty="0" smtClean="0"/>
            </a:br>
            <a:r>
              <a:rPr lang="en-US" sz="1000" dirty="0" smtClean="0"/>
              <a:t>* Filter= Also</a:t>
            </a:r>
            <a:br>
              <a:rPr lang="en-US" sz="1000" dirty="0" smtClean="0"/>
            </a:br>
            <a:r>
              <a:rPr lang="en-US" sz="1000" dirty="0" smtClean="0"/>
              <a:t>* Reply-to= </a:t>
            </a:r>
            <a:r>
              <a:rPr lang="en-US" sz="1000" dirty="0" err="1" smtClean="0"/>
              <a:t>Sender,Respect</a:t>
            </a:r>
            <a:r>
              <a:rPr lang="en-US" sz="1000" dirty="0" smtClean="0"/>
              <a:t/>
            </a:r>
            <a:br>
              <a:rPr lang="en-US" sz="1000" dirty="0" smtClean="0"/>
            </a:br>
            <a:r>
              <a:rPr lang="en-US" sz="1000" dirty="0" smtClean="0"/>
              <a:t>* Validate= Yes</a:t>
            </a:r>
            <a:br>
              <a:rPr lang="en-US" sz="1000" dirty="0" smtClean="0"/>
            </a:br>
            <a:r>
              <a:rPr lang="en-US" sz="1000" dirty="0" smtClean="0"/>
              <a:t>* Default-Options= NOACK,NOREPRO,IETFHDR</a:t>
            </a:r>
            <a:br>
              <a:rPr lang="en-US" sz="1000" dirty="0" smtClean="0"/>
            </a:br>
            <a:r>
              <a:rPr lang="en-US" sz="1000" dirty="0" smtClean="0"/>
              <a:t>* Digest= No</a:t>
            </a:r>
            <a:br>
              <a:rPr lang="en-US" sz="1000" dirty="0" smtClean="0"/>
            </a:br>
            <a:r>
              <a:rPr lang="en-US" sz="1000" dirty="0" smtClean="0"/>
              <a:t>* Sender= List</a:t>
            </a:r>
            <a:br>
              <a:rPr lang="en-US" sz="1000" dirty="0" smtClean="0"/>
            </a:br>
            <a:r>
              <a:rPr lang="en-US" sz="1000" dirty="0" smtClean="0"/>
              <a:t>*</a:t>
            </a:r>
            <a:br>
              <a:rPr lang="en-US" sz="1000" dirty="0" smtClean="0"/>
            </a:br>
            <a:r>
              <a:rPr lang="en-US" sz="1000" dirty="0" smtClean="0"/>
              <a:t>* .HH OFF</a:t>
            </a:r>
            <a:r>
              <a:rPr lang="en-US" dirty="0" smtClean="0"/>
              <a:t/>
            </a:r>
            <a:br>
              <a:rPr lang="en-US" dirty="0" smtClean="0"/>
            </a:br>
            <a:endParaRPr lang="en-US" dirty="0"/>
          </a:p>
        </p:txBody>
      </p:sp>
      <p:sp>
        <p:nvSpPr>
          <p:cNvPr id="9" name="Content Placeholder 8"/>
          <p:cNvSpPr>
            <a:spLocks noGrp="1"/>
          </p:cNvSpPr>
          <p:nvPr>
            <p:ph sz="quarter" idx="4"/>
          </p:nvPr>
        </p:nvSpPr>
        <p:spPr>
          <a:xfrm>
            <a:off x="4645025" y="1143000"/>
            <a:ext cx="4041775" cy="5257800"/>
          </a:xfrm>
        </p:spPr>
        <p:txBody>
          <a:bodyPr/>
          <a:lstStyle/>
          <a:p>
            <a:pPr>
              <a:buFont typeface="Arial" charset="0"/>
              <a:buChar char="•"/>
            </a:pPr>
            <a:r>
              <a:rPr lang="en-US" sz="1100" dirty="0" smtClean="0"/>
              <a:t>*** IEEE stds-802-11 List ***</a:t>
            </a:r>
            <a:br>
              <a:rPr lang="en-US" sz="1100" dirty="0" smtClean="0"/>
            </a:br>
            <a:r>
              <a:rPr lang="en-US" sz="1100" dirty="0" smtClean="0"/>
              <a:t>* </a:t>
            </a:r>
            <a:r>
              <a:rPr lang="en-US" sz="1100" dirty="0" err="1" smtClean="0"/>
              <a:t>ListServ</a:t>
            </a:r>
            <a:r>
              <a:rPr lang="en-US" sz="1100" dirty="0" smtClean="0"/>
              <a:t> Configuration File for stds-802-11</a:t>
            </a:r>
            <a:br>
              <a:rPr lang="en-US" sz="1100" dirty="0" smtClean="0"/>
            </a:br>
            <a:r>
              <a:rPr lang="en-US" sz="1100" dirty="0" smtClean="0"/>
              <a:t>*</a:t>
            </a:r>
            <a:br>
              <a:rPr lang="en-US" sz="1100" dirty="0" smtClean="0"/>
            </a:br>
            <a:r>
              <a:rPr lang="en-US" sz="1100" dirty="0" smtClean="0"/>
              <a:t>* .HH ON</a:t>
            </a:r>
            <a:br>
              <a:rPr lang="en-US" sz="1100" dirty="0" smtClean="0"/>
            </a:br>
            <a:r>
              <a:rPr lang="en-US" sz="1100" dirty="0" smtClean="0"/>
              <a:t>*</a:t>
            </a:r>
            <a:br>
              <a:rPr lang="en-US" sz="1100" dirty="0" smtClean="0"/>
            </a:br>
            <a:r>
              <a:rPr lang="en-US" sz="1100" dirty="0" smtClean="0"/>
              <a:t>* Sub-Lists= stds-802-11-ro</a:t>
            </a:r>
            <a:br>
              <a:rPr lang="en-US" sz="1100" dirty="0" smtClean="0"/>
            </a:br>
            <a:r>
              <a:rPr lang="en-US" sz="1100" dirty="0" smtClean="0"/>
              <a:t>* </a:t>
            </a:r>
            <a:r>
              <a:rPr lang="en-US" sz="1100" dirty="0" err="1" smtClean="0">
                <a:solidFill>
                  <a:srgbClr val="FF0000"/>
                </a:solidFill>
              </a:rPr>
              <a:t>Sizelim</a:t>
            </a:r>
            <a:r>
              <a:rPr lang="en-US" sz="1100" dirty="0" smtClean="0">
                <a:solidFill>
                  <a:srgbClr val="FF0000"/>
                </a:solidFill>
              </a:rPr>
              <a:t>= 1M</a:t>
            </a:r>
            <a:r>
              <a:rPr lang="en-US" sz="1100" dirty="0" smtClean="0"/>
              <a:t/>
            </a:r>
            <a:br>
              <a:rPr lang="en-US" sz="1100" dirty="0" smtClean="0"/>
            </a:br>
            <a:r>
              <a:rPr lang="en-US" sz="1100" dirty="0" smtClean="0"/>
              <a:t>* Change-Log= </a:t>
            </a:r>
            <a:r>
              <a:rPr lang="en-US" sz="1100" dirty="0" err="1" smtClean="0"/>
              <a:t>Yes,Yearly</a:t>
            </a:r>
            <a:r>
              <a:rPr lang="en-US" sz="1100" dirty="0" smtClean="0"/>
              <a:t/>
            </a:r>
            <a:br>
              <a:rPr lang="en-US" sz="1100" dirty="0" smtClean="0"/>
            </a:br>
            <a:r>
              <a:rPr lang="en-US" sz="1100" dirty="0" smtClean="0"/>
              <a:t>* Daily-Threshold= 150,20</a:t>
            </a:r>
            <a:br>
              <a:rPr lang="en-US" sz="1100" dirty="0" smtClean="0"/>
            </a:br>
            <a:r>
              <a:rPr lang="en-US" sz="1100" dirty="0" smtClean="0"/>
              <a:t>* Notify= No</a:t>
            </a:r>
            <a:br>
              <a:rPr lang="en-US" sz="1100" dirty="0" smtClean="0"/>
            </a:br>
            <a:r>
              <a:rPr lang="en-US" sz="1100" dirty="0" smtClean="0"/>
              <a:t>* Attachments= </a:t>
            </a:r>
            <a:r>
              <a:rPr lang="en-US" sz="1100" dirty="0" smtClean="0">
                <a:solidFill>
                  <a:srgbClr val="FF0000"/>
                </a:solidFill>
              </a:rPr>
              <a:t>All</a:t>
            </a:r>
            <a:r>
              <a:rPr lang="en-US" sz="1100" dirty="0" smtClean="0"/>
              <a:t/>
            </a:r>
            <a:br>
              <a:rPr lang="en-US" sz="1100" dirty="0" smtClean="0"/>
            </a:br>
            <a:r>
              <a:rPr lang="en-US" sz="1100" dirty="0" smtClean="0"/>
              <a:t>* Notebook= No</a:t>
            </a:r>
            <a:br>
              <a:rPr lang="en-US" sz="1100" dirty="0" smtClean="0"/>
            </a:br>
            <a:r>
              <a:rPr lang="en-US" sz="1100" dirty="0" smtClean="0"/>
              <a:t>* Owner= </a:t>
            </a:r>
            <a:r>
              <a:rPr lang="en-US" sz="1100" dirty="0" err="1" smtClean="0"/>
              <a:t>jrosdahl@ieee.org,Quiet:,bkraemer@marvell.com</a:t>
            </a:r>
            <a:r>
              <a:rPr lang="en-US" sz="1100" dirty="0" smtClean="0"/>
              <a:t/>
            </a:r>
            <a:br>
              <a:rPr lang="en-US" sz="1100" dirty="0" smtClean="0"/>
            </a:br>
            <a:r>
              <a:rPr lang="en-US" sz="1100" dirty="0" smtClean="0"/>
              <a:t>* Owner= adrian.p.stephens@intel.com</a:t>
            </a:r>
            <a:br>
              <a:rPr lang="en-US" sz="1100" dirty="0" smtClean="0"/>
            </a:br>
            <a:r>
              <a:rPr lang="en-US" sz="1100" dirty="0" smtClean="0"/>
              <a:t>* Send= Private</a:t>
            </a:r>
            <a:br>
              <a:rPr lang="en-US" sz="1100" dirty="0" smtClean="0"/>
            </a:br>
            <a:r>
              <a:rPr lang="en-US" sz="1100" dirty="0" smtClean="0"/>
              <a:t>* Subscription= </a:t>
            </a:r>
            <a:r>
              <a:rPr lang="en-US" sz="1100" dirty="0" err="1" smtClean="0"/>
              <a:t>By_Owner</a:t>
            </a:r>
            <a:r>
              <a:rPr lang="en-US" sz="1100" dirty="0" smtClean="0"/>
              <a:t/>
            </a:r>
            <a:br>
              <a:rPr lang="en-US" sz="1100" dirty="0" smtClean="0"/>
            </a:br>
            <a:r>
              <a:rPr lang="en-US" sz="1100" dirty="0" smtClean="0"/>
              <a:t>* Review= Owner</a:t>
            </a:r>
            <a:br>
              <a:rPr lang="en-US" sz="1100" dirty="0" smtClean="0"/>
            </a:br>
            <a:r>
              <a:rPr lang="en-US" sz="1100" dirty="0" smtClean="0"/>
              <a:t>* </a:t>
            </a:r>
            <a:r>
              <a:rPr lang="en-US" sz="1100" dirty="0" err="1" smtClean="0"/>
              <a:t>LoopCheck</a:t>
            </a:r>
            <a:r>
              <a:rPr lang="en-US" sz="1100" dirty="0" smtClean="0"/>
              <a:t>= </a:t>
            </a:r>
            <a:r>
              <a:rPr lang="en-US" sz="1100" dirty="0" err="1" smtClean="0">
                <a:solidFill>
                  <a:srgbClr val="FF0000"/>
                </a:solidFill>
              </a:rPr>
              <a:t>Full,Spam</a:t>
            </a:r>
            <a:r>
              <a:rPr lang="en-US" sz="1100" dirty="0" smtClean="0">
                <a:solidFill>
                  <a:srgbClr val="FF0000"/>
                </a:solidFill>
              </a:rPr>
              <a:t>-Delay(5)</a:t>
            </a:r>
            <a:r>
              <a:rPr lang="en-US" sz="1100" dirty="0" smtClean="0"/>
              <a:t/>
            </a:r>
            <a:br>
              <a:rPr lang="en-US" sz="1100" dirty="0" smtClean="0"/>
            </a:br>
            <a:r>
              <a:rPr lang="en-US" sz="1100" dirty="0" smtClean="0"/>
              <a:t>* Auto-Delete= </a:t>
            </a:r>
            <a:r>
              <a:rPr lang="en-US" sz="1100" dirty="0" err="1" smtClean="0">
                <a:solidFill>
                  <a:srgbClr val="FF0000"/>
                </a:solidFill>
              </a:rPr>
              <a:t>Yes,Full-Auto,Delay</a:t>
            </a:r>
            <a:r>
              <a:rPr lang="en-US" sz="1100" dirty="0" smtClean="0">
                <a:solidFill>
                  <a:srgbClr val="FF0000"/>
                </a:solidFill>
              </a:rPr>
              <a:t>(5),Max(5),Probe(30)</a:t>
            </a:r>
            <a:r>
              <a:rPr lang="en-US" sz="1100" dirty="0" smtClean="0"/>
              <a:t/>
            </a:r>
            <a:br>
              <a:rPr lang="en-US" sz="1100" dirty="0" smtClean="0"/>
            </a:br>
            <a:r>
              <a:rPr lang="en-US" sz="1100" dirty="0" smtClean="0"/>
              <a:t>* Safe= Yes</a:t>
            </a:r>
            <a:br>
              <a:rPr lang="en-US" sz="1100" dirty="0" smtClean="0"/>
            </a:br>
            <a:r>
              <a:rPr lang="en-US" sz="1100" dirty="0" smtClean="0"/>
              <a:t>* X-Tags= Yes</a:t>
            </a:r>
            <a:br>
              <a:rPr lang="en-US" sz="1100" dirty="0" smtClean="0"/>
            </a:br>
            <a:r>
              <a:rPr lang="en-US" sz="1100" dirty="0" smtClean="0"/>
              <a:t>* Confidential= Yes</a:t>
            </a:r>
            <a:br>
              <a:rPr lang="en-US" sz="1100" dirty="0" smtClean="0"/>
            </a:br>
            <a:r>
              <a:rPr lang="en-US" sz="1100" dirty="0" smtClean="0"/>
              <a:t>* Filter= also</a:t>
            </a:r>
            <a:br>
              <a:rPr lang="en-US" sz="1100" dirty="0" smtClean="0"/>
            </a:br>
            <a:r>
              <a:rPr lang="en-US" sz="1100" dirty="0" smtClean="0"/>
              <a:t>* Reply-to= </a:t>
            </a:r>
            <a:r>
              <a:rPr lang="en-US" sz="1100" dirty="0" err="1" smtClean="0"/>
              <a:t>Sender,Respect</a:t>
            </a:r>
            <a:r>
              <a:rPr lang="en-US" sz="1100" dirty="0" smtClean="0"/>
              <a:t/>
            </a:r>
            <a:br>
              <a:rPr lang="en-US" sz="1100" dirty="0" smtClean="0"/>
            </a:br>
            <a:r>
              <a:rPr lang="en-US" sz="1100" dirty="0" smtClean="0"/>
              <a:t>* Validate= </a:t>
            </a:r>
            <a:r>
              <a:rPr lang="en-US" sz="1100" dirty="0" err="1" smtClean="0"/>
              <a:t>Yes,Confirm</a:t>
            </a:r>
            <a:r>
              <a:rPr lang="en-US" sz="1100" dirty="0" smtClean="0"/>
              <a:t/>
            </a:r>
            <a:br>
              <a:rPr lang="en-US" sz="1100" dirty="0" smtClean="0"/>
            </a:br>
            <a:r>
              <a:rPr lang="en-US" sz="1100" dirty="0" smtClean="0"/>
              <a:t>* Default-Options= REPRO,NOACK,SUBJECTHDR</a:t>
            </a:r>
            <a:br>
              <a:rPr lang="en-US" sz="1100" dirty="0" smtClean="0"/>
            </a:br>
            <a:r>
              <a:rPr lang="en-US" sz="1100" dirty="0" smtClean="0"/>
              <a:t>* Digest= No</a:t>
            </a:r>
            <a:br>
              <a:rPr lang="en-US" sz="1100" dirty="0" smtClean="0"/>
            </a:br>
            <a:r>
              <a:rPr lang="en-US" sz="1100" dirty="0" smtClean="0"/>
              <a:t>* .HH OFF</a:t>
            </a:r>
          </a:p>
        </p:txBody>
      </p:sp>
      <p:sp>
        <p:nvSpPr>
          <p:cNvPr id="6" name="Date Placeholder 5"/>
          <p:cNvSpPr>
            <a:spLocks noGrp="1"/>
          </p:cNvSpPr>
          <p:nvPr>
            <p:ph type="dt" idx="10"/>
          </p:nvPr>
        </p:nvSpPr>
        <p:spPr/>
        <p:txBody>
          <a:bodyPr/>
          <a:lstStyle/>
          <a:p>
            <a:r>
              <a:rPr lang="en-US" smtClean="0"/>
              <a:t>July 2012</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Warnings from old configuration</a:t>
            </a:r>
            <a:endParaRPr lang="en-US" dirty="0"/>
          </a:p>
        </p:txBody>
      </p:sp>
      <p:sp>
        <p:nvSpPr>
          <p:cNvPr id="3" name="Content Placeholder 2"/>
          <p:cNvSpPr>
            <a:spLocks noGrp="1"/>
          </p:cNvSpPr>
          <p:nvPr>
            <p:ph idx="1"/>
          </p:nvPr>
        </p:nvSpPr>
        <p:spPr>
          <a:xfrm>
            <a:off x="685800" y="1676400"/>
            <a:ext cx="7772400" cy="4648200"/>
          </a:xfrm>
        </p:spPr>
        <p:txBody>
          <a:bodyPr/>
          <a:lstStyle/>
          <a:p>
            <a:r>
              <a:rPr lang="en-US" sz="1800" dirty="0" smtClean="0"/>
              <a:t>The following problems have been detected in the list header:</a:t>
            </a:r>
            <a:br>
              <a:rPr lang="en-US" sz="1800" dirty="0" smtClean="0"/>
            </a:br>
            <a:r>
              <a:rPr lang="en-US" sz="1800" dirty="0" smtClean="0"/>
              <a:t/>
            </a:r>
            <a:br>
              <a:rPr lang="en-US" sz="1800" dirty="0" smtClean="0"/>
            </a:br>
            <a:r>
              <a:rPr lang="en-US" sz="1800" dirty="0" smtClean="0"/>
              <a:t>* Language= ENGLISH,...</a:t>
            </a:r>
            <a:br>
              <a:rPr lang="en-US" sz="1800" dirty="0" smtClean="0"/>
            </a:br>
            <a:r>
              <a:rPr lang="en-US" sz="1800" dirty="0" smtClean="0"/>
              <a:t>Warning: There is no message template file by that name. This option will have</a:t>
            </a:r>
            <a:br>
              <a:rPr lang="en-US" sz="1800" dirty="0" smtClean="0"/>
            </a:br>
            <a:r>
              <a:rPr lang="en-US" sz="1800" dirty="0" smtClean="0"/>
              <a:t>no effect until a message template file is installed by the LISTSERV</a:t>
            </a:r>
            <a:br>
              <a:rPr lang="en-US" sz="1800" dirty="0" smtClean="0"/>
            </a:br>
            <a:r>
              <a:rPr lang="en-US" sz="1800" dirty="0" smtClean="0"/>
              <a:t>administrator.</a:t>
            </a:r>
            <a:br>
              <a:rPr lang="en-US" sz="1800" dirty="0" smtClean="0"/>
            </a:br>
            <a:r>
              <a:rPr lang="en-US" sz="1800" dirty="0" smtClean="0"/>
              <a:t/>
            </a:r>
            <a:br>
              <a:rPr lang="en-US" sz="1800" dirty="0" smtClean="0"/>
            </a:br>
            <a:r>
              <a:rPr lang="en-US" sz="1800" dirty="0" smtClean="0"/>
              <a:t>* Language= ...,NOHTML</a:t>
            </a:r>
            <a:br>
              <a:rPr lang="en-US" sz="1800" dirty="0" smtClean="0"/>
            </a:br>
            <a:r>
              <a:rPr lang="en-US" sz="1800" dirty="0" smtClean="0"/>
              <a:t>Warning: The NOHTML option is deprecated and may be removed in a future</a:t>
            </a:r>
            <a:br>
              <a:rPr lang="en-US" sz="1800" dirty="0" smtClean="0"/>
            </a:br>
            <a:r>
              <a:rPr lang="en-US" sz="1800" dirty="0" smtClean="0"/>
              <a:t>version. Please use Misc-Options= DISCARD_HTML instead.</a:t>
            </a:r>
            <a:br>
              <a:rPr lang="en-US" sz="1800" dirty="0" smtClean="0"/>
            </a:br>
            <a:r>
              <a:rPr lang="en-US" sz="1800" dirty="0" smtClean="0"/>
              <a:t/>
            </a:r>
            <a:br>
              <a:rPr lang="en-US" sz="1800" dirty="0" smtClean="0"/>
            </a:br>
            <a:r>
              <a:rPr lang="en-US" sz="1800" dirty="0" smtClean="0"/>
              <a:t>Please refer to the list keyword documentation (available via the INFO</a:t>
            </a:r>
            <a:br>
              <a:rPr lang="en-US" sz="1800" dirty="0" smtClean="0"/>
            </a:br>
            <a:r>
              <a:rPr lang="en-US" sz="1800" dirty="0" smtClean="0"/>
              <a:t>KEYWORDS command) for more information about keyword syntax.</a:t>
            </a:r>
            <a:r>
              <a:rPr lang="en-US" dirty="0" smtClean="0"/>
              <a:t/>
            </a:r>
            <a:br>
              <a:rPr lang="en-US" dirty="0" smtClean="0"/>
            </a:br>
            <a:endParaRPr lang="en-US" dirty="0" smtClean="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a:lstStyle/>
          <a:p>
            <a:r>
              <a:rPr lang="en-US" dirty="0" smtClean="0"/>
              <a:t>Compare old </a:t>
            </a:r>
            <a:r>
              <a:rPr lang="en-US" dirty="0" err="1" smtClean="0"/>
              <a:t>vs</a:t>
            </a:r>
            <a:r>
              <a:rPr lang="en-US" dirty="0" smtClean="0"/>
              <a:t> new </a:t>
            </a:r>
            <a:r>
              <a:rPr lang="en-US" dirty="0" err="1" smtClean="0"/>
              <a:t>Config</a:t>
            </a:r>
            <a:endParaRPr lang="en-US" dirty="0"/>
          </a:p>
        </p:txBody>
      </p:sp>
      <p:sp>
        <p:nvSpPr>
          <p:cNvPr id="4" name="Content Placeholder 3"/>
          <p:cNvSpPr>
            <a:spLocks noGrp="1"/>
          </p:cNvSpPr>
          <p:nvPr>
            <p:ph sz="half" idx="2"/>
          </p:nvPr>
        </p:nvSpPr>
        <p:spPr>
          <a:xfrm>
            <a:off x="457200" y="1066800"/>
            <a:ext cx="4040188" cy="5410200"/>
          </a:xfrm>
        </p:spPr>
        <p:txBody>
          <a:bodyPr/>
          <a:lstStyle/>
          <a:p>
            <a:r>
              <a:rPr lang="en-US" sz="1050" b="0" dirty="0" smtClean="0"/>
              <a:t>* ***** IEEE 802 Executive Committee List *****</a:t>
            </a:r>
            <a:br>
              <a:rPr lang="en-US" sz="1050" b="0" dirty="0" smtClean="0"/>
            </a:br>
            <a:r>
              <a:rPr lang="en-US" sz="1050" b="0" dirty="0" smtClean="0"/>
              <a:t>* </a:t>
            </a:r>
            <a:r>
              <a:rPr lang="en-US" sz="1050" b="0" dirty="0" err="1" smtClean="0"/>
              <a:t>ListServ</a:t>
            </a:r>
            <a:r>
              <a:rPr lang="en-US" sz="1050" b="0" dirty="0" smtClean="0"/>
              <a:t> Configuration File for stds-802-sec</a:t>
            </a:r>
            <a:br>
              <a:rPr lang="en-US" sz="1050" b="0" dirty="0" smtClean="0"/>
            </a:br>
            <a:r>
              <a:rPr lang="en-US" sz="1050" b="0" dirty="0" smtClean="0"/>
              <a:t>*</a:t>
            </a:r>
            <a:br>
              <a:rPr lang="en-US" sz="1050" b="0" dirty="0" smtClean="0"/>
            </a:br>
            <a:r>
              <a:rPr lang="en-US" sz="1050" b="0" dirty="0" smtClean="0"/>
              <a:t>* .HH ON</a:t>
            </a:r>
            <a:br>
              <a:rPr lang="en-US" sz="1050" b="0" dirty="0" smtClean="0"/>
            </a:br>
            <a:r>
              <a:rPr lang="en-US" sz="1050" b="0" dirty="0" smtClean="0"/>
              <a:t>*</a:t>
            </a:r>
            <a:br>
              <a:rPr lang="en-US" sz="1050" b="0" dirty="0" smtClean="0"/>
            </a:br>
            <a:r>
              <a:rPr lang="en-US" sz="1050" b="0" dirty="0" smtClean="0"/>
              <a:t>* Misc-Options= IETFHDR_SUBJECT_TAG</a:t>
            </a:r>
            <a:br>
              <a:rPr lang="en-US" sz="1050" b="0" dirty="0" smtClean="0"/>
            </a:br>
            <a:r>
              <a:rPr lang="en-US" sz="1050" b="0" dirty="0" smtClean="0"/>
              <a:t>* Daily-Threshold= 150</a:t>
            </a:r>
            <a:br>
              <a:rPr lang="en-US" sz="1050" b="0" dirty="0" smtClean="0"/>
            </a:br>
            <a:r>
              <a:rPr lang="en-US" sz="1050" b="0" dirty="0" smtClean="0"/>
              <a:t>* Language= </a:t>
            </a:r>
            <a:r>
              <a:rPr lang="en-US" sz="1050" b="0" dirty="0" err="1" smtClean="0"/>
              <a:t>english,</a:t>
            </a:r>
            <a:r>
              <a:rPr lang="en-US" sz="1050" b="0" dirty="0" err="1" smtClean="0">
                <a:solidFill>
                  <a:srgbClr val="FF0000"/>
                </a:solidFill>
              </a:rPr>
              <a:t>NOHTML</a:t>
            </a:r>
            <a:r>
              <a:rPr lang="en-US" sz="1050" b="0" dirty="0" smtClean="0"/>
              <a:t/>
            </a:r>
            <a:br>
              <a:rPr lang="en-US" sz="1050" b="0" dirty="0" smtClean="0"/>
            </a:br>
            <a:r>
              <a:rPr lang="en-US" sz="1050" b="0" dirty="0" smtClean="0"/>
              <a:t>* Attachments= </a:t>
            </a:r>
            <a:r>
              <a:rPr lang="en-US" sz="1050" b="0" dirty="0" smtClean="0">
                <a:solidFill>
                  <a:srgbClr val="FF0000"/>
                </a:solidFill>
              </a:rPr>
              <a:t>Yes</a:t>
            </a:r>
            <a:r>
              <a:rPr lang="en-US" sz="1050" b="0" dirty="0" smtClean="0"/>
              <a:t/>
            </a:r>
            <a:br>
              <a:rPr lang="en-US" sz="1050" b="0" dirty="0" smtClean="0"/>
            </a:br>
            <a:r>
              <a:rPr lang="en-US" sz="1050" b="0" dirty="0" smtClean="0"/>
              <a:t>* </a:t>
            </a:r>
            <a:r>
              <a:rPr lang="en-US" sz="1050" b="0" dirty="0" err="1" smtClean="0"/>
              <a:t>Ack</a:t>
            </a:r>
            <a:r>
              <a:rPr lang="en-US" sz="1050" b="0" dirty="0" smtClean="0"/>
              <a:t>= Yes</a:t>
            </a:r>
            <a:br>
              <a:rPr lang="en-US" sz="1050" b="0" dirty="0" smtClean="0"/>
            </a:br>
            <a:r>
              <a:rPr lang="en-US" sz="1050" b="0" dirty="0" smtClean="0"/>
              <a:t>* </a:t>
            </a:r>
            <a:r>
              <a:rPr lang="en-US" sz="1050" b="0" dirty="0" err="1" smtClean="0">
                <a:solidFill>
                  <a:srgbClr val="FF0000"/>
                </a:solidFill>
              </a:rPr>
              <a:t>Sizelim</a:t>
            </a:r>
            <a:r>
              <a:rPr lang="en-US" sz="1050" b="0" dirty="0" smtClean="0">
                <a:solidFill>
                  <a:srgbClr val="FF0000"/>
                </a:solidFill>
              </a:rPr>
              <a:t>= 5000K</a:t>
            </a:r>
            <a:r>
              <a:rPr lang="en-US" sz="1050" b="0" dirty="0" smtClean="0"/>
              <a:t/>
            </a:r>
            <a:br>
              <a:rPr lang="en-US" sz="1050" b="0" dirty="0" smtClean="0"/>
            </a:br>
            <a:r>
              <a:rPr lang="en-US" sz="1050" b="0" dirty="0" smtClean="0"/>
              <a:t>* Notebook= No</a:t>
            </a:r>
            <a:br>
              <a:rPr lang="en-US" sz="1050" b="0" dirty="0" smtClean="0"/>
            </a:br>
            <a:r>
              <a:rPr lang="en-US" sz="1050" b="0" dirty="0" smtClean="0"/>
              <a:t>* Owner= jdambrosia@FORCE10LABS.COM,jrosdahl@ieee.org,Quiet:</a:t>
            </a:r>
            <a:br>
              <a:rPr lang="en-US" sz="1050" b="0" dirty="0" smtClean="0"/>
            </a:br>
            <a:r>
              <a:rPr lang="en-US" sz="1050" b="0" dirty="0" smtClean="0"/>
              <a:t>* Owner= gilb@ieee.org</a:t>
            </a:r>
            <a:br>
              <a:rPr lang="en-US" sz="1050" b="0" dirty="0" smtClean="0"/>
            </a:br>
            <a:r>
              <a:rPr lang="en-US" sz="1050" b="0" dirty="0" smtClean="0"/>
              <a:t>* Send= Private</a:t>
            </a:r>
            <a:br>
              <a:rPr lang="en-US" sz="1050" b="0" dirty="0" smtClean="0"/>
            </a:br>
            <a:r>
              <a:rPr lang="en-US" sz="1050" b="0" dirty="0" smtClean="0"/>
              <a:t>* Subject-Tag= "802SEC"</a:t>
            </a:r>
            <a:br>
              <a:rPr lang="en-US" sz="1050" b="0" dirty="0" smtClean="0"/>
            </a:br>
            <a:r>
              <a:rPr lang="en-US" sz="1050" b="0" dirty="0" smtClean="0"/>
              <a:t>* Subscription= </a:t>
            </a:r>
            <a:r>
              <a:rPr lang="en-US" sz="1050" b="0" dirty="0" err="1" smtClean="0"/>
              <a:t>By_Owner,Confirm</a:t>
            </a:r>
            <a:r>
              <a:rPr lang="en-US" sz="1050" b="0" dirty="0" smtClean="0"/>
              <a:t/>
            </a:r>
            <a:br>
              <a:rPr lang="en-US" sz="1050" b="0" dirty="0" smtClean="0"/>
            </a:br>
            <a:r>
              <a:rPr lang="en-US" sz="1050" b="0" dirty="0" smtClean="0"/>
              <a:t>* Review= Owner</a:t>
            </a:r>
            <a:br>
              <a:rPr lang="en-US" sz="1050" b="0" dirty="0" smtClean="0"/>
            </a:br>
            <a:r>
              <a:rPr lang="en-US" sz="1050" b="0" dirty="0" smtClean="0"/>
              <a:t>* </a:t>
            </a:r>
            <a:r>
              <a:rPr lang="en-US" sz="1050" b="0" dirty="0" err="1" smtClean="0"/>
              <a:t>LoopCheck</a:t>
            </a:r>
            <a:r>
              <a:rPr lang="en-US" sz="1050" b="0" dirty="0" smtClean="0"/>
              <a:t>= </a:t>
            </a:r>
            <a:r>
              <a:rPr lang="en-US" sz="1050" b="0" dirty="0" err="1" smtClean="0">
                <a:solidFill>
                  <a:srgbClr val="FF0000"/>
                </a:solidFill>
              </a:rPr>
              <a:t>Full,Spam</a:t>
            </a:r>
            <a:r>
              <a:rPr lang="en-US" sz="1050" b="0" dirty="0" smtClean="0">
                <a:solidFill>
                  <a:srgbClr val="FF0000"/>
                </a:solidFill>
              </a:rPr>
              <a:t>-Delay(10)</a:t>
            </a:r>
            <a:r>
              <a:rPr lang="en-US" sz="1050" b="0" dirty="0" smtClean="0"/>
              <a:t/>
            </a:r>
            <a:br>
              <a:rPr lang="en-US" sz="1050" b="0" dirty="0" smtClean="0"/>
            </a:br>
            <a:r>
              <a:rPr lang="en-US" sz="1050" b="0" dirty="0" smtClean="0"/>
              <a:t>* Auto-Delete= </a:t>
            </a:r>
            <a:r>
              <a:rPr lang="en-US" sz="1050" b="0" dirty="0" err="1" smtClean="0">
                <a:solidFill>
                  <a:srgbClr val="FF0000"/>
                </a:solidFill>
              </a:rPr>
              <a:t>Yes,Semi-Auto,Delay</a:t>
            </a:r>
            <a:r>
              <a:rPr lang="en-US" sz="1050" b="0" dirty="0" smtClean="0">
                <a:solidFill>
                  <a:srgbClr val="FF0000"/>
                </a:solidFill>
              </a:rPr>
              <a:t>(25),Max(100)</a:t>
            </a:r>
            <a:r>
              <a:rPr lang="en-US" sz="1050" b="0" dirty="0" smtClean="0"/>
              <a:t/>
            </a:r>
            <a:br>
              <a:rPr lang="en-US" sz="1050" b="0" dirty="0" smtClean="0"/>
            </a:br>
            <a:r>
              <a:rPr lang="en-US" sz="1050" b="0" dirty="0" smtClean="0"/>
              <a:t>* Safe= Yes</a:t>
            </a:r>
            <a:br>
              <a:rPr lang="en-US" sz="1050" b="0" dirty="0" smtClean="0"/>
            </a:br>
            <a:r>
              <a:rPr lang="en-US" sz="1050" b="0" dirty="0" smtClean="0"/>
              <a:t>* X-Tags= Yes</a:t>
            </a:r>
            <a:br>
              <a:rPr lang="en-US" sz="1050" b="0" dirty="0" smtClean="0"/>
            </a:br>
            <a:r>
              <a:rPr lang="en-US" sz="1050" b="0" dirty="0" smtClean="0"/>
              <a:t>* Confidential= Yes</a:t>
            </a:r>
            <a:br>
              <a:rPr lang="en-US" sz="1050" b="0" dirty="0" smtClean="0"/>
            </a:br>
            <a:r>
              <a:rPr lang="en-US" sz="1050" b="0" dirty="0" smtClean="0"/>
              <a:t>* Change-Log= </a:t>
            </a:r>
            <a:r>
              <a:rPr lang="en-US" sz="1050" b="0" dirty="0" err="1" smtClean="0"/>
              <a:t>Yes,Yearly</a:t>
            </a:r>
            <a:r>
              <a:rPr lang="en-US" sz="1050" b="0" dirty="0" smtClean="0"/>
              <a:t/>
            </a:r>
            <a:br>
              <a:rPr lang="en-US" sz="1050" b="0" dirty="0" smtClean="0"/>
            </a:br>
            <a:r>
              <a:rPr lang="en-US" sz="1050" b="0" dirty="0" smtClean="0"/>
              <a:t>* Filter= Also</a:t>
            </a:r>
            <a:br>
              <a:rPr lang="en-US" sz="1050" b="0" dirty="0" smtClean="0"/>
            </a:br>
            <a:r>
              <a:rPr lang="en-US" sz="1050" b="0" dirty="0" smtClean="0"/>
              <a:t>* Reply-to= </a:t>
            </a:r>
            <a:r>
              <a:rPr lang="en-US" sz="1050" b="0" dirty="0" err="1" smtClean="0"/>
              <a:t>Sender,Respect</a:t>
            </a:r>
            <a:r>
              <a:rPr lang="en-US" sz="1050" b="0" dirty="0" smtClean="0"/>
              <a:t/>
            </a:r>
            <a:br>
              <a:rPr lang="en-US" sz="1050" b="0" dirty="0" smtClean="0"/>
            </a:br>
            <a:r>
              <a:rPr lang="en-US" sz="1050" b="0" dirty="0" smtClean="0"/>
              <a:t>* Validate= Yes</a:t>
            </a:r>
            <a:br>
              <a:rPr lang="en-US" sz="1050" b="0" dirty="0" smtClean="0"/>
            </a:br>
            <a:r>
              <a:rPr lang="en-US" sz="1050" b="0" dirty="0" smtClean="0"/>
              <a:t>* Default-Options= NOACK,NOREPRO,IETFHDR</a:t>
            </a:r>
            <a:br>
              <a:rPr lang="en-US" sz="1050" b="0" dirty="0" smtClean="0"/>
            </a:br>
            <a:r>
              <a:rPr lang="en-US" sz="1050" b="0" dirty="0" smtClean="0"/>
              <a:t>* Digest= No</a:t>
            </a:r>
            <a:br>
              <a:rPr lang="en-US" sz="1050" b="0" dirty="0" smtClean="0"/>
            </a:br>
            <a:r>
              <a:rPr lang="en-US" sz="1050" b="0" dirty="0" smtClean="0"/>
              <a:t>* Sender= List</a:t>
            </a:r>
            <a:br>
              <a:rPr lang="en-US" sz="1050" b="0" dirty="0" smtClean="0"/>
            </a:br>
            <a:r>
              <a:rPr lang="en-US" sz="1050" b="0" dirty="0" smtClean="0"/>
              <a:t>*</a:t>
            </a:r>
            <a:br>
              <a:rPr lang="en-US" sz="1050" b="0" dirty="0" smtClean="0"/>
            </a:br>
            <a:r>
              <a:rPr lang="en-US" sz="1050" b="0" dirty="0" smtClean="0"/>
              <a:t>* .HH OFF</a:t>
            </a:r>
            <a:endParaRPr lang="en-US" sz="1050" b="0" dirty="0"/>
          </a:p>
        </p:txBody>
      </p:sp>
      <p:sp>
        <p:nvSpPr>
          <p:cNvPr id="6" name="Content Placeholder 5"/>
          <p:cNvSpPr>
            <a:spLocks noGrp="1"/>
          </p:cNvSpPr>
          <p:nvPr>
            <p:ph sz="quarter" idx="4"/>
          </p:nvPr>
        </p:nvSpPr>
        <p:spPr>
          <a:xfrm>
            <a:off x="4645025" y="1066800"/>
            <a:ext cx="4041775" cy="5410200"/>
          </a:xfrm>
        </p:spPr>
        <p:txBody>
          <a:bodyPr/>
          <a:lstStyle/>
          <a:p>
            <a:r>
              <a:rPr lang="en-US" sz="1050" b="0" dirty="0"/>
              <a:t>* ***** IEEE 802 Executive Committee List *****</a:t>
            </a:r>
            <a:br>
              <a:rPr lang="en-US" sz="1050" b="0" dirty="0"/>
            </a:br>
            <a:r>
              <a:rPr lang="en-US" sz="1050" b="0" dirty="0"/>
              <a:t>* </a:t>
            </a:r>
            <a:r>
              <a:rPr lang="en-US" sz="1050" b="0" dirty="0" err="1"/>
              <a:t>ListServ</a:t>
            </a:r>
            <a:r>
              <a:rPr lang="en-US" sz="1050" b="0" dirty="0"/>
              <a:t> Configuration File for stds-802-sec</a:t>
            </a:r>
            <a:br>
              <a:rPr lang="en-US" sz="1050" b="0" dirty="0"/>
            </a:br>
            <a:r>
              <a:rPr lang="en-US" sz="1050" b="0" dirty="0"/>
              <a:t>*</a:t>
            </a:r>
            <a:br>
              <a:rPr lang="en-US" sz="1050" b="0" dirty="0"/>
            </a:br>
            <a:r>
              <a:rPr lang="en-US" sz="1050" b="0" dirty="0"/>
              <a:t>* .HH ON</a:t>
            </a:r>
            <a:br>
              <a:rPr lang="en-US" sz="1050" b="0" dirty="0"/>
            </a:br>
            <a:r>
              <a:rPr lang="en-US" sz="1050" b="0" dirty="0"/>
              <a:t>*</a:t>
            </a:r>
            <a:br>
              <a:rPr lang="en-US" sz="1050" b="0" dirty="0"/>
            </a:br>
            <a:r>
              <a:rPr lang="en-US" sz="1050" b="0" dirty="0"/>
              <a:t>* Misc-Options= IETFHDR_SUBJECT_TAG</a:t>
            </a:r>
            <a:br>
              <a:rPr lang="en-US" sz="1050" b="0" dirty="0"/>
            </a:br>
            <a:r>
              <a:rPr lang="en-US" sz="1050" b="0" dirty="0"/>
              <a:t>* </a:t>
            </a:r>
            <a:r>
              <a:rPr lang="en-US" sz="1050" b="0" dirty="0" err="1"/>
              <a:t>Ack</a:t>
            </a:r>
            <a:r>
              <a:rPr lang="en-US" sz="1050" b="0" dirty="0"/>
              <a:t>= Yes</a:t>
            </a:r>
            <a:br>
              <a:rPr lang="en-US" sz="1050" b="0" dirty="0"/>
            </a:br>
            <a:r>
              <a:rPr lang="en-US" sz="1050" b="0" dirty="0"/>
              <a:t>* Sender= List</a:t>
            </a:r>
            <a:br>
              <a:rPr lang="en-US" sz="1050" b="0" dirty="0"/>
            </a:br>
            <a:r>
              <a:rPr lang="en-US" sz="1050" b="0" dirty="0"/>
              <a:t>* Subject-Tag= "802SEC"</a:t>
            </a:r>
            <a:br>
              <a:rPr lang="en-US" sz="1050" b="0" dirty="0"/>
            </a:br>
            <a:r>
              <a:rPr lang="en-US" sz="1050" b="0" dirty="0"/>
              <a:t>* </a:t>
            </a:r>
            <a:r>
              <a:rPr lang="en-US" sz="1050" b="0" dirty="0" err="1"/>
              <a:t>Sizelim</a:t>
            </a:r>
            <a:r>
              <a:rPr lang="en-US" sz="1050" b="0" dirty="0"/>
              <a:t>= 5M</a:t>
            </a:r>
            <a:br>
              <a:rPr lang="en-US" sz="1050" b="0" dirty="0"/>
            </a:br>
            <a:r>
              <a:rPr lang="en-US" sz="1050" b="0" dirty="0"/>
              <a:t>* Change-Log= </a:t>
            </a:r>
            <a:r>
              <a:rPr lang="en-US" sz="1050" b="0" dirty="0" err="1"/>
              <a:t>Yes,Yearly</a:t>
            </a:r>
            <a:r>
              <a:rPr lang="en-US" sz="1050" b="0" dirty="0"/>
              <a:t/>
            </a:r>
            <a:br>
              <a:rPr lang="en-US" sz="1050" b="0" dirty="0"/>
            </a:br>
            <a:r>
              <a:rPr lang="en-US" sz="1050" b="0" dirty="0"/>
              <a:t>* Daily-Threshold= 150,20</a:t>
            </a:r>
            <a:br>
              <a:rPr lang="en-US" sz="1050" b="0" dirty="0"/>
            </a:br>
            <a:r>
              <a:rPr lang="en-US" sz="1050" b="0" dirty="0"/>
              <a:t>* Notify= No</a:t>
            </a:r>
            <a:br>
              <a:rPr lang="en-US" sz="1050" b="0" dirty="0"/>
            </a:br>
            <a:r>
              <a:rPr lang="en-US" sz="1050" b="0" dirty="0"/>
              <a:t>* Attachments= All</a:t>
            </a:r>
            <a:br>
              <a:rPr lang="en-US" sz="1050" b="0" dirty="0"/>
            </a:br>
            <a:r>
              <a:rPr lang="en-US" sz="1050" b="0" dirty="0"/>
              <a:t>* Notebook= No</a:t>
            </a:r>
            <a:br>
              <a:rPr lang="en-US" sz="1050" b="0" dirty="0"/>
            </a:br>
            <a:r>
              <a:rPr lang="en-US" sz="1050" b="0" dirty="0"/>
              <a:t>* Owner= jdambrosia@FORCE10LABS.COM,jrosdahl@ieee.org,Quiet:</a:t>
            </a:r>
            <a:br>
              <a:rPr lang="en-US" sz="1050" b="0" dirty="0"/>
            </a:br>
            <a:r>
              <a:rPr lang="en-US" sz="1050" b="0" dirty="0"/>
              <a:t>* Owner= gilb@ieee.org</a:t>
            </a:r>
            <a:br>
              <a:rPr lang="en-US" sz="1050" b="0" dirty="0"/>
            </a:br>
            <a:r>
              <a:rPr lang="en-US" sz="1050" b="0" dirty="0"/>
              <a:t>* Send= Private</a:t>
            </a:r>
            <a:br>
              <a:rPr lang="en-US" sz="1050" b="0" dirty="0"/>
            </a:br>
            <a:r>
              <a:rPr lang="en-US" sz="1050" b="0" dirty="0"/>
              <a:t>* Subscription= </a:t>
            </a:r>
            <a:r>
              <a:rPr lang="en-US" sz="1050" b="0" dirty="0" err="1"/>
              <a:t>By_Owner,Confirm</a:t>
            </a:r>
            <a:r>
              <a:rPr lang="en-US" sz="1050" b="0" dirty="0"/>
              <a:t/>
            </a:r>
            <a:br>
              <a:rPr lang="en-US" sz="1050" b="0" dirty="0"/>
            </a:br>
            <a:r>
              <a:rPr lang="en-US" sz="1050" b="0" dirty="0"/>
              <a:t>* Review= Owner</a:t>
            </a:r>
            <a:br>
              <a:rPr lang="en-US" sz="1050" b="0" dirty="0"/>
            </a:br>
            <a:r>
              <a:rPr lang="en-US" sz="1050" b="0" dirty="0"/>
              <a:t>* </a:t>
            </a:r>
            <a:r>
              <a:rPr lang="en-US" sz="1050" b="0" dirty="0" err="1"/>
              <a:t>LoopCheck</a:t>
            </a:r>
            <a:r>
              <a:rPr lang="en-US" sz="1050" b="0" dirty="0"/>
              <a:t>= Spam-Delay(10)</a:t>
            </a:r>
            <a:br>
              <a:rPr lang="en-US" sz="1050" b="0" dirty="0"/>
            </a:br>
            <a:r>
              <a:rPr lang="en-US" sz="1050" b="0" dirty="0"/>
              <a:t>* Auto-Delete= </a:t>
            </a:r>
            <a:r>
              <a:rPr lang="en-US" sz="1050" b="0" dirty="0" err="1"/>
              <a:t>Yes,Full-Auto,Delay</a:t>
            </a:r>
            <a:r>
              <a:rPr lang="en-US" sz="1050" b="0" dirty="0"/>
              <a:t>(25),Max(100),Probe(30)</a:t>
            </a:r>
            <a:br>
              <a:rPr lang="en-US" sz="1050" b="0" dirty="0"/>
            </a:br>
            <a:r>
              <a:rPr lang="en-US" sz="1050" b="0" dirty="0"/>
              <a:t>* Safe= Yes</a:t>
            </a:r>
            <a:br>
              <a:rPr lang="en-US" sz="1050" b="0" dirty="0"/>
            </a:br>
            <a:r>
              <a:rPr lang="en-US" sz="1050" b="0" dirty="0"/>
              <a:t>* X-Tags= Yes</a:t>
            </a:r>
            <a:br>
              <a:rPr lang="en-US" sz="1050" b="0" dirty="0"/>
            </a:br>
            <a:r>
              <a:rPr lang="en-US" sz="1050" b="0" dirty="0"/>
              <a:t>* Confidential= Yes</a:t>
            </a:r>
            <a:br>
              <a:rPr lang="en-US" sz="1050" b="0" dirty="0"/>
            </a:br>
            <a:r>
              <a:rPr lang="en-US" sz="1050" b="0" dirty="0"/>
              <a:t>* Filter= Also</a:t>
            </a:r>
            <a:br>
              <a:rPr lang="en-US" sz="1050" b="0" dirty="0"/>
            </a:br>
            <a:r>
              <a:rPr lang="en-US" sz="1050" b="0" dirty="0"/>
              <a:t>* Reply-to= </a:t>
            </a:r>
            <a:r>
              <a:rPr lang="en-US" sz="1050" b="0" dirty="0" err="1"/>
              <a:t>Sender,Respect</a:t>
            </a:r>
            <a:r>
              <a:rPr lang="en-US" sz="1050" b="0" dirty="0"/>
              <a:t/>
            </a:r>
            <a:br>
              <a:rPr lang="en-US" sz="1050" b="0" dirty="0"/>
            </a:br>
            <a:r>
              <a:rPr lang="en-US" sz="1050" b="0" dirty="0"/>
              <a:t>* Validate= </a:t>
            </a:r>
            <a:r>
              <a:rPr lang="en-US" sz="1050" b="0" dirty="0" err="1"/>
              <a:t>Yes,Confirm</a:t>
            </a:r>
            <a:r>
              <a:rPr lang="en-US" sz="1050" b="0" dirty="0"/>
              <a:t/>
            </a:r>
            <a:br>
              <a:rPr lang="en-US" sz="1050" b="0" dirty="0"/>
            </a:br>
            <a:r>
              <a:rPr lang="en-US" sz="1050" b="0" dirty="0"/>
              <a:t>* Default-Options= REPRO,NOACK,SUBJECTHDR</a:t>
            </a:r>
            <a:br>
              <a:rPr lang="en-US" sz="1050" b="0" dirty="0"/>
            </a:br>
            <a:r>
              <a:rPr lang="en-US" sz="1050" b="0" dirty="0"/>
              <a:t>* Digest= No</a:t>
            </a:r>
            <a:br>
              <a:rPr lang="en-US" sz="1050" b="0" dirty="0"/>
            </a:br>
            <a:r>
              <a:rPr lang="en-US" sz="1050" b="0" dirty="0"/>
              <a:t>* .HH OFF</a:t>
            </a:r>
            <a:r>
              <a:rPr lang="en-US" sz="1100" b="0" dirty="0"/>
              <a:t/>
            </a:r>
            <a:br>
              <a:rPr lang="en-US" sz="1100" b="0" dirty="0"/>
            </a:br>
            <a:r>
              <a:rPr lang="en-US" sz="1100" b="0" dirty="0"/>
              <a:t>*</a:t>
            </a:r>
            <a:br>
              <a:rPr lang="en-US" sz="1100" b="0" dirty="0"/>
            </a:br>
            <a:endParaRPr lang="en-US" sz="1100" b="0" dirty="0"/>
          </a:p>
        </p:txBody>
      </p:sp>
      <p:sp>
        <p:nvSpPr>
          <p:cNvPr id="7" name="Date Placeholder 6"/>
          <p:cNvSpPr>
            <a:spLocks noGrp="1"/>
          </p:cNvSpPr>
          <p:nvPr>
            <p:ph type="dt" sz="half" idx="10"/>
          </p:nvPr>
        </p:nvSpPr>
        <p:spPr/>
        <p:txBody>
          <a:bodyPr/>
          <a:lstStyle/>
          <a:p>
            <a:r>
              <a:rPr lang="en-US" smtClean="0"/>
              <a:t>July 2012</a:t>
            </a:r>
            <a:endParaRPr lang="en-US"/>
          </a:p>
        </p:txBody>
      </p:sp>
      <p:sp>
        <p:nvSpPr>
          <p:cNvPr id="8" name="Footer Placeholder 7"/>
          <p:cNvSpPr>
            <a:spLocks noGrp="1"/>
          </p:cNvSpPr>
          <p:nvPr>
            <p:ph type="ftr" sz="quarter" idx="11"/>
          </p:nvPr>
        </p:nvSpPr>
        <p:spPr/>
        <p:txBody>
          <a:bodyPr/>
          <a:lstStyle/>
          <a:p>
            <a:r>
              <a:rPr lang="en-US" smtClean="0"/>
              <a:t>Jon Rosdahl, CSR</a:t>
            </a:r>
            <a:endParaRPr lang="en-US"/>
          </a:p>
        </p:txBody>
      </p:sp>
      <p:sp>
        <p:nvSpPr>
          <p:cNvPr id="9" name="Slide Number Placeholder 8"/>
          <p:cNvSpPr>
            <a:spLocks noGrp="1"/>
          </p:cNvSpPr>
          <p:nvPr>
            <p:ph type="sldNum" sz="quarter" idx="12"/>
          </p:nvPr>
        </p:nvSpPr>
        <p:spPr/>
        <p:txBody>
          <a:bodyPr/>
          <a:lstStyle/>
          <a:p>
            <a:r>
              <a:rPr lang="en-US" smtClean="0"/>
              <a:t>Slide </a:t>
            </a:r>
            <a:fld id="{D0C89329-5AB6-42D6-9876-DF5B71736D9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0" fontAlgn="base" hangingPunct="0"/>
            <a:r>
              <a:rPr lang="en-US" sz="3200" b="1" dirty="0" smtClean="0">
                <a:solidFill>
                  <a:schemeClr val="tx2"/>
                </a:solidFill>
                <a:latin typeface="+mj-lt"/>
                <a:ea typeface="+mj-ea"/>
                <a:cs typeface="+mj-cs"/>
              </a:rPr>
              <a:t>M5.20: Host Guidelines Status Update</a:t>
            </a:r>
            <a:endParaRPr lang="en-US" dirty="0"/>
          </a:p>
        </p:txBody>
      </p:sp>
      <p:sp>
        <p:nvSpPr>
          <p:cNvPr id="3" name="Content Placeholder 2"/>
          <p:cNvSpPr>
            <a:spLocks noGrp="1"/>
          </p:cNvSpPr>
          <p:nvPr>
            <p:ph idx="1"/>
          </p:nvPr>
        </p:nvSpPr>
        <p:spPr/>
        <p:txBody>
          <a:bodyPr/>
          <a:lstStyle/>
          <a:p>
            <a:r>
              <a:rPr lang="en-US" dirty="0" smtClean="0"/>
              <a:t>Discussion on how to proceed.</a:t>
            </a:r>
          </a:p>
          <a:p>
            <a:r>
              <a:rPr lang="en-US" dirty="0" smtClean="0"/>
              <a:t>Bob H. prepared document to start</a:t>
            </a:r>
          </a:p>
          <a:p>
            <a:r>
              <a:rPr lang="en-US" dirty="0" smtClean="0"/>
              <a:t>Lisa working on updating</a:t>
            </a:r>
          </a:p>
          <a:p>
            <a:r>
              <a:rPr lang="en-US" dirty="0" smtClean="0"/>
              <a:t>Present to EC for Friday’s Closing Mtg.</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0" fontAlgn="base" hangingPunct="0"/>
            <a:r>
              <a:rPr lang="en-US" sz="3200" b="1" dirty="0" smtClean="0">
                <a:solidFill>
                  <a:schemeClr val="tx2"/>
                </a:solidFill>
                <a:latin typeface="+mj-lt"/>
                <a:ea typeface="+mj-ea"/>
                <a:cs typeface="+mj-cs"/>
              </a:rPr>
              <a:t>M5.27: 802 e-Tools Status Update</a:t>
            </a:r>
            <a:endParaRPr lang="en-US" dirty="0"/>
          </a:p>
        </p:txBody>
      </p:sp>
      <p:sp>
        <p:nvSpPr>
          <p:cNvPr id="3" name="Content Placeholder 2"/>
          <p:cNvSpPr>
            <a:spLocks noGrp="1"/>
          </p:cNvSpPr>
          <p:nvPr>
            <p:ph idx="1"/>
          </p:nvPr>
        </p:nvSpPr>
        <p:spPr/>
        <p:txBody>
          <a:bodyPr/>
          <a:lstStyle/>
          <a:p>
            <a:r>
              <a:rPr lang="en-GB" b="0" dirty="0" smtClean="0"/>
              <a:t>Kristine – </a:t>
            </a:r>
          </a:p>
          <a:p>
            <a:r>
              <a:rPr lang="en-GB" b="0" dirty="0" smtClean="0"/>
              <a:t>Report: </a:t>
            </a:r>
            <a:r>
              <a:rPr lang="en-GB" b="0" dirty="0" smtClean="0">
                <a:hlinkClick r:id="rId2"/>
              </a:rPr>
              <a:t>https://mentor.ieee.org/802-ec/dcn/12/ec-12-0032-00-00SA-july-2012-plenary-etools-update.pdf</a:t>
            </a:r>
            <a:endParaRPr lang="en-GB" b="0" dirty="0" smtClean="0"/>
          </a:p>
          <a:p>
            <a:endParaRPr lang="en-GB" b="0" dirty="0" smtClean="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A655D77F-0583-4B1B-9515-840BDC531A3D}" type="slidenum">
              <a:rPr lang="en-US"/>
              <a:pPr/>
              <a:t>16</a:t>
            </a:fld>
            <a:endParaRPr lang="en-US"/>
          </a:p>
        </p:txBody>
      </p:sp>
      <p:sp>
        <p:nvSpPr>
          <p:cNvPr id="44036" name="Rectangle 4"/>
          <p:cNvSpPr>
            <a:spLocks noGrp="1" noChangeArrowheads="1"/>
          </p:cNvSpPr>
          <p:nvPr>
            <p:ph type="ctrTitle"/>
          </p:nvPr>
        </p:nvSpPr>
        <p:spPr/>
        <p:txBody>
          <a:bodyPr/>
          <a:lstStyle/>
          <a:p>
            <a:r>
              <a:rPr lang="en-US" dirty="0"/>
              <a:t>Friday, Closing EC Meeting</a:t>
            </a:r>
          </a:p>
        </p:txBody>
      </p:sp>
      <p:sp>
        <p:nvSpPr>
          <p:cNvPr id="44037" name="Rectangle 5"/>
          <p:cNvSpPr>
            <a:spLocks noGrp="1" noChangeArrowheads="1"/>
          </p:cNvSpPr>
          <p:nvPr>
            <p:ph type="subTitle" idx="1"/>
          </p:nvPr>
        </p:nvSpPr>
        <p:spPr/>
        <p:txBody>
          <a:bodyPr/>
          <a:lstStyle/>
          <a:p>
            <a:r>
              <a:rPr lang="en-US" dirty="0" smtClean="0"/>
              <a:t>July 20, </a:t>
            </a:r>
            <a:r>
              <a:rPr lang="en-US" dirty="0"/>
              <a:t>2012</a:t>
            </a:r>
          </a:p>
          <a:p>
            <a:r>
              <a:rPr lang="en-US" dirty="0" err="1"/>
              <a:t>ExSec</a:t>
            </a:r>
            <a:r>
              <a:rPr lang="en-US" dirty="0"/>
              <a:t> Agenda Items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B9F866A8-58DD-4A62-BA06-2591D65F637A}" type="slidenum">
              <a:rPr lang="en-US"/>
              <a:pPr/>
              <a:t>17</a:t>
            </a:fld>
            <a:endParaRPr lang="en-US"/>
          </a:p>
        </p:txBody>
      </p:sp>
      <p:sp>
        <p:nvSpPr>
          <p:cNvPr id="43010" name="Rectangle 2"/>
          <p:cNvSpPr>
            <a:spLocks noGrp="1" noChangeArrowheads="1"/>
          </p:cNvSpPr>
          <p:nvPr>
            <p:ph type="title"/>
          </p:nvPr>
        </p:nvSpPr>
        <p:spPr/>
        <p:txBody>
          <a:bodyPr/>
          <a:lstStyle/>
          <a:p>
            <a:r>
              <a:rPr lang="en-US" dirty="0" smtClean="0"/>
              <a:t>F4.02 - IEEE </a:t>
            </a:r>
            <a:r>
              <a:rPr lang="en-US" dirty="0"/>
              <a:t>802 EC Interim Teleconference</a:t>
            </a:r>
          </a:p>
        </p:txBody>
      </p:sp>
      <p:sp>
        <p:nvSpPr>
          <p:cNvPr id="43011" name="Rectangle 3"/>
          <p:cNvSpPr>
            <a:spLocks noGrp="1" noChangeArrowheads="1"/>
          </p:cNvSpPr>
          <p:nvPr>
            <p:ph type="body" idx="1"/>
          </p:nvPr>
        </p:nvSpPr>
        <p:spPr/>
        <p:txBody>
          <a:bodyPr/>
          <a:lstStyle/>
          <a:p>
            <a:r>
              <a:rPr lang="en-US" sz="2800" dirty="0"/>
              <a:t>802 EC Interim Conference calls are 1-3PM ET on the first Tuesday of FEB, JUN and </a:t>
            </a:r>
            <a:r>
              <a:rPr lang="en-US" sz="2800" dirty="0" smtClean="0"/>
              <a:t>OCT.</a:t>
            </a:r>
          </a:p>
          <a:p>
            <a:pPr lvl="1"/>
            <a:r>
              <a:rPr lang="en-US" dirty="0" smtClean="0"/>
              <a:t>During the Monday EC Meeting, it was announced that we are changing the Oct 2012 call to 9 Oct.</a:t>
            </a:r>
          </a:p>
          <a:p>
            <a:endParaRPr lang="en-US" dirty="0" smtClean="0"/>
          </a:p>
          <a:p>
            <a:r>
              <a:rPr lang="en-US" dirty="0" smtClean="0"/>
              <a:t>Call Schedule:</a:t>
            </a:r>
          </a:p>
          <a:p>
            <a:pPr lvl="1"/>
            <a:r>
              <a:rPr lang="en-US" dirty="0" smtClean="0"/>
              <a:t>2012</a:t>
            </a:r>
            <a:r>
              <a:rPr lang="en-US" dirty="0"/>
              <a:t>: 02FEB, 05JUN, </a:t>
            </a:r>
            <a:r>
              <a:rPr lang="en-US" dirty="0" smtClean="0"/>
              <a:t>09OCT</a:t>
            </a:r>
            <a:r>
              <a:rPr lang="en-US" dirty="0"/>
              <a:t/>
            </a:r>
            <a:br>
              <a:rPr lang="en-US" dirty="0"/>
            </a:br>
            <a:r>
              <a:rPr lang="en-US" dirty="0"/>
              <a:t>2013: 05FEB, 04JUN, 01OCT</a:t>
            </a:r>
            <a:br>
              <a:rPr lang="en-US" dirty="0"/>
            </a:br>
            <a:r>
              <a:rPr lang="en-US" dirty="0"/>
              <a:t>2014: 04FEB, 03JUN, 07OCT</a:t>
            </a:r>
            <a:br>
              <a:rPr lang="en-US" dirty="0"/>
            </a:b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D0D58CDD-D2B6-4876-95A0-EC96239EE598}" type="slidenum">
              <a:rPr lang="en-US"/>
              <a:pPr/>
              <a:t>18</a:t>
            </a:fld>
            <a:endParaRPr lang="en-US"/>
          </a:p>
        </p:txBody>
      </p:sp>
      <p:sp>
        <p:nvSpPr>
          <p:cNvPr id="51202" name="Rectangle 2"/>
          <p:cNvSpPr>
            <a:spLocks noGrp="1" noChangeArrowheads="1"/>
          </p:cNvSpPr>
          <p:nvPr>
            <p:ph type="title"/>
          </p:nvPr>
        </p:nvSpPr>
        <p:spPr/>
        <p:txBody>
          <a:bodyPr/>
          <a:lstStyle/>
          <a:p>
            <a:r>
              <a:rPr lang="en-US" dirty="0"/>
              <a:t>802 EC Interim Teleconference:</a:t>
            </a:r>
            <a:br>
              <a:rPr lang="en-US" dirty="0"/>
            </a:br>
            <a:r>
              <a:rPr lang="en-US" dirty="0"/>
              <a:t> </a:t>
            </a:r>
            <a:r>
              <a:rPr lang="en-US" dirty="0" smtClean="0"/>
              <a:t>Oct 9, </a:t>
            </a:r>
            <a:r>
              <a:rPr lang="en-US" dirty="0"/>
              <a:t>2012 1-3PM ET</a:t>
            </a:r>
          </a:p>
        </p:txBody>
      </p:sp>
      <p:sp>
        <p:nvSpPr>
          <p:cNvPr id="51203" name="Rectangle 3"/>
          <p:cNvSpPr>
            <a:spLocks noGrp="1" noChangeArrowheads="1"/>
          </p:cNvSpPr>
          <p:nvPr>
            <p:ph type="body" idx="1"/>
          </p:nvPr>
        </p:nvSpPr>
        <p:spPr/>
        <p:txBody>
          <a:bodyPr/>
          <a:lstStyle/>
          <a:p>
            <a:pPr>
              <a:lnSpc>
                <a:spcPct val="90000"/>
              </a:lnSpc>
            </a:pPr>
            <a:r>
              <a:rPr lang="en-US" dirty="0"/>
              <a:t>Draft Agenda:</a:t>
            </a:r>
          </a:p>
          <a:p>
            <a:pPr lvl="1">
              <a:lnSpc>
                <a:spcPct val="90000"/>
              </a:lnSpc>
            </a:pPr>
            <a:r>
              <a:rPr lang="en-US" dirty="0"/>
              <a:t>Welcome/Intro/Approve Agenda                            - Nikolich 4 min </a:t>
            </a:r>
          </a:p>
          <a:p>
            <a:pPr lvl="1">
              <a:lnSpc>
                <a:spcPct val="90000"/>
              </a:lnSpc>
            </a:pPr>
            <a:r>
              <a:rPr lang="en-US" dirty="0"/>
              <a:t>Report: Single Sales Channel Update                     - Nikolich 3 min</a:t>
            </a:r>
          </a:p>
          <a:p>
            <a:pPr lvl="1">
              <a:lnSpc>
                <a:spcPct val="90000"/>
              </a:lnSpc>
            </a:pPr>
            <a:r>
              <a:rPr lang="en-US" dirty="0"/>
              <a:t>Report</a:t>
            </a:r>
            <a:r>
              <a:rPr lang="en-US" dirty="0" smtClean="0"/>
              <a:t>:</a:t>
            </a:r>
            <a:endParaRPr lang="en-US" dirty="0"/>
          </a:p>
          <a:p>
            <a:pPr lvl="1">
              <a:lnSpc>
                <a:spcPct val="90000"/>
              </a:lnSpc>
            </a:pPr>
            <a:r>
              <a:rPr lang="en-US" dirty="0"/>
              <a:t>Report</a:t>
            </a:r>
            <a:r>
              <a:rPr lang="en-US" dirty="0" smtClean="0"/>
              <a:t>:</a:t>
            </a:r>
            <a:endParaRPr lang="en-US" dirty="0"/>
          </a:p>
          <a:p>
            <a:pPr lvl="1">
              <a:lnSpc>
                <a:spcPct val="90000"/>
              </a:lnSpc>
            </a:pPr>
            <a:r>
              <a:rPr lang="en-US" dirty="0" smtClean="0"/>
              <a:t>DT: Agenda topics for 802 EC 2012 Workshop -       15 min</a:t>
            </a:r>
          </a:p>
          <a:p>
            <a:pPr lvl="1">
              <a:lnSpc>
                <a:spcPct val="90000"/>
              </a:lnSpc>
            </a:pPr>
            <a:r>
              <a:rPr lang="en-US" dirty="0" smtClean="0"/>
              <a:t>Report</a:t>
            </a:r>
            <a:r>
              <a:rPr lang="en-US" dirty="0"/>
              <a:t>: July 2012 San </a:t>
            </a:r>
            <a:r>
              <a:rPr lang="en-US" dirty="0" smtClean="0"/>
              <a:t>Antonio </a:t>
            </a:r>
            <a:r>
              <a:rPr lang="en-US" dirty="0"/>
              <a:t>Meeting Plans </a:t>
            </a:r>
            <a:r>
              <a:rPr lang="en-US" dirty="0" smtClean="0"/>
              <a:t>       </a:t>
            </a:r>
            <a:r>
              <a:rPr lang="en-US" dirty="0"/>
              <a:t>- Rosdahl 3 min</a:t>
            </a:r>
          </a:p>
          <a:p>
            <a:pPr lvl="1">
              <a:lnSpc>
                <a:spcPct val="90000"/>
              </a:lnSpc>
            </a:pPr>
            <a:r>
              <a:rPr lang="en-US" dirty="0"/>
              <a:t>Report: July 2013 Geneva Meeting </a:t>
            </a:r>
            <a:r>
              <a:rPr lang="en-US" dirty="0" smtClean="0"/>
              <a:t>Plan Status       </a:t>
            </a:r>
            <a:r>
              <a:rPr lang="en-US" dirty="0"/>
              <a:t>- Rosdahl 4 min</a:t>
            </a:r>
          </a:p>
          <a:p>
            <a:pPr lvl="1">
              <a:lnSpc>
                <a:spcPct val="90000"/>
              </a:lnSpc>
            </a:pPr>
            <a:endParaRPr lang="en-US" dirty="0"/>
          </a:p>
          <a:p>
            <a:pPr lvl="1">
              <a:lnSpc>
                <a:spcPct val="90000"/>
              </a:lnSpc>
            </a:pPr>
            <a:r>
              <a:rPr lang="en-US" dirty="0" smtClean="0"/>
              <a:t>AOB </a:t>
            </a:r>
            <a:r>
              <a:rPr lang="en-US" dirty="0"/>
              <a:t>						   </a:t>
            </a:r>
            <a:r>
              <a:rPr lang="en-US" dirty="0" smtClean="0"/>
              <a:t>  91 min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2400" cy="381000"/>
          </a:xfrm>
        </p:spPr>
        <p:txBody>
          <a:bodyPr/>
          <a:lstStyle/>
          <a:p>
            <a:r>
              <a:rPr lang="en-US" dirty="0" smtClean="0"/>
              <a:t>4.06 - Future Venue Session Report</a:t>
            </a:r>
            <a:endParaRPr lang="en-US" dirty="0"/>
          </a:p>
        </p:txBody>
      </p:sp>
      <p:sp>
        <p:nvSpPr>
          <p:cNvPr id="3" name="Content Placeholder 2"/>
          <p:cNvSpPr>
            <a:spLocks noGrp="1"/>
          </p:cNvSpPr>
          <p:nvPr>
            <p:ph idx="1"/>
          </p:nvPr>
        </p:nvSpPr>
        <p:spPr>
          <a:xfrm>
            <a:off x="685800" y="1219200"/>
            <a:ext cx="7772400" cy="5181600"/>
          </a:xfrm>
        </p:spPr>
        <p:txBody>
          <a:bodyPr/>
          <a:lstStyle/>
          <a:p>
            <a:r>
              <a:rPr lang="en-US" dirty="0" smtClean="0"/>
              <a:t>Met on Wed 12-1pm</a:t>
            </a:r>
          </a:p>
          <a:p>
            <a:r>
              <a:rPr lang="en-US" dirty="0" smtClean="0"/>
              <a:t>Future Venues are listed in doc:802 EC-12/0040</a:t>
            </a:r>
          </a:p>
          <a:p>
            <a:r>
              <a:rPr lang="en-US" dirty="0" smtClean="0"/>
              <a:t>Requirement for one Plenary to be </a:t>
            </a:r>
            <a:r>
              <a:rPr lang="en-US" dirty="0" err="1" smtClean="0"/>
              <a:t>NonNA</a:t>
            </a:r>
            <a:r>
              <a:rPr lang="en-US" dirty="0" smtClean="0"/>
              <a:t>/</a:t>
            </a:r>
            <a:r>
              <a:rPr lang="en-US" dirty="0" err="1" smtClean="0"/>
              <a:t>NonUS</a:t>
            </a:r>
            <a:r>
              <a:rPr lang="en-US" dirty="0" smtClean="0"/>
              <a:t>:</a:t>
            </a:r>
          </a:p>
          <a:p>
            <a:pPr lvl="1"/>
            <a:r>
              <a:rPr lang="en-US" dirty="0" smtClean="0"/>
              <a:t>Target moving Atlanta from March 2014 to a proposed EC Interim January 2015 to open a slot for a </a:t>
            </a:r>
            <a:r>
              <a:rPr lang="en-US" dirty="0" err="1" smtClean="0"/>
              <a:t>NonNA</a:t>
            </a:r>
            <a:r>
              <a:rPr lang="en-US" dirty="0" smtClean="0"/>
              <a:t>/</a:t>
            </a:r>
            <a:r>
              <a:rPr lang="en-US" dirty="0" err="1" smtClean="0"/>
              <a:t>NonUS</a:t>
            </a:r>
            <a:r>
              <a:rPr lang="en-US" dirty="0" smtClean="0"/>
              <a:t> venue. (need EC motion)</a:t>
            </a:r>
          </a:p>
          <a:p>
            <a:pPr lvl="1"/>
            <a:r>
              <a:rPr lang="en-US" dirty="0" smtClean="0"/>
              <a:t>Target moving San Antonio from Nov 2016 to a proposed EC Interim Either Sept 2016 or Jan 2017 to open a slot for a </a:t>
            </a:r>
            <a:r>
              <a:rPr lang="en-US" dirty="0" err="1" smtClean="0"/>
              <a:t>NonNA</a:t>
            </a:r>
            <a:r>
              <a:rPr lang="en-US" dirty="0" smtClean="0"/>
              <a:t>/</a:t>
            </a:r>
            <a:r>
              <a:rPr lang="en-US" dirty="0" err="1" smtClean="0"/>
              <a:t>NonUS</a:t>
            </a:r>
            <a:r>
              <a:rPr lang="en-US" dirty="0" smtClean="0"/>
              <a:t> venue. (need EC motion)</a:t>
            </a:r>
          </a:p>
          <a:p>
            <a:pPr lvl="1"/>
            <a:r>
              <a:rPr lang="en-US" dirty="0" smtClean="0"/>
              <a:t>Currently we have 2013, 2015 affirmed by EC motion</a:t>
            </a:r>
          </a:p>
          <a:p>
            <a:r>
              <a:rPr lang="en-US" dirty="0" smtClean="0"/>
              <a:t>RFP to be sent out for </a:t>
            </a:r>
            <a:r>
              <a:rPr lang="en-US" dirty="0" err="1" smtClean="0"/>
              <a:t>NonNA</a:t>
            </a:r>
            <a:r>
              <a:rPr lang="en-US" dirty="0" smtClean="0"/>
              <a:t>/</a:t>
            </a:r>
            <a:r>
              <a:rPr lang="en-US" dirty="0" err="1" smtClean="0"/>
              <a:t>NonUS</a:t>
            </a:r>
            <a:r>
              <a:rPr lang="en-US" dirty="0" smtClean="0"/>
              <a:t> Venue selection:</a:t>
            </a:r>
          </a:p>
          <a:p>
            <a:pPr lvl="1"/>
            <a:r>
              <a:rPr lang="en-US" dirty="0" smtClean="0"/>
              <a:t>March 2014, Nov 2016, March/Nov 2017, March/Nov 2018</a:t>
            </a:r>
          </a:p>
          <a:p>
            <a:r>
              <a:rPr lang="en-US" dirty="0" smtClean="0"/>
              <a:t>Contracts for Waikoloa, Hawaii</a:t>
            </a:r>
          </a:p>
          <a:p>
            <a:pPr lvl="1"/>
            <a:r>
              <a:rPr lang="en-US" dirty="0" smtClean="0"/>
              <a:t>July 2015</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57E2FF28-4DEE-4E64-A2D4-E9A05C899F77}" type="slidenum">
              <a:rPr lang="en-US"/>
              <a:pPr/>
              <a:t>2</a:t>
            </a:fld>
            <a:endParaRPr lang="en-US"/>
          </a:p>
        </p:txBody>
      </p:sp>
      <p:sp>
        <p:nvSpPr>
          <p:cNvPr id="5122" name="Rectangle 2"/>
          <p:cNvSpPr>
            <a:spLocks noGrp="1" noChangeArrowheads="1"/>
          </p:cNvSpPr>
          <p:nvPr>
            <p:ph type="title"/>
          </p:nvPr>
        </p:nvSpPr>
        <p:spPr>
          <a:xfrm>
            <a:off x="685800" y="685800"/>
            <a:ext cx="7772400" cy="685800"/>
          </a:xfrm>
          <a:noFill/>
          <a:ln/>
        </p:spPr>
        <p:txBody>
          <a:bodyPr/>
          <a:lstStyle/>
          <a:p>
            <a:r>
              <a:rPr lang="en-US" dirty="0"/>
              <a:t>Abstract</a:t>
            </a:r>
          </a:p>
        </p:txBody>
      </p:sp>
      <p:sp>
        <p:nvSpPr>
          <p:cNvPr id="5123" name="Rectangle 3"/>
          <p:cNvSpPr>
            <a:spLocks noGrp="1" noChangeArrowheads="1"/>
          </p:cNvSpPr>
          <p:nvPr>
            <p:ph type="body" idx="1"/>
          </p:nvPr>
        </p:nvSpPr>
        <p:spPr>
          <a:xfrm>
            <a:off x="685800" y="1600200"/>
            <a:ext cx="7772400" cy="4800600"/>
          </a:xfrm>
          <a:noFill/>
          <a:ln/>
        </p:spPr>
        <p:txBody>
          <a:bodyPr/>
          <a:lstStyle/>
          <a:p>
            <a:pPr>
              <a:buFontTx/>
              <a:buNone/>
            </a:pPr>
            <a:r>
              <a:rPr lang="en-US" sz="2000" dirty="0"/>
              <a:t>Executive Secretary had the following EC Agenda Items: </a:t>
            </a:r>
            <a:endParaRPr lang="en-US" sz="2000" dirty="0" smtClean="0"/>
          </a:p>
          <a:p>
            <a:pPr>
              <a:buNone/>
            </a:pPr>
            <a:r>
              <a:rPr lang="en-US" sz="2000" dirty="0" smtClean="0"/>
              <a:t>M5.12: Workshop Status Update</a:t>
            </a:r>
          </a:p>
          <a:p>
            <a:pPr>
              <a:buNone/>
            </a:pPr>
            <a:r>
              <a:rPr lang="en-US" sz="2000" dirty="0" smtClean="0"/>
              <a:t>M5.16: Future Venue Contract Status</a:t>
            </a:r>
          </a:p>
          <a:p>
            <a:pPr>
              <a:buNone/>
            </a:pPr>
            <a:r>
              <a:rPr lang="en-US" sz="2000" dirty="0" smtClean="0"/>
              <a:t>M5.17: Geneva 2013 Expectation</a:t>
            </a:r>
          </a:p>
          <a:p>
            <a:pPr>
              <a:buNone/>
            </a:pPr>
            <a:r>
              <a:rPr lang="en-US" sz="2000" dirty="0" smtClean="0"/>
              <a:t>M5.19: Reflector Configuration</a:t>
            </a:r>
          </a:p>
          <a:p>
            <a:pPr>
              <a:buNone/>
            </a:pPr>
            <a:r>
              <a:rPr lang="en-US" sz="2000" dirty="0" smtClean="0"/>
              <a:t>M5.20: Host Guidelines Status Update</a:t>
            </a:r>
          </a:p>
          <a:p>
            <a:pPr>
              <a:buNone/>
            </a:pPr>
            <a:r>
              <a:rPr lang="en-US" sz="2000" dirty="0" smtClean="0"/>
              <a:t>M5.27: 802 e-Tools Status Update</a:t>
            </a:r>
          </a:p>
          <a:p>
            <a:pPr>
              <a:buNone/>
            </a:pPr>
            <a:r>
              <a:rPr lang="en-US" sz="2000" dirty="0" smtClean="0"/>
              <a:t>F4.02: IEEE 802 EC Interim Teleconference, 9 Oct</a:t>
            </a:r>
          </a:p>
          <a:p>
            <a:pPr>
              <a:buNone/>
            </a:pPr>
            <a:r>
              <a:rPr lang="en-US" sz="2000" dirty="0" smtClean="0"/>
              <a:t>F4.06: Future Venues</a:t>
            </a:r>
          </a:p>
          <a:p>
            <a:pPr>
              <a:buNone/>
            </a:pPr>
            <a:r>
              <a:rPr lang="en-US" sz="2000" dirty="0" smtClean="0"/>
              <a:t>F4.07: Sponsor Solicitation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Authorize an EC Sponsored Interim for January 2015</a:t>
            </a:r>
            <a:endParaRPr lang="en-US" sz="1800" dirty="0"/>
          </a:p>
        </p:txBody>
      </p:sp>
      <p:sp>
        <p:nvSpPr>
          <p:cNvPr id="3" name="Content Placeholder 2"/>
          <p:cNvSpPr>
            <a:spLocks noGrp="1"/>
          </p:cNvSpPr>
          <p:nvPr>
            <p:ph idx="1"/>
          </p:nvPr>
        </p:nvSpPr>
        <p:spPr>
          <a:xfrm>
            <a:off x="685800" y="1981200"/>
            <a:ext cx="7772400" cy="4419600"/>
          </a:xfrm>
        </p:spPr>
        <p:txBody>
          <a:bodyPr/>
          <a:lstStyle/>
          <a:p>
            <a:r>
              <a:rPr lang="en-US" dirty="0" smtClean="0"/>
              <a:t>Motion to sponsor an Interim Meeting January 2015 in Atlanta for the express purpose to move the March 2014 Atlanta venue existing contract to January 2015.</a:t>
            </a:r>
          </a:p>
          <a:p>
            <a:pPr lvl="1"/>
            <a:endParaRPr lang="en-US" dirty="0" smtClean="0"/>
          </a:p>
          <a:p>
            <a:r>
              <a:rPr lang="en-US" dirty="0" smtClean="0"/>
              <a:t>Moved: Jon Rosdahl    2</a:t>
            </a:r>
            <a:r>
              <a:rPr lang="en-US" baseline="30000" dirty="0" smtClean="0"/>
              <a:t>nd</a:t>
            </a:r>
            <a:r>
              <a:rPr lang="en-US" dirty="0" smtClean="0"/>
              <a:t>: Bruce Kraemer</a:t>
            </a:r>
          </a:p>
          <a:p>
            <a:r>
              <a:rPr lang="en-US" dirty="0" smtClean="0"/>
              <a:t> </a:t>
            </a:r>
          </a:p>
          <a:p>
            <a:r>
              <a:rPr lang="en-US" dirty="0" smtClean="0"/>
              <a:t>Note that this will provide a date for a </a:t>
            </a:r>
            <a:r>
              <a:rPr lang="en-US" dirty="0" err="1" smtClean="0"/>
              <a:t>NonNA</a:t>
            </a:r>
            <a:r>
              <a:rPr lang="en-US" dirty="0" smtClean="0"/>
              <a:t>/</a:t>
            </a:r>
            <a:r>
              <a:rPr lang="en-US" dirty="0" err="1" smtClean="0"/>
              <a:t>NonUS</a:t>
            </a:r>
            <a:r>
              <a:rPr lang="en-US" dirty="0" smtClean="0"/>
              <a:t> venue in 2014.</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Authorize an EC Sponsored Interim for Sept 2016 or January 2017</a:t>
            </a:r>
            <a:endParaRPr lang="en-US" sz="1800" dirty="0"/>
          </a:p>
        </p:txBody>
      </p:sp>
      <p:sp>
        <p:nvSpPr>
          <p:cNvPr id="3" name="Content Placeholder 2"/>
          <p:cNvSpPr>
            <a:spLocks noGrp="1"/>
          </p:cNvSpPr>
          <p:nvPr>
            <p:ph idx="1"/>
          </p:nvPr>
        </p:nvSpPr>
        <p:spPr>
          <a:xfrm>
            <a:off x="685800" y="1981200"/>
            <a:ext cx="7772400" cy="4419600"/>
          </a:xfrm>
        </p:spPr>
        <p:txBody>
          <a:bodyPr/>
          <a:lstStyle/>
          <a:p>
            <a:r>
              <a:rPr lang="en-US" dirty="0" smtClean="0"/>
              <a:t>Motion to sponsor an Interim Meeting Sept. 2016 or January 2017 in San Antonio for the express purpose to move the November 2016 San Antonio venue existing contract to Sept. 2016 or January 2017.</a:t>
            </a:r>
          </a:p>
          <a:p>
            <a:pPr lvl="1"/>
            <a:endParaRPr lang="en-US" dirty="0" smtClean="0"/>
          </a:p>
          <a:p>
            <a:r>
              <a:rPr lang="en-US" dirty="0" smtClean="0"/>
              <a:t>Moved: Jon Rosdahl    2</a:t>
            </a:r>
            <a:r>
              <a:rPr lang="en-US" baseline="30000" dirty="0" smtClean="0"/>
              <a:t>nd</a:t>
            </a:r>
            <a:r>
              <a:rPr lang="en-US" dirty="0" smtClean="0"/>
              <a:t>: Bruce Kraemer</a:t>
            </a:r>
          </a:p>
          <a:p>
            <a:r>
              <a:rPr lang="en-US" dirty="0" smtClean="0"/>
              <a:t> </a:t>
            </a:r>
          </a:p>
          <a:p>
            <a:r>
              <a:rPr lang="en-US" dirty="0" smtClean="0"/>
              <a:t>Note that this will provide a date for a </a:t>
            </a:r>
            <a:r>
              <a:rPr lang="en-US" dirty="0" err="1" smtClean="0"/>
              <a:t>NonNA</a:t>
            </a:r>
            <a:r>
              <a:rPr lang="en-US" dirty="0" smtClean="0"/>
              <a:t>/</a:t>
            </a:r>
            <a:r>
              <a:rPr lang="en-US" dirty="0" err="1" smtClean="0"/>
              <a:t>NonUS</a:t>
            </a:r>
            <a:r>
              <a:rPr lang="en-US" dirty="0" smtClean="0"/>
              <a:t> venue in 2016.</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Affirm Future Venues</a:t>
            </a:r>
            <a:r>
              <a:rPr lang="en-US" sz="1800" dirty="0" smtClean="0"/>
              <a:t>(2)</a:t>
            </a:r>
            <a:endParaRPr lang="en-US" sz="1800" dirty="0"/>
          </a:p>
        </p:txBody>
      </p:sp>
      <p:sp>
        <p:nvSpPr>
          <p:cNvPr id="3" name="Content Placeholder 2"/>
          <p:cNvSpPr>
            <a:spLocks noGrp="1"/>
          </p:cNvSpPr>
          <p:nvPr>
            <p:ph idx="1"/>
          </p:nvPr>
        </p:nvSpPr>
        <p:spPr>
          <a:xfrm>
            <a:off x="685800" y="1981200"/>
            <a:ext cx="7772400" cy="4419600"/>
          </a:xfrm>
        </p:spPr>
        <p:txBody>
          <a:bodyPr/>
          <a:lstStyle/>
          <a:p>
            <a:r>
              <a:rPr lang="en-US" dirty="0" smtClean="0"/>
              <a:t>Motion to affirm the approval of the following Venue locations:</a:t>
            </a:r>
          </a:p>
          <a:p>
            <a:pPr lvl="1"/>
            <a:r>
              <a:rPr lang="en-US" dirty="0" smtClean="0"/>
              <a:t>2016 July – San Diego, California</a:t>
            </a:r>
          </a:p>
          <a:p>
            <a:pPr lvl="1"/>
            <a:r>
              <a:rPr lang="en-US" dirty="0" smtClean="0"/>
              <a:t>2018 July – San Diego, California</a:t>
            </a:r>
          </a:p>
          <a:p>
            <a:pPr lvl="1"/>
            <a:endParaRPr lang="en-US" dirty="0" smtClean="0"/>
          </a:p>
          <a:p>
            <a:r>
              <a:rPr lang="en-US" dirty="0" smtClean="0"/>
              <a:t>Moved: Jon Rosdahl    2</a:t>
            </a:r>
            <a:r>
              <a:rPr lang="en-US" baseline="30000" dirty="0" smtClean="0"/>
              <a:t>nd</a:t>
            </a:r>
            <a:r>
              <a:rPr lang="en-US" dirty="0" smtClean="0"/>
              <a:t>: Bruce Kraemer</a:t>
            </a:r>
          </a:p>
          <a:p>
            <a:r>
              <a:rPr lang="en-US" dirty="0" smtClean="0"/>
              <a:t> </a:t>
            </a:r>
          </a:p>
          <a:p>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Affirm Future Venues</a:t>
            </a:r>
            <a:r>
              <a:rPr lang="en-US" sz="1800" dirty="0" smtClean="0"/>
              <a:t>(3)</a:t>
            </a:r>
            <a:endParaRPr lang="en-US" sz="1800" dirty="0"/>
          </a:p>
        </p:txBody>
      </p:sp>
      <p:sp>
        <p:nvSpPr>
          <p:cNvPr id="3" name="Content Placeholder 2"/>
          <p:cNvSpPr>
            <a:spLocks noGrp="1"/>
          </p:cNvSpPr>
          <p:nvPr>
            <p:ph idx="1"/>
          </p:nvPr>
        </p:nvSpPr>
        <p:spPr>
          <a:xfrm>
            <a:off x="685800" y="1981200"/>
            <a:ext cx="7772400" cy="4419600"/>
          </a:xfrm>
        </p:spPr>
        <p:txBody>
          <a:bodyPr/>
          <a:lstStyle/>
          <a:p>
            <a:r>
              <a:rPr lang="en-US" dirty="0" smtClean="0"/>
              <a:t>Motion to affirm the approval of the following Venue locations:</a:t>
            </a:r>
          </a:p>
          <a:p>
            <a:pPr lvl="1"/>
            <a:r>
              <a:rPr lang="en-US" dirty="0" smtClean="0"/>
              <a:t>2015 July – Waikoloa, Kona, HI</a:t>
            </a:r>
          </a:p>
          <a:p>
            <a:endParaRPr lang="en-US" dirty="0" smtClean="0"/>
          </a:p>
          <a:p>
            <a:r>
              <a:rPr lang="en-US" dirty="0" smtClean="0"/>
              <a:t>Moved: Jon Rosdahl    2</a:t>
            </a:r>
            <a:r>
              <a:rPr lang="en-US" baseline="30000" dirty="0" smtClean="0"/>
              <a:t>nd</a:t>
            </a:r>
            <a:r>
              <a:rPr lang="en-US" dirty="0" smtClean="0"/>
              <a:t>: Bruce Kraemer</a:t>
            </a:r>
          </a:p>
          <a:p>
            <a:pPr>
              <a:buNone/>
            </a:pPr>
            <a:endParaRPr lang="en-US" dirty="0" smtClean="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4.07 - Solicitation for Sponsorship</a:t>
            </a:r>
            <a:endParaRPr lang="en-US" dirty="0"/>
          </a:p>
        </p:txBody>
      </p:sp>
      <p:sp>
        <p:nvSpPr>
          <p:cNvPr id="3" name="Content Placeholder 2"/>
          <p:cNvSpPr>
            <a:spLocks noGrp="1"/>
          </p:cNvSpPr>
          <p:nvPr>
            <p:ph idx="1"/>
          </p:nvPr>
        </p:nvSpPr>
        <p:spPr/>
        <p:txBody>
          <a:bodyPr/>
          <a:lstStyle/>
          <a:p>
            <a:r>
              <a:rPr lang="en-US" dirty="0" smtClean="0"/>
              <a:t>Meetings in </a:t>
            </a:r>
            <a:r>
              <a:rPr lang="en-US" dirty="0" err="1" smtClean="0"/>
              <a:t>nonNA</a:t>
            </a:r>
            <a:r>
              <a:rPr lang="en-US" dirty="0" smtClean="0"/>
              <a:t>/</a:t>
            </a:r>
            <a:r>
              <a:rPr lang="en-US" dirty="0" err="1" smtClean="0"/>
              <a:t>nonUS</a:t>
            </a:r>
            <a:r>
              <a:rPr lang="en-US" dirty="0" smtClean="0"/>
              <a:t> are currently most costly than meetings that are in NA/US.</a:t>
            </a:r>
          </a:p>
          <a:p>
            <a:r>
              <a:rPr lang="en-US" dirty="0" smtClean="0"/>
              <a:t>We have done some research into finding locations in various locations around the world in an effort to follow the requirements, but in order to comply with the rules, we will need to do one of two things….</a:t>
            </a:r>
          </a:p>
          <a:p>
            <a:pPr lvl="1"/>
            <a:r>
              <a:rPr lang="en-US" dirty="0" smtClean="0"/>
              <a:t>1. Increase the Meeting fees for all meetings</a:t>
            </a:r>
          </a:p>
          <a:p>
            <a:pPr lvl="1"/>
            <a:r>
              <a:rPr lang="en-US" dirty="0" smtClean="0"/>
              <a:t>2. Find Sponsors to reduce the cost for the </a:t>
            </a:r>
            <a:r>
              <a:rPr lang="en-US" dirty="0" err="1" smtClean="0"/>
              <a:t>nonNA</a:t>
            </a:r>
            <a:r>
              <a:rPr lang="en-US" dirty="0" smtClean="0"/>
              <a:t>/</a:t>
            </a:r>
            <a:r>
              <a:rPr lang="en-US" dirty="0" err="1" smtClean="0"/>
              <a:t>nonUS</a:t>
            </a:r>
            <a:r>
              <a:rPr lang="en-US" dirty="0" smtClean="0"/>
              <a:t> meetings. </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Space Cost comparisons</a:t>
            </a:r>
            <a:endParaRPr lang="en-US" dirty="0"/>
          </a:p>
        </p:txBody>
      </p:sp>
      <p:sp>
        <p:nvSpPr>
          <p:cNvPr id="3" name="Content Placeholder 2"/>
          <p:cNvSpPr>
            <a:spLocks noGrp="1"/>
          </p:cNvSpPr>
          <p:nvPr>
            <p:ph idx="1"/>
          </p:nvPr>
        </p:nvSpPr>
        <p:spPr>
          <a:xfrm>
            <a:off x="685800" y="1752600"/>
            <a:ext cx="7772400" cy="4343400"/>
          </a:xfrm>
        </p:spPr>
        <p:txBody>
          <a:bodyPr/>
          <a:lstStyle/>
          <a:p>
            <a:r>
              <a:rPr lang="en-US" sz="2800" dirty="0" smtClean="0"/>
              <a:t>Here are some points of reference on various venue costs EU and Asia for which we are not likely to get any sponsorship.  </a:t>
            </a:r>
          </a:p>
          <a:p>
            <a:pPr lvl="1"/>
            <a:r>
              <a:rPr lang="en-US" sz="2400" dirty="0" smtClean="0"/>
              <a:t>With no sponsorship and an attendance of 300, </a:t>
            </a:r>
          </a:p>
          <a:p>
            <a:pPr lvl="1"/>
            <a:r>
              <a:rPr lang="en-US" sz="2400" dirty="0" smtClean="0"/>
              <a:t>Registration fees would be roughly: </a:t>
            </a:r>
          </a:p>
          <a:p>
            <a:pPr lvl="2"/>
            <a:r>
              <a:rPr lang="en-US" sz="2000" dirty="0" smtClean="0"/>
              <a:t>$400 higher for Berlin (~$1000 total)</a:t>
            </a:r>
          </a:p>
          <a:p>
            <a:pPr lvl="2"/>
            <a:r>
              <a:rPr lang="en-US" sz="2000" dirty="0" smtClean="0"/>
              <a:t>$500 higher for Prague (~$1100 total)</a:t>
            </a:r>
          </a:p>
          <a:p>
            <a:pPr lvl="2"/>
            <a:r>
              <a:rPr lang="en-US" sz="2000" dirty="0" smtClean="0"/>
              <a:t>$300 higher for Seoul (~$900 total)</a:t>
            </a:r>
          </a:p>
          <a:p>
            <a:pPr lvl="2"/>
            <a:r>
              <a:rPr lang="en-US" sz="2000" dirty="0" smtClean="0"/>
              <a:t>$200 higher for </a:t>
            </a:r>
            <a:r>
              <a:rPr lang="en-US" sz="2000" dirty="0" err="1" smtClean="0"/>
              <a:t>Jeju</a:t>
            </a:r>
            <a:r>
              <a:rPr lang="en-US" sz="2000" dirty="0" smtClean="0"/>
              <a:t>  (~$800 total)</a:t>
            </a:r>
            <a:r>
              <a:rPr lang="en-US" dirty="0" smtClean="0"/>
              <a:t/>
            </a:r>
            <a:br>
              <a:rPr lang="en-US" dirty="0" smtClean="0"/>
            </a:br>
            <a:r>
              <a:rPr lang="en-US" dirty="0" smtClean="0"/>
              <a:t/>
            </a:r>
            <a:br>
              <a:rPr lang="en-US" dirty="0" smtClean="0"/>
            </a:b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819400"/>
            <a:ext cx="7772400" cy="1066800"/>
          </a:xfrm>
        </p:spPr>
        <p:txBody>
          <a:bodyPr/>
          <a:lstStyle/>
          <a:p>
            <a:r>
              <a:rPr lang="en-US" dirty="0" smtClean="0"/>
              <a:t>How can you help?</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4.07 Plenary </a:t>
            </a:r>
            <a:r>
              <a:rPr lang="en-US" dirty="0" smtClean="0"/>
              <a:t>Session Sponsor </a:t>
            </a:r>
            <a:r>
              <a:rPr lang="en-US" dirty="0" smtClean="0"/>
              <a:t>Solicitation</a:t>
            </a:r>
            <a:endParaRPr lang="en-US" dirty="0"/>
          </a:p>
        </p:txBody>
      </p:sp>
      <p:sp>
        <p:nvSpPr>
          <p:cNvPr id="3" name="Content Placeholder 2"/>
          <p:cNvSpPr>
            <a:spLocks noGrp="1"/>
          </p:cNvSpPr>
          <p:nvPr>
            <p:ph idx="1"/>
          </p:nvPr>
        </p:nvSpPr>
        <p:spPr/>
        <p:txBody>
          <a:bodyPr/>
          <a:lstStyle/>
          <a:p>
            <a:r>
              <a:rPr lang="en-US" dirty="0" smtClean="0"/>
              <a:t>See document: </a:t>
            </a:r>
          </a:p>
          <a:p>
            <a:r>
              <a:rPr lang="en-US" dirty="0" smtClean="0"/>
              <a:t>ec-12-0046-00-00EC-Plenary Sponsor Invitation </a:t>
            </a:r>
            <a:r>
              <a:rPr lang="en-US" dirty="0" smtClean="0"/>
              <a:t>Letter</a:t>
            </a:r>
          </a:p>
          <a:p>
            <a:r>
              <a:rPr lang="en-US" dirty="0" smtClean="0">
                <a:hlinkClick r:id="rId2"/>
              </a:rPr>
              <a:t>https://</a:t>
            </a:r>
            <a:r>
              <a:rPr lang="en-US" dirty="0" smtClean="0">
                <a:hlinkClick r:id="rId2"/>
              </a:rPr>
              <a:t>mentor.ieee.org/802-ec/dcn/12/ec-12-0046-00-00EC-plenary-sponsor-invitation-letter.pdf</a:t>
            </a:r>
            <a:endParaRPr lang="en-US" dirty="0" smtClean="0"/>
          </a:p>
          <a:p>
            <a:r>
              <a:rPr lang="en-US" dirty="0" smtClean="0"/>
              <a:t> </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4.08 Nov 2012 EC Workshop</a:t>
            </a:r>
            <a:endParaRPr lang="en-US" dirty="0"/>
          </a:p>
        </p:txBody>
      </p:sp>
      <p:sp>
        <p:nvSpPr>
          <p:cNvPr id="3" name="Content Placeholder 2"/>
          <p:cNvSpPr>
            <a:spLocks noGrp="1"/>
          </p:cNvSpPr>
          <p:nvPr>
            <p:ph idx="1"/>
          </p:nvPr>
        </p:nvSpPr>
        <p:spPr/>
        <p:txBody>
          <a:bodyPr/>
          <a:lstStyle/>
          <a:p>
            <a:r>
              <a:rPr lang="en-US" dirty="0" smtClean="0"/>
              <a:t>EC Workshop: Nov 17, 2012</a:t>
            </a:r>
          </a:p>
          <a:p>
            <a:pPr lvl="1"/>
            <a:r>
              <a:rPr lang="en-US" dirty="0" smtClean="0"/>
              <a:t>Length:  Dinner on Friday night, work Saturday 8am-5pm</a:t>
            </a:r>
          </a:p>
          <a:p>
            <a:pPr lvl="1"/>
            <a:r>
              <a:rPr lang="en-US" dirty="0" smtClean="0"/>
              <a:t>Remember to register through the workshop, then adjustment for workshop to be made for Friday and Saturday night stays.</a:t>
            </a:r>
          </a:p>
          <a:p>
            <a:r>
              <a:rPr lang="en-US" dirty="0" smtClean="0"/>
              <a:t>Workshop Leader: Roger Marks</a:t>
            </a:r>
          </a:p>
          <a:p>
            <a:pPr lvl="1"/>
            <a:r>
              <a:rPr lang="en-US" dirty="0" smtClean="0"/>
              <a:t>Action Tracker to be named later</a:t>
            </a:r>
          </a:p>
          <a:p>
            <a:r>
              <a:rPr lang="en-US" dirty="0" smtClean="0"/>
              <a:t>Agenda to be announced at Interim Call</a:t>
            </a:r>
          </a:p>
          <a:p>
            <a:endParaRPr lang="en-US" dirty="0" smtClean="0"/>
          </a:p>
          <a:p>
            <a:r>
              <a:rPr lang="en-US" dirty="0" smtClean="0"/>
              <a:t>Expectation is no treasury impact for workshop</a:t>
            </a:r>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March 2012</a:t>
            </a:r>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6AB3924F-9397-40D7-9C63-09D8FFE625CA}" type="slidenum">
              <a:rPr lang="en-US"/>
              <a:pPr/>
              <a:t>29</a:t>
            </a:fld>
            <a:endParaRPr lang="en-US"/>
          </a:p>
        </p:txBody>
      </p:sp>
      <p:sp>
        <p:nvSpPr>
          <p:cNvPr id="47106" name="Rectangle 2"/>
          <p:cNvSpPr>
            <a:spLocks noGrp="1" noChangeArrowheads="1"/>
          </p:cNvSpPr>
          <p:nvPr>
            <p:ph type="title"/>
          </p:nvPr>
        </p:nvSpPr>
        <p:spPr/>
        <p:txBody>
          <a:bodyPr/>
          <a:lstStyle/>
          <a:p>
            <a:r>
              <a:rPr lang="en-US" dirty="0" smtClean="0"/>
              <a:t>9:03 </a:t>
            </a:r>
            <a:r>
              <a:rPr lang="en-US" dirty="0"/>
              <a:t>Executive Secretary Report</a:t>
            </a:r>
            <a:endParaRPr lang="en-US" sz="2800" dirty="0"/>
          </a:p>
        </p:txBody>
      </p:sp>
      <p:sp>
        <p:nvSpPr>
          <p:cNvPr id="47107" name="Rectangle 3"/>
          <p:cNvSpPr>
            <a:spLocks noGrp="1" noChangeArrowheads="1"/>
          </p:cNvSpPr>
          <p:nvPr>
            <p:ph type="body" idx="1"/>
          </p:nvPr>
        </p:nvSpPr>
        <p:spPr>
          <a:xfrm>
            <a:off x="685800" y="1981200"/>
            <a:ext cx="7772400" cy="4419600"/>
          </a:xfrm>
        </p:spPr>
        <p:txBody>
          <a:bodyPr/>
          <a:lstStyle/>
          <a:p>
            <a:pPr>
              <a:lnSpc>
                <a:spcPct val="90000"/>
              </a:lnSpc>
            </a:pPr>
            <a:r>
              <a:rPr lang="en-US" dirty="0"/>
              <a:t>Workshop Action items: </a:t>
            </a:r>
            <a:endParaRPr lang="en-US" dirty="0" smtClean="0"/>
          </a:p>
          <a:p>
            <a:pPr lvl="1">
              <a:lnSpc>
                <a:spcPct val="90000"/>
              </a:lnSpc>
            </a:pPr>
            <a:r>
              <a:rPr lang="en-US" dirty="0" smtClean="0"/>
              <a:t>Help with new trackers </a:t>
            </a:r>
            <a:r>
              <a:rPr lang="en-US" dirty="0"/>
              <a:t>and </a:t>
            </a:r>
            <a:r>
              <a:rPr lang="en-US" dirty="0" smtClean="0"/>
              <a:t>pushers</a:t>
            </a:r>
            <a:endParaRPr lang="en-US" dirty="0"/>
          </a:p>
          <a:p>
            <a:pPr>
              <a:lnSpc>
                <a:spcPct val="90000"/>
              </a:lnSpc>
            </a:pPr>
            <a:r>
              <a:rPr lang="en-US" dirty="0"/>
              <a:t>July 2013 Geneva Plenary: Responsible for MOU</a:t>
            </a:r>
          </a:p>
          <a:p>
            <a:pPr>
              <a:lnSpc>
                <a:spcPct val="90000"/>
              </a:lnSpc>
            </a:pPr>
            <a:r>
              <a:rPr lang="en-US" dirty="0"/>
              <a:t>Future Venues: </a:t>
            </a:r>
          </a:p>
          <a:p>
            <a:pPr lvl="1">
              <a:lnSpc>
                <a:spcPct val="90000"/>
              </a:lnSpc>
            </a:pPr>
            <a:r>
              <a:rPr lang="en-US" dirty="0"/>
              <a:t>Work with Meeting Planner to find non-NA/Non-US Venues (At least one per year for 2016, 2017, 2018).</a:t>
            </a:r>
          </a:p>
          <a:p>
            <a:pPr lvl="1">
              <a:lnSpc>
                <a:spcPct val="90000"/>
              </a:lnSpc>
            </a:pPr>
            <a:r>
              <a:rPr lang="en-US" dirty="0"/>
              <a:t>Move a Venue in </a:t>
            </a:r>
            <a:r>
              <a:rPr lang="en-US" dirty="0" smtClean="0"/>
              <a:t>2014  </a:t>
            </a:r>
            <a:r>
              <a:rPr lang="en-US" dirty="0"/>
              <a:t>and </a:t>
            </a:r>
            <a:r>
              <a:rPr lang="en-US" dirty="0" smtClean="0"/>
              <a:t>2016 </a:t>
            </a:r>
            <a:r>
              <a:rPr lang="en-US" dirty="0"/>
              <a:t>to make space for non-NA/Non-US venue</a:t>
            </a:r>
            <a:r>
              <a:rPr lang="en-US" dirty="0" smtClean="0"/>
              <a:t>. (EC to host an Interim to make it available).</a:t>
            </a:r>
            <a:endParaRPr lang="en-US" dirty="0"/>
          </a:p>
          <a:p>
            <a:pPr>
              <a:lnSpc>
                <a:spcPct val="90000"/>
              </a:lnSpc>
            </a:pPr>
            <a:r>
              <a:rPr lang="en-US" dirty="0"/>
              <a:t>Follow-up on IEEE Tools: - Tickets are tracking etc.</a:t>
            </a:r>
          </a:p>
          <a:p>
            <a:pPr>
              <a:lnSpc>
                <a:spcPct val="90000"/>
              </a:lnSpc>
            </a:pPr>
            <a:r>
              <a:rPr lang="en-US" dirty="0"/>
              <a:t>Follow-up on Contract completeness: </a:t>
            </a:r>
            <a:endParaRPr lang="en-US" dirty="0" smtClean="0"/>
          </a:p>
          <a:p>
            <a:pPr lvl="1">
              <a:lnSpc>
                <a:spcPct val="90000"/>
              </a:lnSpc>
            </a:pPr>
            <a:r>
              <a:rPr lang="en-US" dirty="0" smtClean="0"/>
              <a:t>tracking </a:t>
            </a:r>
            <a:r>
              <a:rPr lang="en-US" dirty="0"/>
              <a:t>and pushing to get through the process</a:t>
            </a:r>
            <a:r>
              <a:rPr lang="en-US" dirty="0" smtClean="0"/>
              <a:t>.</a:t>
            </a:r>
          </a:p>
          <a:p>
            <a:pPr lvl="1">
              <a:lnSpc>
                <a:spcPct val="90000"/>
              </a:lnSpc>
            </a:pPr>
            <a:r>
              <a:rPr lang="en-US" dirty="0" smtClean="0"/>
              <a:t>Meeting on Aug 30 with the IEEE Procurement office.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83C0E950-D34A-4A53-BE85-171BCE04E72A}" type="slidenum">
              <a:rPr lang="en-US"/>
              <a:pPr/>
              <a:t>3</a:t>
            </a:fld>
            <a:endParaRPr lang="en-US"/>
          </a:p>
        </p:txBody>
      </p:sp>
      <p:sp>
        <p:nvSpPr>
          <p:cNvPr id="70658" name="Rectangle 2"/>
          <p:cNvSpPr>
            <a:spLocks noGrp="1" noChangeArrowheads="1"/>
          </p:cNvSpPr>
          <p:nvPr>
            <p:ph type="ctrTitle"/>
          </p:nvPr>
        </p:nvSpPr>
        <p:spPr/>
        <p:txBody>
          <a:bodyPr/>
          <a:lstStyle/>
          <a:p>
            <a:r>
              <a:rPr lang="en-US" b="0" dirty="0"/>
              <a:t>Monday EC Agenda</a:t>
            </a:r>
          </a:p>
        </p:txBody>
      </p:sp>
      <p:sp>
        <p:nvSpPr>
          <p:cNvPr id="70660" name="Rectangle 4"/>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F458429E-B35E-45CF-9827-0A8388A5EFE8}" type="slidenum">
              <a:rPr lang="en-US"/>
              <a:pPr/>
              <a:t>30</a:t>
            </a:fld>
            <a:endParaRPr lang="en-US"/>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r>
              <a:rPr lang="en-US" dirty="0" smtClean="0"/>
              <a:t>802 Plenary Future Venue Contract Status:</a:t>
            </a:r>
          </a:p>
          <a:p>
            <a:pPr lvl="1"/>
            <a:r>
              <a:rPr lang="en-US" dirty="0" smtClean="0">
                <a:hlinkClick r:id="rId3"/>
              </a:rPr>
              <a:t>https://mentor.ieee.org/802-ec/dcn/12/ec-12-0040-00-00EC-802-plenary-future-venue-contract-status.xlsx</a:t>
            </a:r>
            <a:endParaRPr lang="en-US" dirty="0" smtClean="0"/>
          </a:p>
          <a:p>
            <a:r>
              <a:rPr lang="en-US" dirty="0" smtClean="0"/>
              <a:t>November 2011 EC Workshop Action Items:</a:t>
            </a:r>
          </a:p>
          <a:p>
            <a:pPr lvl="1"/>
            <a:r>
              <a:rPr lang="en-US" dirty="0" smtClean="0">
                <a:hlinkClick r:id="rId4"/>
              </a:rPr>
              <a:t>https://</a:t>
            </a:r>
            <a:r>
              <a:rPr lang="en-US" dirty="0" smtClean="0">
                <a:hlinkClick r:id="rId4"/>
              </a:rPr>
              <a:t>mentor.ieee.org/802-ec/dcn/12/ec-12-0003-06-00EC-november-2011-ec-workshop-action-items.xlsx</a:t>
            </a:r>
            <a:endParaRPr lang="en-US" dirty="0" smtClean="0"/>
          </a:p>
          <a:p>
            <a:r>
              <a:rPr lang="en-US" dirty="0" smtClean="0"/>
              <a:t>Solicitation Letter:</a:t>
            </a:r>
            <a:endParaRPr lang="en-US" dirty="0" smtClean="0"/>
          </a:p>
          <a:p>
            <a:pPr lvl="1"/>
            <a:r>
              <a:rPr lang="en-US" dirty="0" smtClean="0">
                <a:hlinkClick r:id="rId5"/>
              </a:rPr>
              <a:t>https://</a:t>
            </a:r>
            <a:r>
              <a:rPr lang="en-US" dirty="0" smtClean="0">
                <a:hlinkClick r:id="rId5"/>
              </a:rPr>
              <a:t>mentor.ieee.org/802-ec/dcn/12/ec-12-0046-00-00EC-plenary-sponsor-invitation-letter.pdf</a:t>
            </a:r>
            <a:endParaRPr lang="en-US" dirty="0" smtClean="0"/>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0" fontAlgn="base" hangingPunct="0"/>
            <a:r>
              <a:rPr lang="en-US" sz="3200" b="1" dirty="0" smtClean="0">
                <a:solidFill>
                  <a:schemeClr val="tx2"/>
                </a:solidFill>
                <a:latin typeface="+mj-lt"/>
                <a:ea typeface="+mj-ea"/>
                <a:cs typeface="+mj-cs"/>
              </a:rPr>
              <a:t>M5.12: Workshop Status Update</a:t>
            </a:r>
            <a:endParaRPr lang="en-US" dirty="0"/>
          </a:p>
        </p:txBody>
      </p:sp>
      <p:sp>
        <p:nvSpPr>
          <p:cNvPr id="3" name="Content Placeholder 2"/>
          <p:cNvSpPr>
            <a:spLocks noGrp="1"/>
          </p:cNvSpPr>
          <p:nvPr>
            <p:ph idx="1"/>
          </p:nvPr>
        </p:nvSpPr>
        <p:spPr/>
        <p:txBody>
          <a:bodyPr/>
          <a:lstStyle/>
          <a:p>
            <a:r>
              <a:rPr lang="en-US" dirty="0" smtClean="0"/>
              <a:t>During the IEEE 802 EC June Conference call, we closed or removed all remaining action items.</a:t>
            </a:r>
          </a:p>
          <a:p>
            <a:r>
              <a:rPr lang="en-US" dirty="0" smtClean="0"/>
              <a:t>Note final status documented in 802 EC-12/3r6.</a:t>
            </a:r>
          </a:p>
          <a:p>
            <a:pPr lvl="1"/>
            <a:r>
              <a:rPr lang="en-US" dirty="0" smtClean="0">
                <a:hlinkClick r:id="rId2"/>
              </a:rPr>
              <a:t>https://mentor.ieee.org/802-ec/dcn/12/ec-12-0003-06-00EC-november-2011-ec-workshop-action-items.xlsx</a:t>
            </a:r>
            <a:endParaRPr lang="en-US" dirty="0"/>
          </a:p>
          <a:p>
            <a:r>
              <a:rPr lang="en-US" dirty="0" smtClean="0"/>
              <a:t>Note that Tab WS11-2 was moved to new document:</a:t>
            </a:r>
          </a:p>
          <a:p>
            <a:pPr lvl="1"/>
            <a:r>
              <a:rPr lang="en-US" dirty="0" smtClean="0"/>
              <a:t>802 Plenary Future Venue Contract Status</a:t>
            </a:r>
          </a:p>
          <a:p>
            <a:endParaRPr lang="en-US" dirty="0" smtClean="0"/>
          </a:p>
          <a:p>
            <a:endParaRPr lang="en-US" dirty="0"/>
          </a:p>
          <a:p>
            <a:r>
              <a:rPr lang="en-US" dirty="0" smtClean="0">
                <a:solidFill>
                  <a:srgbClr val="FF0000"/>
                </a:solidFill>
              </a:rPr>
              <a:t>Request for Consent Agenda</a:t>
            </a:r>
            <a:endParaRPr lang="en-US" dirty="0">
              <a:solidFill>
                <a:srgbClr val="FF0000"/>
              </a:solidFill>
            </a:endParaRPr>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0" fontAlgn="base" hangingPunct="0"/>
            <a:r>
              <a:rPr lang="en-US" dirty="0" smtClean="0"/>
              <a:t> </a:t>
            </a:r>
            <a:r>
              <a:rPr lang="en-US" sz="3200" b="1" dirty="0" smtClean="0">
                <a:solidFill>
                  <a:schemeClr val="tx2"/>
                </a:solidFill>
                <a:latin typeface="+mj-lt"/>
                <a:ea typeface="+mj-ea"/>
                <a:cs typeface="+mj-cs"/>
              </a:rPr>
              <a:t>M5.16: Future Venue Contract Status</a:t>
            </a:r>
            <a:endParaRPr lang="en-US" dirty="0"/>
          </a:p>
        </p:txBody>
      </p:sp>
      <p:sp>
        <p:nvSpPr>
          <p:cNvPr id="3" name="Content Placeholder 2"/>
          <p:cNvSpPr>
            <a:spLocks noGrp="1"/>
          </p:cNvSpPr>
          <p:nvPr>
            <p:ph idx="1"/>
          </p:nvPr>
        </p:nvSpPr>
        <p:spPr>
          <a:xfrm>
            <a:off x="685800" y="1981200"/>
            <a:ext cx="7772400" cy="4343400"/>
          </a:xfrm>
        </p:spPr>
        <p:txBody>
          <a:bodyPr/>
          <a:lstStyle/>
          <a:p>
            <a:r>
              <a:rPr lang="en-US" dirty="0" smtClean="0"/>
              <a:t>Identified in Workshop spreadsheet 802 EC-12/3r6:</a:t>
            </a:r>
          </a:p>
          <a:p>
            <a:pPr lvl="1"/>
            <a:r>
              <a:rPr lang="en-US" dirty="0" smtClean="0"/>
              <a:t>See Tab WS11-2</a:t>
            </a:r>
          </a:p>
          <a:p>
            <a:pPr lvl="2"/>
            <a:r>
              <a:rPr lang="en-US" dirty="0" smtClean="0"/>
              <a:t>Slots currently Open at </a:t>
            </a:r>
          </a:p>
          <a:p>
            <a:pPr lvl="3"/>
            <a:r>
              <a:rPr lang="en-US" dirty="0" smtClean="0"/>
              <a:t>2015 – March  (Tentative Singapore)</a:t>
            </a:r>
          </a:p>
          <a:p>
            <a:pPr lvl="3"/>
            <a:r>
              <a:rPr lang="en-US" dirty="0" smtClean="0"/>
              <a:t>2017 – March and Nov</a:t>
            </a:r>
          </a:p>
          <a:p>
            <a:pPr lvl="3"/>
            <a:r>
              <a:rPr lang="en-US" dirty="0" smtClean="0"/>
              <a:t>2018 – March and Nov</a:t>
            </a:r>
          </a:p>
          <a:p>
            <a:r>
              <a:rPr lang="en-US" dirty="0" smtClean="0"/>
              <a:t>Currently all contracts turned into IEEE</a:t>
            </a:r>
          </a:p>
          <a:p>
            <a:pPr lvl="1"/>
            <a:r>
              <a:rPr lang="en-US" dirty="0" smtClean="0"/>
              <a:t>PO/Contract Number identified for all executed contracts</a:t>
            </a:r>
          </a:p>
          <a:p>
            <a:r>
              <a:rPr lang="en-US" dirty="0" smtClean="0"/>
              <a:t>Now in 802 EC-12/40r0</a:t>
            </a:r>
          </a:p>
          <a:p>
            <a:r>
              <a:rPr lang="en-US" dirty="0" smtClean="0"/>
              <a:t>Plan to move March 2014 Atlanta </a:t>
            </a:r>
          </a:p>
          <a:p>
            <a:pPr lvl="1"/>
            <a:r>
              <a:rPr lang="en-US" dirty="0" smtClean="0"/>
              <a:t>– looking for possible replacement.</a:t>
            </a:r>
          </a:p>
          <a:p>
            <a:pPr lvl="1"/>
            <a:endParaRPr lang="en-US" dirty="0" smtClean="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dirty="0" smtClean="0"/>
              <a:t>Motion to Affirm Future Venues</a:t>
            </a:r>
            <a:endParaRPr lang="en-US" dirty="0"/>
          </a:p>
        </p:txBody>
      </p:sp>
      <p:sp>
        <p:nvSpPr>
          <p:cNvPr id="3" name="Content Placeholder 2"/>
          <p:cNvSpPr>
            <a:spLocks noGrp="1"/>
          </p:cNvSpPr>
          <p:nvPr>
            <p:ph idx="1"/>
          </p:nvPr>
        </p:nvSpPr>
        <p:spPr>
          <a:xfrm>
            <a:off x="685800" y="1524000"/>
            <a:ext cx="7772400" cy="4876800"/>
          </a:xfrm>
        </p:spPr>
        <p:txBody>
          <a:bodyPr/>
          <a:lstStyle/>
          <a:p>
            <a:r>
              <a:rPr lang="en-US" dirty="0" smtClean="0"/>
              <a:t>Motion to affirm the approval of the following Venue locations:</a:t>
            </a:r>
          </a:p>
          <a:p>
            <a:pPr lvl="1"/>
            <a:r>
              <a:rPr lang="en-US" dirty="0" smtClean="0"/>
              <a:t>2012 Nov – San Antonio, Texas</a:t>
            </a:r>
          </a:p>
          <a:p>
            <a:pPr lvl="1"/>
            <a:r>
              <a:rPr lang="en-US" dirty="0" smtClean="0"/>
              <a:t>2013 March – Orlando, Florida</a:t>
            </a:r>
          </a:p>
          <a:p>
            <a:pPr lvl="1"/>
            <a:r>
              <a:rPr lang="en-US" dirty="0" smtClean="0"/>
              <a:t>2013 Nov – Dallas, Texas</a:t>
            </a:r>
          </a:p>
          <a:p>
            <a:pPr lvl="1"/>
            <a:r>
              <a:rPr lang="en-US" dirty="0" smtClean="0"/>
              <a:t>2014 July – San Diego, California</a:t>
            </a:r>
          </a:p>
          <a:p>
            <a:pPr lvl="1"/>
            <a:r>
              <a:rPr lang="en-US" dirty="0" smtClean="0"/>
              <a:t>2014 Nov – San Antonio Texas</a:t>
            </a:r>
          </a:p>
          <a:p>
            <a:pPr lvl="1"/>
            <a:r>
              <a:rPr lang="en-US" dirty="0" smtClean="0"/>
              <a:t>2015 March – Singapore</a:t>
            </a:r>
          </a:p>
          <a:p>
            <a:pPr lvl="1"/>
            <a:r>
              <a:rPr lang="en-US" dirty="0" smtClean="0"/>
              <a:t>2015 Nov – Dallas, Texas</a:t>
            </a:r>
          </a:p>
          <a:p>
            <a:pPr lvl="1"/>
            <a:endParaRPr lang="en-US" dirty="0" smtClean="0"/>
          </a:p>
          <a:p>
            <a:r>
              <a:rPr lang="en-US" dirty="0" smtClean="0"/>
              <a:t>Moved: Jon Rosdahl    2</a:t>
            </a:r>
            <a:r>
              <a:rPr lang="en-US" baseline="30000" dirty="0" smtClean="0"/>
              <a:t>nd</a:t>
            </a:r>
            <a:r>
              <a:rPr lang="en-US" dirty="0" smtClean="0"/>
              <a:t>: Bob </a:t>
            </a:r>
            <a:r>
              <a:rPr lang="en-US" dirty="0" err="1" smtClean="0"/>
              <a:t>Heile</a:t>
            </a:r>
            <a:endParaRPr lang="en-US" dirty="0" smtClean="0"/>
          </a:p>
          <a:p>
            <a:r>
              <a:rPr lang="en-US" dirty="0" smtClean="0"/>
              <a:t> </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0" fontAlgn="base" hangingPunct="0"/>
            <a:r>
              <a:rPr lang="en-US" sz="3200" b="1" dirty="0" smtClean="0">
                <a:solidFill>
                  <a:schemeClr val="tx2"/>
                </a:solidFill>
                <a:latin typeface="+mj-lt"/>
                <a:ea typeface="+mj-ea"/>
                <a:cs typeface="+mj-cs"/>
              </a:rPr>
              <a:t>M5.17: Geneva 2013 Expectation</a:t>
            </a:r>
            <a:endParaRPr lang="en-US" dirty="0"/>
          </a:p>
        </p:txBody>
      </p:sp>
      <p:sp>
        <p:nvSpPr>
          <p:cNvPr id="3" name="Content Placeholder 2"/>
          <p:cNvSpPr>
            <a:spLocks noGrp="1"/>
          </p:cNvSpPr>
          <p:nvPr>
            <p:ph idx="1"/>
          </p:nvPr>
        </p:nvSpPr>
        <p:spPr>
          <a:xfrm>
            <a:off x="685800" y="1524000"/>
            <a:ext cx="7772400" cy="4876800"/>
          </a:xfrm>
        </p:spPr>
        <p:txBody>
          <a:bodyPr/>
          <a:lstStyle/>
          <a:p>
            <a:r>
              <a:rPr lang="en-US" dirty="0" smtClean="0"/>
              <a:t>Still working on MOU</a:t>
            </a:r>
          </a:p>
          <a:p>
            <a:pPr lvl="1"/>
            <a:r>
              <a:rPr lang="en-US" dirty="0" smtClean="0"/>
              <a:t>Sent MOU, they are expected to return last week.</a:t>
            </a:r>
          </a:p>
          <a:p>
            <a:r>
              <a:rPr lang="en-US" dirty="0" smtClean="0"/>
              <a:t>Site Visit scheduled for Sept 25-26, 2012</a:t>
            </a:r>
          </a:p>
          <a:p>
            <a:r>
              <a:rPr lang="en-US" dirty="0" smtClean="0"/>
              <a:t>Initial budget Projection </a:t>
            </a:r>
            <a:r>
              <a:rPr lang="en-US" b="0" dirty="0" smtClean="0">
                <a:solidFill>
                  <a:srgbClr val="FF0000"/>
                </a:solidFill>
                <a:latin typeface="+mn-lt"/>
                <a:ea typeface="+mn-ea"/>
                <a:cs typeface="+mn-cs"/>
              </a:rPr>
              <a:t>(US$50,596.25</a:t>
            </a:r>
            <a:r>
              <a:rPr lang="en-US" b="0" dirty="0">
                <a:solidFill>
                  <a:srgbClr val="FF0000"/>
                </a:solidFill>
                <a:latin typeface="+mn-lt"/>
                <a:ea typeface="+mn-ea"/>
                <a:cs typeface="+mn-cs"/>
              </a:rPr>
              <a:t>)</a:t>
            </a:r>
            <a:r>
              <a:rPr lang="en-US" dirty="0" smtClean="0">
                <a:solidFill>
                  <a:srgbClr val="FF0000"/>
                </a:solidFill>
              </a:rPr>
              <a:t> </a:t>
            </a:r>
          </a:p>
          <a:p>
            <a:pPr lvl="1"/>
            <a:r>
              <a:rPr lang="en-US" dirty="0" smtClean="0"/>
              <a:t>Budget included a possible Social at $75 per person</a:t>
            </a:r>
          </a:p>
          <a:p>
            <a:pPr lvl="2"/>
            <a:r>
              <a:rPr lang="en-US" dirty="0" smtClean="0"/>
              <a:t>At $75 per person estimate cost = $52,875</a:t>
            </a:r>
          </a:p>
          <a:p>
            <a:pPr lvl="2"/>
            <a:r>
              <a:rPr lang="en-US" dirty="0" smtClean="0"/>
              <a:t>If Social would cost more, then will not hold</a:t>
            </a:r>
          </a:p>
          <a:p>
            <a:pPr lvl="2"/>
            <a:r>
              <a:rPr lang="en-US" dirty="0" smtClean="0"/>
              <a:t>We may choose not to hold in any case.</a:t>
            </a:r>
          </a:p>
          <a:p>
            <a:pPr lvl="2" rtl="0" eaLnBrk="0" fontAlgn="base" hangingPunct="0"/>
            <a:r>
              <a:rPr lang="en-GB" sz="1800" b="1" dirty="0" smtClean="0">
                <a:solidFill>
                  <a:schemeClr val="tx1"/>
                </a:solidFill>
                <a:latin typeface="+mn-lt"/>
                <a:ea typeface="+mn-ea"/>
                <a:cs typeface="+mn-cs"/>
              </a:rPr>
              <a:t>Do we want a Social?</a:t>
            </a:r>
            <a:endParaRPr lang="en-US" dirty="0" smtClean="0"/>
          </a:p>
          <a:p>
            <a:pPr lvl="2"/>
            <a:endParaRPr lang="en-US" dirty="0" smtClean="0"/>
          </a:p>
          <a:p>
            <a:pPr lvl="1"/>
            <a:r>
              <a:rPr lang="en-US" dirty="0" smtClean="0"/>
              <a:t>Possible savings if we can reduce # buildings used</a:t>
            </a:r>
          </a:p>
          <a:p>
            <a:pPr lvl="2"/>
            <a:r>
              <a:rPr lang="en-US" dirty="0" smtClean="0"/>
              <a:t>Will apply this week’s meeting requests with Geneva site to check fit</a:t>
            </a:r>
          </a:p>
          <a:p>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5FC48248-F564-42E8-AB51-5D5C155EAAC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CA6F8396-B3B3-4C29-92F4-F538AFF91B01}" type="slidenum">
              <a:rPr lang="en-US"/>
              <a:pPr/>
              <a:t>8</a:t>
            </a:fld>
            <a:endParaRPr lang="en-US"/>
          </a:p>
        </p:txBody>
      </p:sp>
      <p:sp>
        <p:nvSpPr>
          <p:cNvPr id="36866" name="Rectangle 2"/>
          <p:cNvSpPr>
            <a:spLocks noGrp="1" noChangeArrowheads="1"/>
          </p:cNvSpPr>
          <p:nvPr>
            <p:ph type="title"/>
          </p:nvPr>
        </p:nvSpPr>
        <p:spPr>
          <a:xfrm>
            <a:off x="685800" y="685800"/>
            <a:ext cx="7772400" cy="685800"/>
          </a:xfrm>
        </p:spPr>
        <p:txBody>
          <a:bodyPr/>
          <a:lstStyle/>
          <a:p>
            <a:r>
              <a:rPr lang="en-US" dirty="0" smtClean="0"/>
              <a:t>Geneva </a:t>
            </a:r>
            <a:r>
              <a:rPr lang="en-US" dirty="0"/>
              <a:t>2013 </a:t>
            </a:r>
            <a:r>
              <a:rPr lang="en-US" dirty="0" smtClean="0"/>
              <a:t>Expectations – </a:t>
            </a:r>
            <a:r>
              <a:rPr lang="en-US" sz="2800" dirty="0" smtClean="0"/>
              <a:t>(cont)</a:t>
            </a:r>
            <a:endParaRPr lang="en-US" dirty="0"/>
          </a:p>
        </p:txBody>
      </p:sp>
      <p:sp>
        <p:nvSpPr>
          <p:cNvPr id="36867" name="Rectangle 3"/>
          <p:cNvSpPr>
            <a:spLocks noGrp="1" noChangeArrowheads="1"/>
          </p:cNvSpPr>
          <p:nvPr>
            <p:ph type="body" idx="1"/>
          </p:nvPr>
        </p:nvSpPr>
        <p:spPr>
          <a:xfrm>
            <a:off x="685800" y="1524000"/>
            <a:ext cx="7772400" cy="4800600"/>
          </a:xfrm>
        </p:spPr>
        <p:txBody>
          <a:bodyPr/>
          <a:lstStyle/>
          <a:p>
            <a:pPr>
              <a:lnSpc>
                <a:spcPct val="90000"/>
              </a:lnSpc>
            </a:pPr>
            <a:r>
              <a:rPr lang="en-GB" dirty="0" smtClean="0"/>
              <a:t>No General Hotel </a:t>
            </a:r>
            <a:r>
              <a:rPr lang="en-GB" dirty="0"/>
              <a:t>Block – List of Hotels on ITU </a:t>
            </a:r>
            <a:r>
              <a:rPr lang="en-GB" dirty="0" smtClean="0"/>
              <a:t>List</a:t>
            </a:r>
          </a:p>
          <a:p>
            <a:pPr>
              <a:lnSpc>
                <a:spcPct val="90000"/>
              </a:lnSpc>
            </a:pPr>
            <a:r>
              <a:rPr lang="en-GB" dirty="0" smtClean="0"/>
              <a:t>Do we want EC Room Block?</a:t>
            </a:r>
          </a:p>
          <a:p>
            <a:pPr lvl="1">
              <a:lnSpc>
                <a:spcPct val="90000"/>
              </a:lnSpc>
            </a:pPr>
            <a:r>
              <a:rPr lang="en-GB" dirty="0" smtClean="0"/>
              <a:t>EC stay at same hotel?</a:t>
            </a:r>
            <a:endParaRPr lang="en-GB" dirty="0"/>
          </a:p>
          <a:p>
            <a:pPr>
              <a:lnSpc>
                <a:spcPct val="90000"/>
              </a:lnSpc>
            </a:pPr>
            <a:r>
              <a:rPr lang="en-GB" dirty="0"/>
              <a:t>Draft Budget next slide – </a:t>
            </a:r>
          </a:p>
          <a:p>
            <a:pPr>
              <a:lnSpc>
                <a:spcPct val="90000"/>
              </a:lnSpc>
            </a:pPr>
            <a:r>
              <a:rPr lang="en-GB" dirty="0"/>
              <a:t>Possible choices:</a:t>
            </a:r>
          </a:p>
          <a:p>
            <a:pPr lvl="1">
              <a:lnSpc>
                <a:spcPct val="90000"/>
              </a:lnSpc>
            </a:pPr>
            <a:r>
              <a:rPr lang="en-GB" dirty="0"/>
              <a:t>No evening meetings</a:t>
            </a:r>
          </a:p>
          <a:p>
            <a:pPr lvl="1">
              <a:lnSpc>
                <a:spcPct val="90000"/>
              </a:lnSpc>
            </a:pPr>
            <a:r>
              <a:rPr lang="en-GB" dirty="0"/>
              <a:t>No F&amp;B </a:t>
            </a:r>
          </a:p>
          <a:p>
            <a:pPr lvl="1">
              <a:lnSpc>
                <a:spcPct val="90000"/>
              </a:lnSpc>
            </a:pPr>
            <a:r>
              <a:rPr lang="en-GB" dirty="0"/>
              <a:t>No Social </a:t>
            </a:r>
          </a:p>
          <a:p>
            <a:pPr>
              <a:lnSpc>
                <a:spcPct val="90000"/>
              </a:lnSpc>
            </a:pPr>
            <a:r>
              <a:rPr lang="en-GB" dirty="0"/>
              <a:t>Possible budget </a:t>
            </a:r>
            <a:r>
              <a:rPr lang="en-GB" dirty="0" smtClean="0"/>
              <a:t>could reduce reserves</a:t>
            </a:r>
            <a:r>
              <a:rPr lang="en-GB" dirty="0"/>
              <a:t>:</a:t>
            </a:r>
          </a:p>
          <a:p>
            <a:pPr lvl="1">
              <a:lnSpc>
                <a:spcPct val="90000"/>
              </a:lnSpc>
            </a:pPr>
            <a:r>
              <a:rPr lang="en-GB" dirty="0" smtClean="0"/>
              <a:t>Up to $300,000 </a:t>
            </a:r>
            <a:r>
              <a:rPr lang="en-GB" dirty="0"/>
              <a:t>may be needed for meeting</a:t>
            </a:r>
          </a:p>
        </p:txBody>
      </p:sp>
      <p:sp>
        <p:nvSpPr>
          <p:cNvPr id="7" name="TextBox 6"/>
          <p:cNvSpPr txBox="1"/>
          <p:nvPr/>
        </p:nvSpPr>
        <p:spPr>
          <a:xfrm>
            <a:off x="1066800" y="5334000"/>
            <a:ext cx="6324600" cy="923330"/>
          </a:xfrm>
          <a:prstGeom prst="rect">
            <a:avLst/>
          </a:prstGeom>
          <a:noFill/>
        </p:spPr>
        <p:txBody>
          <a:bodyPr wrap="square" rtlCol="0">
            <a:spAutoFit/>
          </a:bodyPr>
          <a:lstStyle/>
          <a:p>
            <a:r>
              <a:rPr lang="en-US" sz="1400" dirty="0" err="1" smtClean="0"/>
              <a:t>Strawpoll</a:t>
            </a:r>
            <a:r>
              <a:rPr lang="en-US" sz="1400" dirty="0" smtClean="0"/>
              <a:t> from Monday EC : </a:t>
            </a:r>
          </a:p>
          <a:p>
            <a:r>
              <a:rPr lang="en-US" sz="1400" dirty="0" smtClean="0"/>
              <a:t>      Do we want an EC Rom Block: 1 Yes, 13 No</a:t>
            </a:r>
          </a:p>
          <a:p>
            <a:r>
              <a:rPr lang="en-US" sz="1400" dirty="0" smtClean="0"/>
              <a:t>      Shall we have a social: 8 Yes, 7 No</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92C839F6-F83F-44BD-9375-B58648742CB3}" type="slidenum">
              <a:rPr lang="en-US"/>
              <a:pPr/>
              <a:t>9</a:t>
            </a:fld>
            <a:endParaRPr lang="en-US"/>
          </a:p>
        </p:txBody>
      </p:sp>
      <p:sp>
        <p:nvSpPr>
          <p:cNvPr id="38914" name="Rectangle 2"/>
          <p:cNvSpPr>
            <a:spLocks noGrp="1" noChangeArrowheads="1"/>
          </p:cNvSpPr>
          <p:nvPr>
            <p:ph type="title"/>
          </p:nvPr>
        </p:nvSpPr>
        <p:spPr>
          <a:xfrm>
            <a:off x="685800" y="685800"/>
            <a:ext cx="7772400" cy="609600"/>
          </a:xfrm>
        </p:spPr>
        <p:txBody>
          <a:bodyPr/>
          <a:lstStyle/>
          <a:p>
            <a:r>
              <a:rPr lang="en-GB" dirty="0"/>
              <a:t>Geneva </a:t>
            </a:r>
            <a:r>
              <a:rPr lang="en-GB" dirty="0" smtClean="0"/>
              <a:t>Draft-2 </a:t>
            </a:r>
            <a:r>
              <a:rPr lang="en-GB" dirty="0"/>
              <a:t>Budget:</a:t>
            </a:r>
          </a:p>
        </p:txBody>
      </p:sp>
      <p:sp>
        <p:nvSpPr>
          <p:cNvPr id="38915" name="Rectangle 3"/>
          <p:cNvSpPr>
            <a:spLocks noGrp="1" noChangeArrowheads="1"/>
          </p:cNvSpPr>
          <p:nvPr>
            <p:ph type="body" idx="1"/>
          </p:nvPr>
        </p:nvSpPr>
        <p:spPr>
          <a:xfrm>
            <a:off x="685800" y="1219200"/>
            <a:ext cx="7772400" cy="5257800"/>
          </a:xfrm>
        </p:spPr>
        <p:txBody>
          <a:bodyPr/>
          <a:lstStyle/>
          <a:p>
            <a:r>
              <a:rPr lang="en-US" sz="2000" dirty="0"/>
              <a:t>Income</a:t>
            </a:r>
            <a:r>
              <a:rPr lang="en-US" sz="2000" dirty="0" smtClean="0"/>
              <a:t>:			  $315,750 – 705 attendance estimate</a:t>
            </a:r>
            <a:endParaRPr lang="en-US" sz="2000" dirty="0"/>
          </a:p>
          <a:p>
            <a:r>
              <a:rPr lang="en-US" sz="2000" dirty="0"/>
              <a:t>Shipping		$  </a:t>
            </a:r>
            <a:r>
              <a:rPr lang="en-US" sz="2000" dirty="0" smtClean="0"/>
              <a:t>12,500</a:t>
            </a:r>
            <a:endParaRPr lang="en-US" sz="2000" dirty="0"/>
          </a:p>
          <a:p>
            <a:r>
              <a:rPr lang="en-US" sz="2000" dirty="0"/>
              <a:t>Extra Security	$   9,000</a:t>
            </a:r>
          </a:p>
          <a:p>
            <a:r>
              <a:rPr lang="en-US" sz="2000" dirty="0"/>
              <a:t>Get 802		$ </a:t>
            </a:r>
            <a:r>
              <a:rPr lang="en-US" sz="2000" dirty="0" smtClean="0"/>
              <a:t>52,875</a:t>
            </a:r>
            <a:endParaRPr lang="en-US" sz="2000" dirty="0"/>
          </a:p>
          <a:p>
            <a:r>
              <a:rPr lang="en-US" sz="2000" dirty="0"/>
              <a:t>Misc onsite		$ </a:t>
            </a:r>
            <a:r>
              <a:rPr lang="en-US" sz="2000" dirty="0" smtClean="0"/>
              <a:t>10,000</a:t>
            </a:r>
            <a:endParaRPr lang="en-US" sz="2000" dirty="0"/>
          </a:p>
          <a:p>
            <a:r>
              <a:rPr lang="en-US" sz="2000" dirty="0"/>
              <a:t>CCV Facility		$ 39,965</a:t>
            </a:r>
          </a:p>
          <a:p>
            <a:r>
              <a:rPr lang="en-US" sz="2000" dirty="0"/>
              <a:t>CICG Facility	$ </a:t>
            </a:r>
            <a:r>
              <a:rPr lang="en-US" sz="2000" dirty="0" smtClean="0"/>
              <a:t>9,115</a:t>
            </a:r>
            <a:endParaRPr lang="en-US" sz="2000" dirty="0"/>
          </a:p>
          <a:p>
            <a:r>
              <a:rPr lang="en-US" sz="2000" dirty="0"/>
              <a:t>ITU Facility		$ </a:t>
            </a:r>
            <a:r>
              <a:rPr lang="en-US" sz="2000" dirty="0" smtClean="0"/>
              <a:t> 3,300</a:t>
            </a:r>
            <a:endParaRPr lang="en-US" sz="2000" dirty="0"/>
          </a:p>
          <a:p>
            <a:r>
              <a:rPr lang="en-US" sz="2000" dirty="0"/>
              <a:t>Network		$ </a:t>
            </a:r>
            <a:r>
              <a:rPr lang="en-US" sz="2000" dirty="0" smtClean="0"/>
              <a:t>27,000</a:t>
            </a:r>
            <a:endParaRPr lang="en-US" sz="2000" dirty="0"/>
          </a:p>
          <a:p>
            <a:r>
              <a:rPr lang="en-US" sz="2000" dirty="0" err="1"/>
              <a:t>Mtg</a:t>
            </a:r>
            <a:r>
              <a:rPr lang="en-US" sz="2000" dirty="0"/>
              <a:t> Planner fee  	$</a:t>
            </a:r>
            <a:r>
              <a:rPr lang="en-US" sz="2000" dirty="0" smtClean="0"/>
              <a:t>104,400</a:t>
            </a:r>
            <a:endParaRPr lang="en-US" sz="2000" dirty="0"/>
          </a:p>
          <a:p>
            <a:r>
              <a:rPr lang="en-US" sz="2000" dirty="0"/>
              <a:t>Financial Fees	$ </a:t>
            </a:r>
            <a:r>
              <a:rPr lang="en-US" sz="2000" dirty="0" smtClean="0"/>
              <a:t>20,366</a:t>
            </a:r>
          </a:p>
          <a:p>
            <a:r>
              <a:rPr lang="en-US" sz="2000" dirty="0" smtClean="0"/>
              <a:t>Social		$52,875</a:t>
            </a:r>
            <a:endParaRPr lang="en-US" sz="2000" dirty="0"/>
          </a:p>
          <a:p>
            <a:r>
              <a:rPr lang="en-US" sz="2000" dirty="0" smtClean="0"/>
              <a:t>Total </a:t>
            </a:r>
            <a:r>
              <a:rPr lang="en-US" sz="2000" dirty="0"/>
              <a:t>expenses	</a:t>
            </a:r>
            <a:r>
              <a:rPr lang="en-US" sz="2000" dirty="0" smtClean="0">
                <a:solidFill>
                  <a:srgbClr val="FF0000"/>
                </a:solidFill>
              </a:rPr>
              <a:t>$366,346</a:t>
            </a:r>
          </a:p>
          <a:p>
            <a:pPr>
              <a:buNone/>
            </a:pPr>
            <a:r>
              <a:rPr lang="en-US" sz="2000" dirty="0">
                <a:solidFill>
                  <a:srgbClr val="FF0000"/>
                </a:solidFill>
              </a:rPr>
              <a:t> </a:t>
            </a:r>
            <a:r>
              <a:rPr lang="en-US" sz="2000" dirty="0" smtClean="0">
                <a:solidFill>
                  <a:srgbClr val="FF0000"/>
                </a:solidFill>
              </a:rPr>
              <a:t>                                                  NET: $50,596.25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5014</TotalTime>
  <Words>1946</Words>
  <Application>Microsoft Office PowerPoint</Application>
  <PresentationFormat>On-screen Show (4:3)</PresentationFormat>
  <Paragraphs>377</Paragraphs>
  <Slides>30</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802-11-Submission</vt:lpstr>
      <vt:lpstr>Document</vt:lpstr>
      <vt:lpstr>Executive Secretary Agenda Items  July 2012</vt:lpstr>
      <vt:lpstr>Abstract</vt:lpstr>
      <vt:lpstr>Monday EC Agenda</vt:lpstr>
      <vt:lpstr>M5.12: Workshop Status Update</vt:lpstr>
      <vt:lpstr> M5.16: Future Venue Contract Status</vt:lpstr>
      <vt:lpstr>Motion to Affirm Future Venues</vt:lpstr>
      <vt:lpstr>M5.17: Geneva 2013 Expectation</vt:lpstr>
      <vt:lpstr>Geneva 2013 Expectations – (cont)</vt:lpstr>
      <vt:lpstr>Geneva Draft-2 Budget:</vt:lpstr>
      <vt:lpstr>M5.19: Reflector Configuration</vt:lpstr>
      <vt:lpstr>Stds-802-SEC-ListServ properties and owners</vt:lpstr>
      <vt:lpstr>Warnings from old configuration</vt:lpstr>
      <vt:lpstr>Compare old vs new Config</vt:lpstr>
      <vt:lpstr>M5.20: Host Guidelines Status Update</vt:lpstr>
      <vt:lpstr>M5.27: 802 e-Tools Status Update</vt:lpstr>
      <vt:lpstr>Friday, Closing EC Meeting</vt:lpstr>
      <vt:lpstr>F4.02 - IEEE 802 EC Interim Teleconference</vt:lpstr>
      <vt:lpstr>802 EC Interim Teleconference:  Oct 9, 2012 1-3PM ET</vt:lpstr>
      <vt:lpstr>4.06 - Future Venue Session Report</vt:lpstr>
      <vt:lpstr>Motion to Authorize an EC Sponsored Interim for January 2015</vt:lpstr>
      <vt:lpstr>Motion to Authorize an EC Sponsored Interim for Sept 2016 or January 2017</vt:lpstr>
      <vt:lpstr>Motion to Affirm Future Venues(2)</vt:lpstr>
      <vt:lpstr>Motion to Affirm Future Venues(3)</vt:lpstr>
      <vt:lpstr>4.07 - Solicitation for Sponsorship</vt:lpstr>
      <vt:lpstr>Meeting Space Cost comparisons</vt:lpstr>
      <vt:lpstr>How can you help?</vt:lpstr>
      <vt:lpstr>4.07 Plenary Session Sponsor Solicitation</vt:lpstr>
      <vt:lpstr>4.08 Nov 2012 EC Workshop</vt:lpstr>
      <vt:lpstr>9:03 Executive Secretary Report</vt:lpstr>
      <vt:lpstr>References</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ExSec Agenda Items July 2012</dc:title>
  <dc:subject/>
  <dc:creator>Jon Rosdahl</dc:creator>
  <cp:lastModifiedBy>jr05</cp:lastModifiedBy>
  <cp:revision>17</cp:revision>
  <cp:lastPrinted>1998-02-10T13:28:06Z</cp:lastPrinted>
  <dcterms:created xsi:type="dcterms:W3CDTF">2012-03-12T02:32:30Z</dcterms:created>
  <dcterms:modified xsi:type="dcterms:W3CDTF">2012-07-20T23:30:01Z</dcterms:modified>
  <cp:contentStatus>July 2012</cp:contentStatus>
</cp:coreProperties>
</file>