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291" r:id="rId4"/>
    <p:sldId id="301" r:id="rId5"/>
    <p:sldId id="302" r:id="rId6"/>
    <p:sldId id="307" r:id="rId7"/>
    <p:sldId id="303" r:id="rId8"/>
    <p:sldId id="316" r:id="rId9"/>
    <p:sldId id="315" r:id="rId10"/>
    <p:sldId id="304" r:id="rId11"/>
    <p:sldId id="309" r:id="rId12"/>
    <p:sldId id="311" r:id="rId13"/>
    <p:sldId id="313" r:id="rId14"/>
    <p:sldId id="305" r:id="rId15"/>
    <p:sldId id="306" r:id="rId16"/>
    <p:sldId id="276" r:id="rId17"/>
    <p:sldId id="275" r:id="rId18"/>
    <p:sldId id="281" r:id="rId19"/>
    <p:sldId id="27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746" autoAdjust="0"/>
  </p:normalViewPr>
  <p:slideViewPr>
    <p:cSldViewPr>
      <p:cViewPr varScale="1">
        <p:scale>
          <a:sx n="71" d="100"/>
          <a:sy n="71" d="100"/>
        </p:scale>
        <p:origin x="-9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23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CF9FD6D-143D-4EB3-9589-752D438003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7435B76-394B-43A2-B56F-4A5102A268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ADF5F24A-3C2E-48C3-BB26-CA04ADDAA4E3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6FAA12D-0DFA-4846-9479-95889A2BE6C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2013 July Geneva has been</a:t>
            </a:r>
            <a:r>
              <a:rPr lang="en-US" baseline="0" dirty="0" smtClean="0"/>
              <a:t> motioned and approved Twice</a:t>
            </a:r>
          </a:p>
          <a:p>
            <a:r>
              <a:rPr lang="en-US" baseline="0" dirty="0" smtClean="0"/>
              <a:t>2014 March Atlanta, GA is target to change/move…wait for motion for later.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EC-12/00039r0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7435B76-394B-43A2-B56F-4A5102A2683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C081D85-B734-446B-849B-BA9FC2ED1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BE34C29-D01F-4E1F-90F4-6B98D3ADF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C8ADF35-3BB1-479A-B2C9-E813AD74B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DCF92F1-AF2E-43CB-84DF-6A68FC757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C48248-F564-42E8-AB51-5D5C155EA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616D65-56AA-4F36-95BE-05CC49613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773CD87-C8EC-4930-8739-57320D5373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0C89329-5AB6-42D6-9876-DF5B71736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8EB23D-7A8B-4D54-82EB-3E6EA909BD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D33904D-191A-49EE-93F4-1BDB5D156A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08D6BD0-A714-4D08-A4B5-D10C9D208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2FD2285-FA20-411A-AE44-1D80A8580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278D928-1FDA-492E-8E53-6FA0B63764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542" y="332601"/>
            <a:ext cx="3500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 </a:t>
            </a:r>
            <a:r>
              <a:rPr lang="en-US" sz="1800" b="1" dirty="0" smtClean="0"/>
              <a:t>EC-12/00039r0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32-00-00SA-july-2012-plenary-etools-update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2/ec-12-0003-06-00EC-november-2011-ec-workshop-action-item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2/ec-12-0003-06-00EC-november-2011-ec-workshop-action-items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ED06D6C-D81E-44E5-AC66-8F49BF2A1044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2012-07-16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3048000"/>
          <a:ext cx="8139113" cy="2498725"/>
        </p:xfrm>
        <a:graphic>
          <a:graphicData uri="http://schemas.openxmlformats.org/presentationml/2006/ole">
            <p:oleObj spid="_x0000_s30731" name="Document" r:id="rId4" imgW="8226870" imgH="253839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096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M5.19: Reflector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Updated to current syntax</a:t>
            </a:r>
          </a:p>
          <a:p>
            <a:r>
              <a:rPr lang="en-US" dirty="0" smtClean="0"/>
              <a:t>Change new default to receive copy own message</a:t>
            </a:r>
          </a:p>
          <a:p>
            <a:r>
              <a:rPr lang="en-US" dirty="0" smtClean="0"/>
              <a:t>Change list to allow HTML links</a:t>
            </a:r>
          </a:p>
          <a:p>
            <a:endParaRPr lang="en-US" dirty="0"/>
          </a:p>
          <a:p>
            <a:r>
              <a:rPr lang="en-US" dirty="0" smtClean="0"/>
              <a:t>Would like to reduce Attachment size to 3m</a:t>
            </a:r>
          </a:p>
          <a:p>
            <a:r>
              <a:rPr lang="en-US" dirty="0" smtClean="0"/>
              <a:t>Would like to change to 10 errors in 10 days to auto-purge from list.</a:t>
            </a:r>
          </a:p>
          <a:p>
            <a:pPr lvl="1"/>
            <a:r>
              <a:rPr lang="en-US" dirty="0" smtClean="0"/>
              <a:t>Currently it is set at 25 in 100 days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457200"/>
          </a:xfrm>
        </p:spPr>
        <p:txBody>
          <a:bodyPr/>
          <a:lstStyle/>
          <a:p>
            <a:pPr rtl="0" eaLnBrk="1" fontAlgn="base" hangingPunct="1"/>
            <a:r>
              <a:rPr lang="en-US" sz="20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Stds-802-SEC-ListServ 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properties</a:t>
            </a:r>
            <a:r>
              <a:rPr lang="en-US" sz="2000" b="1" baseline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en-US" sz="2000" b="1" baseline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owners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3962400" cy="5410200"/>
          </a:xfrm>
        </p:spPr>
        <p:txBody>
          <a:bodyPr/>
          <a:lstStyle/>
          <a:p>
            <a:r>
              <a:rPr lang="en-US" sz="800" dirty="0" smtClean="0"/>
              <a:t>*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***** IEEE 802 Executive Committee List *****</a:t>
            </a:r>
            <a:br>
              <a:rPr lang="en-US" sz="1000" dirty="0" smtClean="0"/>
            </a:br>
            <a:r>
              <a:rPr lang="en-US" sz="1000" dirty="0" smtClean="0"/>
              <a:t>* </a:t>
            </a:r>
            <a:r>
              <a:rPr lang="en-US" sz="1000" dirty="0" err="1" smtClean="0"/>
              <a:t>ListServ</a:t>
            </a:r>
            <a:r>
              <a:rPr lang="en-US" sz="1000" dirty="0" smtClean="0"/>
              <a:t> Configuration File for stds-802-sec</a:t>
            </a:r>
            <a:br>
              <a:rPr lang="en-US" sz="1000" dirty="0" smtClean="0"/>
            </a:br>
            <a:r>
              <a:rPr lang="en-US" sz="1000" dirty="0" smtClean="0"/>
              <a:t>*</a:t>
            </a:r>
            <a:br>
              <a:rPr lang="en-US" sz="1000" dirty="0" smtClean="0"/>
            </a:br>
            <a:r>
              <a:rPr lang="en-US" sz="1000" dirty="0" smtClean="0"/>
              <a:t>* .HH ON</a:t>
            </a:r>
            <a:br>
              <a:rPr lang="en-US" sz="1000" dirty="0" smtClean="0"/>
            </a:br>
            <a:r>
              <a:rPr lang="en-US" sz="1000" dirty="0" smtClean="0"/>
              <a:t>*</a:t>
            </a:r>
            <a:br>
              <a:rPr lang="en-US" sz="1000" dirty="0" smtClean="0"/>
            </a:br>
            <a:r>
              <a:rPr lang="en-US" sz="1000" dirty="0" smtClean="0"/>
              <a:t>* Misc-Options= IETFHDR_SUBJECT_TAG</a:t>
            </a:r>
            <a:br>
              <a:rPr lang="en-US" sz="1000" dirty="0" smtClean="0"/>
            </a:br>
            <a:r>
              <a:rPr lang="en-US" sz="1000" dirty="0" smtClean="0"/>
              <a:t>* Daily-Threshold= 150</a:t>
            </a:r>
            <a:br>
              <a:rPr lang="en-US" sz="1000" dirty="0" smtClean="0"/>
            </a:br>
            <a:r>
              <a:rPr lang="en-US" sz="1000" dirty="0" smtClean="0"/>
              <a:t>* Language= </a:t>
            </a:r>
            <a:r>
              <a:rPr lang="en-US" sz="1000" dirty="0" err="1" smtClean="0"/>
              <a:t>english,</a:t>
            </a:r>
            <a:r>
              <a:rPr lang="en-US" sz="1000" dirty="0" err="1" smtClean="0">
                <a:solidFill>
                  <a:srgbClr val="FF0000"/>
                </a:solidFill>
              </a:rPr>
              <a:t>NOHTML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Attachments= </a:t>
            </a:r>
            <a:r>
              <a:rPr lang="en-US" sz="1000" dirty="0" smtClean="0">
                <a:solidFill>
                  <a:srgbClr val="FF0000"/>
                </a:solidFill>
              </a:rPr>
              <a:t>Yes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</a:t>
            </a:r>
            <a:r>
              <a:rPr lang="en-US" sz="1000" dirty="0" err="1" smtClean="0"/>
              <a:t>Ack</a:t>
            </a:r>
            <a:r>
              <a:rPr lang="en-US" sz="1000" dirty="0" smtClean="0"/>
              <a:t>= Yes</a:t>
            </a:r>
            <a:br>
              <a:rPr lang="en-US" sz="1000" dirty="0" smtClean="0"/>
            </a:br>
            <a:r>
              <a:rPr lang="en-US" sz="1000" dirty="0" smtClean="0"/>
              <a:t>* </a:t>
            </a:r>
            <a:r>
              <a:rPr lang="en-US" sz="1000" dirty="0" err="1" smtClean="0">
                <a:solidFill>
                  <a:srgbClr val="FF0000"/>
                </a:solidFill>
              </a:rPr>
              <a:t>Sizelim</a:t>
            </a:r>
            <a:r>
              <a:rPr lang="en-US" sz="1000" dirty="0" smtClean="0">
                <a:solidFill>
                  <a:srgbClr val="FF0000"/>
                </a:solidFill>
              </a:rPr>
              <a:t>= 5000K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Notebook= No</a:t>
            </a:r>
            <a:br>
              <a:rPr lang="en-US" sz="1000" dirty="0" smtClean="0"/>
            </a:br>
            <a:r>
              <a:rPr lang="en-US" sz="1000" dirty="0" smtClean="0"/>
              <a:t>* Owner= jdambrosia@FORCE10LABS.COM,jrosdahl@ieee.org,Quiet:</a:t>
            </a:r>
            <a:br>
              <a:rPr lang="en-US" sz="1000" dirty="0" smtClean="0"/>
            </a:br>
            <a:r>
              <a:rPr lang="en-US" sz="1000" dirty="0" smtClean="0"/>
              <a:t>* Owner= gilb@ieee.org</a:t>
            </a:r>
            <a:br>
              <a:rPr lang="en-US" sz="1000" dirty="0" smtClean="0"/>
            </a:br>
            <a:r>
              <a:rPr lang="en-US" sz="1000" dirty="0" smtClean="0"/>
              <a:t>* Send= Private</a:t>
            </a:r>
            <a:br>
              <a:rPr lang="en-US" sz="1000" dirty="0" smtClean="0"/>
            </a:br>
            <a:r>
              <a:rPr lang="en-US" sz="1000" dirty="0" smtClean="0"/>
              <a:t>* Subject-Tag= "802SEC"</a:t>
            </a:r>
            <a:br>
              <a:rPr lang="en-US" sz="1000" dirty="0" smtClean="0"/>
            </a:br>
            <a:r>
              <a:rPr lang="en-US" sz="1000" dirty="0" smtClean="0"/>
              <a:t>* Subscription= </a:t>
            </a:r>
            <a:r>
              <a:rPr lang="en-US" sz="1000" dirty="0" err="1" smtClean="0"/>
              <a:t>By_Owner,Confirm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Review= Owner</a:t>
            </a:r>
            <a:br>
              <a:rPr lang="en-US" sz="1000" dirty="0" smtClean="0"/>
            </a:br>
            <a:r>
              <a:rPr lang="en-US" sz="1000" dirty="0" smtClean="0"/>
              <a:t>* </a:t>
            </a:r>
            <a:r>
              <a:rPr lang="en-US" sz="1000" dirty="0" err="1" smtClean="0"/>
              <a:t>LoopCheck</a:t>
            </a:r>
            <a:r>
              <a:rPr lang="en-US" sz="1000" dirty="0" smtClean="0"/>
              <a:t>= </a:t>
            </a:r>
            <a:r>
              <a:rPr lang="en-US" sz="1000" dirty="0" err="1" smtClean="0">
                <a:solidFill>
                  <a:srgbClr val="FF0000"/>
                </a:solidFill>
              </a:rPr>
              <a:t>Full,Spam</a:t>
            </a:r>
            <a:r>
              <a:rPr lang="en-US" sz="1000" dirty="0" smtClean="0">
                <a:solidFill>
                  <a:srgbClr val="FF0000"/>
                </a:solidFill>
              </a:rPr>
              <a:t>-Delay(10)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Auto-Delete= </a:t>
            </a:r>
            <a:r>
              <a:rPr lang="en-US" sz="1000" dirty="0" err="1" smtClean="0">
                <a:solidFill>
                  <a:srgbClr val="FF0000"/>
                </a:solidFill>
              </a:rPr>
              <a:t>Yes,Semi-Auto,Delay</a:t>
            </a:r>
            <a:r>
              <a:rPr lang="en-US" sz="1000" dirty="0" smtClean="0">
                <a:solidFill>
                  <a:srgbClr val="FF0000"/>
                </a:solidFill>
              </a:rPr>
              <a:t>(25),Max(100)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Safe= Yes</a:t>
            </a:r>
            <a:br>
              <a:rPr lang="en-US" sz="1000" dirty="0" smtClean="0"/>
            </a:br>
            <a:r>
              <a:rPr lang="en-US" sz="1000" dirty="0" smtClean="0"/>
              <a:t>* X-Tags= Yes</a:t>
            </a:r>
            <a:br>
              <a:rPr lang="en-US" sz="1000" dirty="0" smtClean="0"/>
            </a:br>
            <a:r>
              <a:rPr lang="en-US" sz="1000" dirty="0" smtClean="0"/>
              <a:t>* Confidential= Yes</a:t>
            </a:r>
            <a:br>
              <a:rPr lang="en-US" sz="1000" dirty="0" smtClean="0"/>
            </a:br>
            <a:r>
              <a:rPr lang="en-US" sz="1000" dirty="0" smtClean="0"/>
              <a:t>* Change-Log= </a:t>
            </a:r>
            <a:r>
              <a:rPr lang="en-US" sz="1000" dirty="0" err="1" smtClean="0"/>
              <a:t>Yes,Yearly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Filter= Also</a:t>
            </a:r>
            <a:br>
              <a:rPr lang="en-US" sz="1000" dirty="0" smtClean="0"/>
            </a:br>
            <a:r>
              <a:rPr lang="en-US" sz="1000" dirty="0" smtClean="0"/>
              <a:t>* Reply-to= </a:t>
            </a:r>
            <a:r>
              <a:rPr lang="en-US" sz="1000" dirty="0" err="1" smtClean="0"/>
              <a:t>Sender,Respect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* Validate= Yes</a:t>
            </a:r>
            <a:br>
              <a:rPr lang="en-US" sz="1000" dirty="0" smtClean="0"/>
            </a:br>
            <a:r>
              <a:rPr lang="en-US" sz="1000" dirty="0" smtClean="0"/>
              <a:t>* Default-Options= NOACK,NOREPRO,IETFHDR</a:t>
            </a:r>
            <a:br>
              <a:rPr lang="en-US" sz="1000" dirty="0" smtClean="0"/>
            </a:br>
            <a:r>
              <a:rPr lang="en-US" sz="1000" dirty="0" smtClean="0"/>
              <a:t>* Digest= No</a:t>
            </a:r>
            <a:br>
              <a:rPr lang="en-US" sz="1000" dirty="0" smtClean="0"/>
            </a:br>
            <a:r>
              <a:rPr lang="en-US" sz="1000" dirty="0" smtClean="0"/>
              <a:t>* Sender= List</a:t>
            </a:r>
            <a:br>
              <a:rPr lang="en-US" sz="1000" dirty="0" smtClean="0"/>
            </a:br>
            <a:r>
              <a:rPr lang="en-US" sz="1000" dirty="0" smtClean="0"/>
              <a:t>*</a:t>
            </a:r>
            <a:br>
              <a:rPr lang="en-US" sz="1000" dirty="0" smtClean="0"/>
            </a:br>
            <a:r>
              <a:rPr lang="en-US" sz="1000" dirty="0" smtClean="0"/>
              <a:t>* .HH OFF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143000"/>
            <a:ext cx="4041775" cy="52578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100" dirty="0" smtClean="0"/>
              <a:t>*** IEEE stds-802-11 List ***</a:t>
            </a:r>
            <a:br>
              <a:rPr lang="en-US" sz="1100" dirty="0" smtClean="0"/>
            </a:br>
            <a:r>
              <a:rPr lang="en-US" sz="1100" dirty="0" smtClean="0"/>
              <a:t>* </a:t>
            </a:r>
            <a:r>
              <a:rPr lang="en-US" sz="1100" dirty="0" err="1" smtClean="0"/>
              <a:t>ListServ</a:t>
            </a:r>
            <a:r>
              <a:rPr lang="en-US" sz="1100" dirty="0" smtClean="0"/>
              <a:t> Configuration File for stds-802-11</a:t>
            </a:r>
            <a:br>
              <a:rPr lang="en-US" sz="1100" dirty="0" smtClean="0"/>
            </a:br>
            <a:r>
              <a:rPr lang="en-US" sz="1100" dirty="0" smtClean="0"/>
              <a:t>*</a:t>
            </a:r>
            <a:br>
              <a:rPr lang="en-US" sz="1100" dirty="0" smtClean="0"/>
            </a:br>
            <a:r>
              <a:rPr lang="en-US" sz="1100" dirty="0" smtClean="0"/>
              <a:t>* .HH ON</a:t>
            </a:r>
            <a:br>
              <a:rPr lang="en-US" sz="1100" dirty="0" smtClean="0"/>
            </a:br>
            <a:r>
              <a:rPr lang="en-US" sz="1100" dirty="0" smtClean="0"/>
              <a:t>*</a:t>
            </a:r>
            <a:br>
              <a:rPr lang="en-US" sz="1100" dirty="0" smtClean="0"/>
            </a:br>
            <a:r>
              <a:rPr lang="en-US" sz="1100" dirty="0" smtClean="0"/>
              <a:t>* Sub-Lists= stds-802-11-ro</a:t>
            </a:r>
            <a:br>
              <a:rPr lang="en-US" sz="1100" dirty="0" smtClean="0"/>
            </a:br>
            <a:r>
              <a:rPr lang="en-US" sz="1100" dirty="0" smtClean="0"/>
              <a:t>* </a:t>
            </a:r>
            <a:r>
              <a:rPr lang="en-US" sz="1100" dirty="0" err="1" smtClean="0">
                <a:solidFill>
                  <a:srgbClr val="FF0000"/>
                </a:solidFill>
              </a:rPr>
              <a:t>Sizelim</a:t>
            </a:r>
            <a:r>
              <a:rPr lang="en-US" sz="1100" dirty="0" smtClean="0">
                <a:solidFill>
                  <a:srgbClr val="FF0000"/>
                </a:solidFill>
              </a:rPr>
              <a:t>= 1M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Change-Log= </a:t>
            </a:r>
            <a:r>
              <a:rPr lang="en-US" sz="1100" dirty="0" err="1" smtClean="0"/>
              <a:t>Yes,Yearly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Daily-Threshold= 150,20</a:t>
            </a:r>
            <a:br>
              <a:rPr lang="en-US" sz="1100" dirty="0" smtClean="0"/>
            </a:br>
            <a:r>
              <a:rPr lang="en-US" sz="1100" dirty="0" smtClean="0"/>
              <a:t>* Notify= No</a:t>
            </a:r>
            <a:br>
              <a:rPr lang="en-US" sz="1100" dirty="0" smtClean="0"/>
            </a:br>
            <a:r>
              <a:rPr lang="en-US" sz="1100" dirty="0" smtClean="0"/>
              <a:t>* Attachments= </a:t>
            </a:r>
            <a:r>
              <a:rPr lang="en-US" sz="1100" dirty="0" smtClean="0">
                <a:solidFill>
                  <a:srgbClr val="FF0000"/>
                </a:solidFill>
              </a:rPr>
              <a:t>All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Notebook= No</a:t>
            </a:r>
            <a:br>
              <a:rPr lang="en-US" sz="1100" dirty="0" smtClean="0"/>
            </a:br>
            <a:r>
              <a:rPr lang="en-US" sz="1100" dirty="0" smtClean="0"/>
              <a:t>* Owner= </a:t>
            </a:r>
            <a:r>
              <a:rPr lang="en-US" sz="1100" dirty="0" err="1" smtClean="0"/>
              <a:t>jrosdahl@ieee.org,Quiet:,bkraemer@marvell.com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Owner= adrian.p.stephens@intel.com</a:t>
            </a:r>
            <a:br>
              <a:rPr lang="en-US" sz="1100" dirty="0" smtClean="0"/>
            </a:br>
            <a:r>
              <a:rPr lang="en-US" sz="1100" dirty="0" smtClean="0"/>
              <a:t>* Send= Private</a:t>
            </a:r>
            <a:br>
              <a:rPr lang="en-US" sz="1100" dirty="0" smtClean="0"/>
            </a:br>
            <a:r>
              <a:rPr lang="en-US" sz="1100" dirty="0" smtClean="0"/>
              <a:t>* Subscription= </a:t>
            </a:r>
            <a:r>
              <a:rPr lang="en-US" sz="1100" dirty="0" err="1" smtClean="0"/>
              <a:t>By_Owner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Review= Owner</a:t>
            </a:r>
            <a:br>
              <a:rPr lang="en-US" sz="1100" dirty="0" smtClean="0"/>
            </a:br>
            <a:r>
              <a:rPr lang="en-US" sz="1100" dirty="0" smtClean="0"/>
              <a:t>* </a:t>
            </a:r>
            <a:r>
              <a:rPr lang="en-US" sz="1100" dirty="0" err="1" smtClean="0"/>
              <a:t>LoopCheck</a:t>
            </a:r>
            <a:r>
              <a:rPr lang="en-US" sz="1100" dirty="0" smtClean="0"/>
              <a:t>= </a:t>
            </a:r>
            <a:r>
              <a:rPr lang="en-US" sz="1100" dirty="0" err="1" smtClean="0">
                <a:solidFill>
                  <a:srgbClr val="FF0000"/>
                </a:solidFill>
              </a:rPr>
              <a:t>Full,Spam</a:t>
            </a:r>
            <a:r>
              <a:rPr lang="en-US" sz="1100" dirty="0" smtClean="0">
                <a:solidFill>
                  <a:srgbClr val="FF0000"/>
                </a:solidFill>
              </a:rPr>
              <a:t>-Delay(5)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Auto-Delete= </a:t>
            </a:r>
            <a:r>
              <a:rPr lang="en-US" sz="1100" dirty="0" err="1" smtClean="0">
                <a:solidFill>
                  <a:srgbClr val="FF0000"/>
                </a:solidFill>
              </a:rPr>
              <a:t>Yes,Full-Auto,Delay</a:t>
            </a:r>
            <a:r>
              <a:rPr lang="en-US" sz="1100" dirty="0" smtClean="0">
                <a:solidFill>
                  <a:srgbClr val="FF0000"/>
                </a:solidFill>
              </a:rPr>
              <a:t>(5),Max(5),Probe(30)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Safe= Yes</a:t>
            </a:r>
            <a:br>
              <a:rPr lang="en-US" sz="1100" dirty="0" smtClean="0"/>
            </a:br>
            <a:r>
              <a:rPr lang="en-US" sz="1100" dirty="0" smtClean="0"/>
              <a:t>* X-Tags= Yes</a:t>
            </a:r>
            <a:br>
              <a:rPr lang="en-US" sz="1100" dirty="0" smtClean="0"/>
            </a:br>
            <a:r>
              <a:rPr lang="en-US" sz="1100" dirty="0" smtClean="0"/>
              <a:t>* Confidential= Yes</a:t>
            </a:r>
            <a:br>
              <a:rPr lang="en-US" sz="1100" dirty="0" smtClean="0"/>
            </a:br>
            <a:r>
              <a:rPr lang="en-US" sz="1100" dirty="0" smtClean="0"/>
              <a:t>* Filter= also</a:t>
            </a:r>
            <a:br>
              <a:rPr lang="en-US" sz="1100" dirty="0" smtClean="0"/>
            </a:br>
            <a:r>
              <a:rPr lang="en-US" sz="1100" dirty="0" smtClean="0"/>
              <a:t>* Reply-to= </a:t>
            </a:r>
            <a:r>
              <a:rPr lang="en-US" sz="1100" dirty="0" err="1" smtClean="0"/>
              <a:t>Sender,Respect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Validate= </a:t>
            </a:r>
            <a:r>
              <a:rPr lang="en-US" sz="1100" dirty="0" err="1" smtClean="0"/>
              <a:t>Yes,Confirm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* Default-Options= REPRO,NOACK,SUBJECTHDR</a:t>
            </a:r>
            <a:br>
              <a:rPr lang="en-US" sz="1100" dirty="0" smtClean="0"/>
            </a:br>
            <a:r>
              <a:rPr lang="en-US" sz="1100" dirty="0" smtClean="0"/>
              <a:t>* Digest= No</a:t>
            </a:r>
            <a:br>
              <a:rPr lang="en-US" sz="1100" dirty="0" smtClean="0"/>
            </a:br>
            <a:r>
              <a:rPr lang="en-US" sz="1100" dirty="0" smtClean="0"/>
              <a:t>* .HH </a:t>
            </a:r>
            <a:r>
              <a:rPr lang="en-US" sz="1100" dirty="0" smtClean="0"/>
              <a:t>OFF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Warnings from old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1800" dirty="0" smtClean="0"/>
              <a:t>The following problems have been detected in the list header: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Language= ENGLISH,...</a:t>
            </a:r>
            <a:br>
              <a:rPr lang="en-US" sz="1800" dirty="0" smtClean="0"/>
            </a:br>
            <a:r>
              <a:rPr lang="en-US" sz="1800" dirty="0" smtClean="0"/>
              <a:t>Warning: There is no message template file by that name. This option will have</a:t>
            </a:r>
            <a:br>
              <a:rPr lang="en-US" sz="1800" dirty="0" smtClean="0"/>
            </a:br>
            <a:r>
              <a:rPr lang="en-US" sz="1800" dirty="0" smtClean="0"/>
              <a:t>no effect until a message template file is installed by the LISTSERV</a:t>
            </a:r>
            <a:br>
              <a:rPr lang="en-US" sz="1800" dirty="0" smtClean="0"/>
            </a:br>
            <a:r>
              <a:rPr lang="en-US" sz="1800" dirty="0" smtClean="0"/>
              <a:t>administrator.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* Language= ...,NOHTML</a:t>
            </a:r>
            <a:br>
              <a:rPr lang="en-US" sz="1800" dirty="0" smtClean="0"/>
            </a:br>
            <a:r>
              <a:rPr lang="en-US" sz="1800" dirty="0" smtClean="0"/>
              <a:t>Warning: The NOHTML option is deprecated and may be removed in a future</a:t>
            </a:r>
            <a:br>
              <a:rPr lang="en-US" sz="1800" dirty="0" smtClean="0"/>
            </a:br>
            <a:r>
              <a:rPr lang="en-US" sz="1800" dirty="0" smtClean="0"/>
              <a:t>version. Please use Misc-Options= DISCARD_HTML instead.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Please refer to the list keyword documentation (available via the INFO</a:t>
            </a:r>
            <a:br>
              <a:rPr lang="en-US" sz="1800" dirty="0" smtClean="0"/>
            </a:br>
            <a:r>
              <a:rPr lang="en-US" sz="1800" dirty="0" smtClean="0"/>
              <a:t>KEYWORDS command) for more information about keyword syntax.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dirty="0" smtClean="0"/>
              <a:t>Compare old </a:t>
            </a:r>
            <a:r>
              <a:rPr lang="en-US" dirty="0" err="1" smtClean="0"/>
              <a:t>vs</a:t>
            </a:r>
            <a:r>
              <a:rPr lang="en-US" dirty="0" smtClean="0"/>
              <a:t> new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4040188" cy="5410200"/>
          </a:xfrm>
        </p:spPr>
        <p:txBody>
          <a:bodyPr/>
          <a:lstStyle/>
          <a:p>
            <a:r>
              <a:rPr lang="en-US" sz="1050" b="0" dirty="0" smtClean="0"/>
              <a:t>* ***** IEEE 802 Executive Committee List *****</a:t>
            </a:r>
            <a:br>
              <a:rPr lang="en-US" sz="1050" b="0" dirty="0" smtClean="0"/>
            </a:br>
            <a:r>
              <a:rPr lang="en-US" sz="1050" b="0" dirty="0" smtClean="0"/>
              <a:t>* </a:t>
            </a:r>
            <a:r>
              <a:rPr lang="en-US" sz="1050" b="0" dirty="0" err="1" smtClean="0"/>
              <a:t>ListServ</a:t>
            </a:r>
            <a:r>
              <a:rPr lang="en-US" sz="1050" b="0" dirty="0" smtClean="0"/>
              <a:t> Configuration File for stds-802-sec</a:t>
            </a:r>
            <a:br>
              <a:rPr lang="en-US" sz="1050" b="0" dirty="0" smtClean="0"/>
            </a:br>
            <a:r>
              <a:rPr lang="en-US" sz="1050" b="0" dirty="0" smtClean="0"/>
              <a:t>*</a:t>
            </a:r>
            <a:br>
              <a:rPr lang="en-US" sz="1050" b="0" dirty="0" smtClean="0"/>
            </a:br>
            <a:r>
              <a:rPr lang="en-US" sz="1050" b="0" dirty="0" smtClean="0"/>
              <a:t>* .HH ON</a:t>
            </a:r>
            <a:br>
              <a:rPr lang="en-US" sz="1050" b="0" dirty="0" smtClean="0"/>
            </a:br>
            <a:r>
              <a:rPr lang="en-US" sz="1050" b="0" dirty="0" smtClean="0"/>
              <a:t>*</a:t>
            </a:r>
            <a:br>
              <a:rPr lang="en-US" sz="1050" b="0" dirty="0" smtClean="0"/>
            </a:br>
            <a:r>
              <a:rPr lang="en-US" sz="1050" b="0" dirty="0" smtClean="0"/>
              <a:t>* Misc-Options= IETFHDR_SUBJECT_TAG</a:t>
            </a:r>
            <a:br>
              <a:rPr lang="en-US" sz="1050" b="0" dirty="0" smtClean="0"/>
            </a:br>
            <a:r>
              <a:rPr lang="en-US" sz="1050" b="0" dirty="0" smtClean="0"/>
              <a:t>* Daily-Threshold= 150</a:t>
            </a:r>
            <a:br>
              <a:rPr lang="en-US" sz="1050" b="0" dirty="0" smtClean="0"/>
            </a:br>
            <a:r>
              <a:rPr lang="en-US" sz="1050" b="0" dirty="0" smtClean="0"/>
              <a:t>* Language= </a:t>
            </a:r>
            <a:r>
              <a:rPr lang="en-US" sz="1050" b="0" dirty="0" err="1" smtClean="0"/>
              <a:t>english,</a:t>
            </a:r>
            <a:r>
              <a:rPr lang="en-US" sz="1050" b="0" dirty="0" err="1" smtClean="0">
                <a:solidFill>
                  <a:srgbClr val="FF0000"/>
                </a:solidFill>
              </a:rPr>
              <a:t>NOHTML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Attachments= </a:t>
            </a:r>
            <a:r>
              <a:rPr lang="en-US" sz="1050" b="0" dirty="0" smtClean="0">
                <a:solidFill>
                  <a:srgbClr val="FF0000"/>
                </a:solidFill>
              </a:rPr>
              <a:t>Yes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</a:t>
            </a:r>
            <a:r>
              <a:rPr lang="en-US" sz="1050" b="0" dirty="0" err="1" smtClean="0"/>
              <a:t>Ack</a:t>
            </a:r>
            <a:r>
              <a:rPr lang="en-US" sz="1050" b="0" dirty="0" smtClean="0"/>
              <a:t>= Yes</a:t>
            </a:r>
            <a:br>
              <a:rPr lang="en-US" sz="1050" b="0" dirty="0" smtClean="0"/>
            </a:br>
            <a:r>
              <a:rPr lang="en-US" sz="1050" b="0" dirty="0" smtClean="0"/>
              <a:t>* </a:t>
            </a:r>
            <a:r>
              <a:rPr lang="en-US" sz="1050" b="0" dirty="0" err="1" smtClean="0">
                <a:solidFill>
                  <a:srgbClr val="FF0000"/>
                </a:solidFill>
              </a:rPr>
              <a:t>Sizelim</a:t>
            </a:r>
            <a:r>
              <a:rPr lang="en-US" sz="1050" b="0" dirty="0" smtClean="0">
                <a:solidFill>
                  <a:srgbClr val="FF0000"/>
                </a:solidFill>
              </a:rPr>
              <a:t>= 5000K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Notebook= No</a:t>
            </a:r>
            <a:br>
              <a:rPr lang="en-US" sz="1050" b="0" dirty="0" smtClean="0"/>
            </a:br>
            <a:r>
              <a:rPr lang="en-US" sz="1050" b="0" dirty="0" smtClean="0"/>
              <a:t>* Owner= jdambrosia@FORCE10LABS.COM,jrosdahl@ieee.org,Quiet:</a:t>
            </a:r>
            <a:br>
              <a:rPr lang="en-US" sz="1050" b="0" dirty="0" smtClean="0"/>
            </a:br>
            <a:r>
              <a:rPr lang="en-US" sz="1050" b="0" dirty="0" smtClean="0"/>
              <a:t>* Owner= gilb@ieee.org</a:t>
            </a:r>
            <a:br>
              <a:rPr lang="en-US" sz="1050" b="0" dirty="0" smtClean="0"/>
            </a:br>
            <a:r>
              <a:rPr lang="en-US" sz="1050" b="0" dirty="0" smtClean="0"/>
              <a:t>* Send= Private</a:t>
            </a:r>
            <a:br>
              <a:rPr lang="en-US" sz="1050" b="0" dirty="0" smtClean="0"/>
            </a:br>
            <a:r>
              <a:rPr lang="en-US" sz="1050" b="0" dirty="0" smtClean="0"/>
              <a:t>* Subject-Tag= "802SEC"</a:t>
            </a:r>
            <a:br>
              <a:rPr lang="en-US" sz="1050" b="0" dirty="0" smtClean="0"/>
            </a:br>
            <a:r>
              <a:rPr lang="en-US" sz="1050" b="0" dirty="0" smtClean="0"/>
              <a:t>* Subscription= </a:t>
            </a:r>
            <a:r>
              <a:rPr lang="en-US" sz="1050" b="0" dirty="0" err="1" smtClean="0"/>
              <a:t>By_Owner,Confirm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Review= Owner</a:t>
            </a:r>
            <a:br>
              <a:rPr lang="en-US" sz="1050" b="0" dirty="0" smtClean="0"/>
            </a:br>
            <a:r>
              <a:rPr lang="en-US" sz="1050" b="0" dirty="0" smtClean="0"/>
              <a:t>* </a:t>
            </a:r>
            <a:r>
              <a:rPr lang="en-US" sz="1050" b="0" dirty="0" err="1" smtClean="0"/>
              <a:t>LoopCheck</a:t>
            </a:r>
            <a:r>
              <a:rPr lang="en-US" sz="1050" b="0" dirty="0" smtClean="0"/>
              <a:t>= </a:t>
            </a:r>
            <a:r>
              <a:rPr lang="en-US" sz="1050" b="0" dirty="0" err="1" smtClean="0">
                <a:solidFill>
                  <a:srgbClr val="FF0000"/>
                </a:solidFill>
              </a:rPr>
              <a:t>Full,Spam</a:t>
            </a:r>
            <a:r>
              <a:rPr lang="en-US" sz="1050" b="0" dirty="0" smtClean="0">
                <a:solidFill>
                  <a:srgbClr val="FF0000"/>
                </a:solidFill>
              </a:rPr>
              <a:t>-Delay(10)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Auto-Delete= </a:t>
            </a:r>
            <a:r>
              <a:rPr lang="en-US" sz="1050" b="0" dirty="0" err="1" smtClean="0">
                <a:solidFill>
                  <a:srgbClr val="FF0000"/>
                </a:solidFill>
              </a:rPr>
              <a:t>Yes,Semi-Auto,Delay</a:t>
            </a:r>
            <a:r>
              <a:rPr lang="en-US" sz="1050" b="0" dirty="0" smtClean="0">
                <a:solidFill>
                  <a:srgbClr val="FF0000"/>
                </a:solidFill>
              </a:rPr>
              <a:t>(25),Max(100)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Safe= Yes</a:t>
            </a:r>
            <a:br>
              <a:rPr lang="en-US" sz="1050" b="0" dirty="0" smtClean="0"/>
            </a:br>
            <a:r>
              <a:rPr lang="en-US" sz="1050" b="0" dirty="0" smtClean="0"/>
              <a:t>* X-Tags= Yes</a:t>
            </a:r>
            <a:br>
              <a:rPr lang="en-US" sz="1050" b="0" dirty="0" smtClean="0"/>
            </a:br>
            <a:r>
              <a:rPr lang="en-US" sz="1050" b="0" dirty="0" smtClean="0"/>
              <a:t>* Confidential= Yes</a:t>
            </a:r>
            <a:br>
              <a:rPr lang="en-US" sz="1050" b="0" dirty="0" smtClean="0"/>
            </a:br>
            <a:r>
              <a:rPr lang="en-US" sz="1050" b="0" dirty="0" smtClean="0"/>
              <a:t>* Change-Log= </a:t>
            </a:r>
            <a:r>
              <a:rPr lang="en-US" sz="1050" b="0" dirty="0" err="1" smtClean="0"/>
              <a:t>Yes,Yearly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Filter= Also</a:t>
            </a:r>
            <a:br>
              <a:rPr lang="en-US" sz="1050" b="0" dirty="0" smtClean="0"/>
            </a:br>
            <a:r>
              <a:rPr lang="en-US" sz="1050" b="0" dirty="0" smtClean="0"/>
              <a:t>* Reply-to= </a:t>
            </a:r>
            <a:r>
              <a:rPr lang="en-US" sz="1050" b="0" dirty="0" err="1" smtClean="0"/>
              <a:t>Sender,Respect</a:t>
            </a:r>
            <a:r>
              <a:rPr lang="en-US" sz="1050" b="0" dirty="0" smtClean="0"/>
              <a:t/>
            </a:r>
            <a:br>
              <a:rPr lang="en-US" sz="1050" b="0" dirty="0" smtClean="0"/>
            </a:br>
            <a:r>
              <a:rPr lang="en-US" sz="1050" b="0" dirty="0" smtClean="0"/>
              <a:t>* Validate= Yes</a:t>
            </a:r>
            <a:br>
              <a:rPr lang="en-US" sz="1050" b="0" dirty="0" smtClean="0"/>
            </a:br>
            <a:r>
              <a:rPr lang="en-US" sz="1050" b="0" dirty="0" smtClean="0"/>
              <a:t>* Default-Options= NOACK,NOREPRO,IETFHDR</a:t>
            </a:r>
            <a:br>
              <a:rPr lang="en-US" sz="1050" b="0" dirty="0" smtClean="0"/>
            </a:br>
            <a:r>
              <a:rPr lang="en-US" sz="1050" b="0" dirty="0" smtClean="0"/>
              <a:t>* Digest= No</a:t>
            </a:r>
            <a:br>
              <a:rPr lang="en-US" sz="1050" b="0" dirty="0" smtClean="0"/>
            </a:br>
            <a:r>
              <a:rPr lang="en-US" sz="1050" b="0" dirty="0" smtClean="0"/>
              <a:t>* Sender= List</a:t>
            </a:r>
            <a:br>
              <a:rPr lang="en-US" sz="1050" b="0" dirty="0" smtClean="0"/>
            </a:br>
            <a:r>
              <a:rPr lang="en-US" sz="1050" b="0" dirty="0" smtClean="0"/>
              <a:t>*</a:t>
            </a:r>
            <a:br>
              <a:rPr lang="en-US" sz="1050" b="0" dirty="0" smtClean="0"/>
            </a:br>
            <a:r>
              <a:rPr lang="en-US" sz="1050" b="0" dirty="0" smtClean="0"/>
              <a:t>* .HH OFF</a:t>
            </a:r>
            <a:endParaRPr lang="en-US" sz="105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66800"/>
            <a:ext cx="4041775" cy="5410200"/>
          </a:xfrm>
        </p:spPr>
        <p:txBody>
          <a:bodyPr/>
          <a:lstStyle/>
          <a:p>
            <a:r>
              <a:rPr lang="en-US" sz="1050" b="0" dirty="0"/>
              <a:t>* ***** IEEE 802 Executive Committee List *****</a:t>
            </a:r>
            <a:br>
              <a:rPr lang="en-US" sz="1050" b="0" dirty="0"/>
            </a:br>
            <a:r>
              <a:rPr lang="en-US" sz="1050" b="0" dirty="0"/>
              <a:t>* </a:t>
            </a:r>
            <a:r>
              <a:rPr lang="en-US" sz="1050" b="0" dirty="0" err="1"/>
              <a:t>ListServ</a:t>
            </a:r>
            <a:r>
              <a:rPr lang="en-US" sz="1050" b="0" dirty="0"/>
              <a:t> Configuration File for stds-802-sec</a:t>
            </a:r>
            <a:br>
              <a:rPr lang="en-US" sz="1050" b="0" dirty="0"/>
            </a:br>
            <a:r>
              <a:rPr lang="en-US" sz="1050" b="0" dirty="0"/>
              <a:t>*</a:t>
            </a:r>
            <a:br>
              <a:rPr lang="en-US" sz="1050" b="0" dirty="0"/>
            </a:br>
            <a:r>
              <a:rPr lang="en-US" sz="1050" b="0" dirty="0"/>
              <a:t>* .HH ON</a:t>
            </a:r>
            <a:br>
              <a:rPr lang="en-US" sz="1050" b="0" dirty="0"/>
            </a:br>
            <a:r>
              <a:rPr lang="en-US" sz="1050" b="0" dirty="0"/>
              <a:t>*</a:t>
            </a:r>
            <a:br>
              <a:rPr lang="en-US" sz="1050" b="0" dirty="0"/>
            </a:br>
            <a:r>
              <a:rPr lang="en-US" sz="1050" b="0" dirty="0"/>
              <a:t>* Misc-Options= IETFHDR_SUBJECT_TAG</a:t>
            </a:r>
            <a:br>
              <a:rPr lang="en-US" sz="1050" b="0" dirty="0"/>
            </a:br>
            <a:r>
              <a:rPr lang="en-US" sz="1050" b="0" dirty="0"/>
              <a:t>* </a:t>
            </a:r>
            <a:r>
              <a:rPr lang="en-US" sz="1050" b="0" dirty="0" err="1"/>
              <a:t>Ack</a:t>
            </a:r>
            <a:r>
              <a:rPr lang="en-US" sz="1050" b="0" dirty="0"/>
              <a:t>= Yes</a:t>
            </a:r>
            <a:br>
              <a:rPr lang="en-US" sz="1050" b="0" dirty="0"/>
            </a:br>
            <a:r>
              <a:rPr lang="en-US" sz="1050" b="0" dirty="0"/>
              <a:t>* Sender= List</a:t>
            </a:r>
            <a:br>
              <a:rPr lang="en-US" sz="1050" b="0" dirty="0"/>
            </a:br>
            <a:r>
              <a:rPr lang="en-US" sz="1050" b="0" dirty="0"/>
              <a:t>* Subject-Tag= "802SEC"</a:t>
            </a:r>
            <a:br>
              <a:rPr lang="en-US" sz="1050" b="0" dirty="0"/>
            </a:br>
            <a:r>
              <a:rPr lang="en-US" sz="1050" b="0" dirty="0"/>
              <a:t>* </a:t>
            </a:r>
            <a:r>
              <a:rPr lang="en-US" sz="1050" b="0" dirty="0" err="1"/>
              <a:t>Sizelim</a:t>
            </a:r>
            <a:r>
              <a:rPr lang="en-US" sz="1050" b="0" dirty="0"/>
              <a:t>= 5M</a:t>
            </a:r>
            <a:br>
              <a:rPr lang="en-US" sz="1050" b="0" dirty="0"/>
            </a:br>
            <a:r>
              <a:rPr lang="en-US" sz="1050" b="0" dirty="0"/>
              <a:t>* Change-Log= </a:t>
            </a:r>
            <a:r>
              <a:rPr lang="en-US" sz="1050" b="0" dirty="0" err="1"/>
              <a:t>Yes,Yearly</a:t>
            </a:r>
            <a:r>
              <a:rPr lang="en-US" sz="1050" b="0" dirty="0"/>
              <a:t/>
            </a:r>
            <a:br>
              <a:rPr lang="en-US" sz="1050" b="0" dirty="0"/>
            </a:br>
            <a:r>
              <a:rPr lang="en-US" sz="1050" b="0" dirty="0"/>
              <a:t>* Daily-Threshold= 150,20</a:t>
            </a:r>
            <a:br>
              <a:rPr lang="en-US" sz="1050" b="0" dirty="0"/>
            </a:br>
            <a:r>
              <a:rPr lang="en-US" sz="1050" b="0" dirty="0"/>
              <a:t>* Notify= No</a:t>
            </a:r>
            <a:br>
              <a:rPr lang="en-US" sz="1050" b="0" dirty="0"/>
            </a:br>
            <a:r>
              <a:rPr lang="en-US" sz="1050" b="0" dirty="0"/>
              <a:t>* Attachments= All</a:t>
            </a:r>
            <a:br>
              <a:rPr lang="en-US" sz="1050" b="0" dirty="0"/>
            </a:br>
            <a:r>
              <a:rPr lang="en-US" sz="1050" b="0" dirty="0"/>
              <a:t>* Notebook= No</a:t>
            </a:r>
            <a:br>
              <a:rPr lang="en-US" sz="1050" b="0" dirty="0"/>
            </a:br>
            <a:r>
              <a:rPr lang="en-US" sz="1050" b="0" dirty="0"/>
              <a:t>* Owner= jdambrosia@FORCE10LABS.COM,jrosdahl@ieee.org,Quiet:</a:t>
            </a:r>
            <a:br>
              <a:rPr lang="en-US" sz="1050" b="0" dirty="0"/>
            </a:br>
            <a:r>
              <a:rPr lang="en-US" sz="1050" b="0" dirty="0"/>
              <a:t>* Owner= gilb@ieee.org</a:t>
            </a:r>
            <a:br>
              <a:rPr lang="en-US" sz="1050" b="0" dirty="0"/>
            </a:br>
            <a:r>
              <a:rPr lang="en-US" sz="1050" b="0" dirty="0"/>
              <a:t>* Send= Private</a:t>
            </a:r>
            <a:br>
              <a:rPr lang="en-US" sz="1050" b="0" dirty="0"/>
            </a:br>
            <a:r>
              <a:rPr lang="en-US" sz="1050" b="0" dirty="0"/>
              <a:t>* Subscription= </a:t>
            </a:r>
            <a:r>
              <a:rPr lang="en-US" sz="1050" b="0" dirty="0" err="1"/>
              <a:t>By_Owner,Confirm</a:t>
            </a:r>
            <a:r>
              <a:rPr lang="en-US" sz="1050" b="0" dirty="0"/>
              <a:t/>
            </a:r>
            <a:br>
              <a:rPr lang="en-US" sz="1050" b="0" dirty="0"/>
            </a:br>
            <a:r>
              <a:rPr lang="en-US" sz="1050" b="0" dirty="0"/>
              <a:t>* Review= Owner</a:t>
            </a:r>
            <a:br>
              <a:rPr lang="en-US" sz="1050" b="0" dirty="0"/>
            </a:br>
            <a:r>
              <a:rPr lang="en-US" sz="1050" b="0" dirty="0"/>
              <a:t>* </a:t>
            </a:r>
            <a:r>
              <a:rPr lang="en-US" sz="1050" b="0" dirty="0" err="1"/>
              <a:t>LoopCheck</a:t>
            </a:r>
            <a:r>
              <a:rPr lang="en-US" sz="1050" b="0" dirty="0"/>
              <a:t>= Spam-Delay(10)</a:t>
            </a:r>
            <a:br>
              <a:rPr lang="en-US" sz="1050" b="0" dirty="0"/>
            </a:br>
            <a:r>
              <a:rPr lang="en-US" sz="1050" b="0" dirty="0"/>
              <a:t>* Auto-Delete= </a:t>
            </a:r>
            <a:r>
              <a:rPr lang="en-US" sz="1050" b="0" dirty="0" err="1"/>
              <a:t>Yes,Full-Auto,Delay</a:t>
            </a:r>
            <a:r>
              <a:rPr lang="en-US" sz="1050" b="0" dirty="0"/>
              <a:t>(25),Max(100),Probe(30)</a:t>
            </a:r>
            <a:br>
              <a:rPr lang="en-US" sz="1050" b="0" dirty="0"/>
            </a:br>
            <a:r>
              <a:rPr lang="en-US" sz="1050" b="0" dirty="0"/>
              <a:t>* Safe= Yes</a:t>
            </a:r>
            <a:br>
              <a:rPr lang="en-US" sz="1050" b="0" dirty="0"/>
            </a:br>
            <a:r>
              <a:rPr lang="en-US" sz="1050" b="0" dirty="0"/>
              <a:t>* X-Tags= Yes</a:t>
            </a:r>
            <a:br>
              <a:rPr lang="en-US" sz="1050" b="0" dirty="0"/>
            </a:br>
            <a:r>
              <a:rPr lang="en-US" sz="1050" b="0" dirty="0"/>
              <a:t>* Confidential= Yes</a:t>
            </a:r>
            <a:br>
              <a:rPr lang="en-US" sz="1050" b="0" dirty="0"/>
            </a:br>
            <a:r>
              <a:rPr lang="en-US" sz="1050" b="0" dirty="0"/>
              <a:t>* Filter= Also</a:t>
            </a:r>
            <a:br>
              <a:rPr lang="en-US" sz="1050" b="0" dirty="0"/>
            </a:br>
            <a:r>
              <a:rPr lang="en-US" sz="1050" b="0" dirty="0"/>
              <a:t>* Reply-to= </a:t>
            </a:r>
            <a:r>
              <a:rPr lang="en-US" sz="1050" b="0" dirty="0" err="1"/>
              <a:t>Sender,Respect</a:t>
            </a:r>
            <a:r>
              <a:rPr lang="en-US" sz="1050" b="0" dirty="0"/>
              <a:t/>
            </a:r>
            <a:br>
              <a:rPr lang="en-US" sz="1050" b="0" dirty="0"/>
            </a:br>
            <a:r>
              <a:rPr lang="en-US" sz="1050" b="0" dirty="0"/>
              <a:t>* Validate= </a:t>
            </a:r>
            <a:r>
              <a:rPr lang="en-US" sz="1050" b="0" dirty="0" err="1"/>
              <a:t>Yes,Confirm</a:t>
            </a:r>
            <a:r>
              <a:rPr lang="en-US" sz="1050" b="0" dirty="0"/>
              <a:t/>
            </a:r>
            <a:br>
              <a:rPr lang="en-US" sz="1050" b="0" dirty="0"/>
            </a:br>
            <a:r>
              <a:rPr lang="en-US" sz="1050" b="0" dirty="0"/>
              <a:t>* Default-Options= REPRO,NOACK,SUBJECTHDR</a:t>
            </a:r>
            <a:br>
              <a:rPr lang="en-US" sz="1050" b="0" dirty="0"/>
            </a:br>
            <a:r>
              <a:rPr lang="en-US" sz="1050" b="0" dirty="0"/>
              <a:t>* Digest= No</a:t>
            </a:r>
            <a:br>
              <a:rPr lang="en-US" sz="1050" b="0" dirty="0"/>
            </a:br>
            <a:r>
              <a:rPr lang="en-US" sz="1050" b="0" dirty="0"/>
              <a:t>* .HH OFF</a:t>
            </a:r>
            <a:r>
              <a:rPr lang="en-US" sz="1100" b="0" dirty="0"/>
              <a:t/>
            </a:r>
            <a:br>
              <a:rPr lang="en-US" sz="1100" b="0" dirty="0"/>
            </a:br>
            <a:r>
              <a:rPr lang="en-US" sz="1100" b="0" dirty="0"/>
              <a:t>*</a:t>
            </a:r>
            <a:br>
              <a:rPr lang="en-US" sz="1100" b="0" dirty="0"/>
            </a:br>
            <a:endParaRPr lang="en-US" sz="11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0C89329-5AB6-42D6-9876-DF5B71736D9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M5.20: Host Guidelines Status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on how to proceed.</a:t>
            </a:r>
          </a:p>
          <a:p>
            <a:r>
              <a:rPr lang="en-US" dirty="0" smtClean="0"/>
              <a:t>Bob H. prepared document to start</a:t>
            </a:r>
          </a:p>
          <a:p>
            <a:r>
              <a:rPr lang="en-US" dirty="0" smtClean="0"/>
              <a:t>Lisa working on updating</a:t>
            </a:r>
          </a:p>
          <a:p>
            <a:r>
              <a:rPr lang="en-US" dirty="0" smtClean="0"/>
              <a:t>Present to EC for Friday’s Closing Mtg.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M5.27: 802 e-Tools Status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 smtClean="0"/>
              <a:t>Kristine – </a:t>
            </a:r>
          </a:p>
          <a:p>
            <a:r>
              <a:rPr lang="en-GB" b="0" dirty="0" smtClean="0"/>
              <a:t>Report: </a:t>
            </a:r>
            <a:r>
              <a:rPr lang="en-GB" b="0" dirty="0" smtClean="0">
                <a:hlinkClick r:id="rId2"/>
              </a:rPr>
              <a:t>https://mentor.ieee.org/802-ec/dcn/12/ec-12-0032-00-00SA-july-2012-plenary-etools-update.pdf</a:t>
            </a:r>
            <a:endParaRPr lang="en-GB" b="0" dirty="0" smtClean="0"/>
          </a:p>
          <a:p>
            <a:endParaRPr lang="en-GB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655D77F-0583-4B1B-9515-840BDC531A3D}" type="slidenum">
              <a:rPr lang="en-US"/>
              <a:pPr/>
              <a:t>16</a:t>
            </a:fld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Friday, Closing EC Meeting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20, </a:t>
            </a:r>
            <a:r>
              <a:rPr lang="en-US" dirty="0"/>
              <a:t>2012</a:t>
            </a:r>
          </a:p>
          <a:p>
            <a:r>
              <a:rPr lang="en-US" dirty="0" err="1"/>
              <a:t>ExSec</a:t>
            </a:r>
            <a:r>
              <a:rPr lang="en-US" dirty="0"/>
              <a:t> Agenda Items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9F866A8-58DD-4A62-BA06-2591D65F637A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4.05: IEEE 802 EC Interim Teleconference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802 EC Interim Conference calls are 1-3PM ET on the first Tuesday of FEB, JUN and OCT.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2012: 02FEB, 05JUN, </a:t>
            </a:r>
            <a:r>
              <a:rPr lang="en-US" sz="2800" dirty="0" smtClean="0"/>
              <a:t>09OCT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2013: 05FEB, 04JUN, 01OCT</a:t>
            </a:r>
            <a:br>
              <a:rPr lang="en-US" sz="2800" dirty="0"/>
            </a:br>
            <a:r>
              <a:rPr lang="en-US" sz="2800" dirty="0"/>
              <a:t>2014: 04FEB, 03JUN, 07OCT</a:t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0D58CDD-D2B6-4876-95A0-EC96239EE598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EC Interim Teleconference: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Oct 9, </a:t>
            </a:r>
            <a:r>
              <a:rPr lang="en-US" dirty="0"/>
              <a:t>2012 1-3PM ET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Draft Agenda: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Welcome/Intro/Approve Agenda                            - Nikolich 4 min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Report: Single Sales Channel Update                     - Nikolich 3 min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Report</a:t>
            </a:r>
            <a:r>
              <a:rPr lang="en-US" dirty="0" smtClean="0"/>
              <a:t>: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Discussion: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Report</a:t>
            </a:r>
            <a:r>
              <a:rPr lang="en-US" dirty="0"/>
              <a:t>: July 2012 San </a:t>
            </a:r>
            <a:r>
              <a:rPr lang="en-US" dirty="0" smtClean="0"/>
              <a:t>Antonio </a:t>
            </a:r>
            <a:r>
              <a:rPr lang="en-US" dirty="0"/>
              <a:t>Meeting Plans </a:t>
            </a:r>
            <a:r>
              <a:rPr lang="en-US" dirty="0" smtClean="0"/>
              <a:t>       </a:t>
            </a:r>
            <a:r>
              <a:rPr lang="en-US" dirty="0"/>
              <a:t>- Rosdahl 3 min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Report: July 2013 Geneva Meeting </a:t>
            </a:r>
            <a:r>
              <a:rPr lang="en-US" dirty="0" smtClean="0"/>
              <a:t>Plan Status       </a:t>
            </a:r>
            <a:r>
              <a:rPr lang="en-US" dirty="0"/>
              <a:t>- Rosdahl 4 min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AOB </a:t>
            </a:r>
            <a:r>
              <a:rPr lang="en-US" dirty="0"/>
              <a:t>						   </a:t>
            </a:r>
            <a:r>
              <a:rPr lang="en-US" dirty="0" smtClean="0"/>
              <a:t>  106 min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458429E-B35E-45CF-9827-0A8388A5EFE8}" type="slidenum">
              <a:rPr lang="en-US"/>
              <a:pPr/>
              <a:t>19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 Plenary Future Venue Contract Status:</a:t>
            </a:r>
          </a:p>
          <a:p>
            <a:pPr lvl="1"/>
            <a:r>
              <a:rPr lang="en-US" dirty="0" smtClean="0">
                <a:hlinkClick r:id="rId3"/>
              </a:rPr>
              <a:t>https://mentor.ieee.org/802-ec/dcn/12/ec-12-0040-00-00EC-802-plenary-future-venue-contract-status.xlsx</a:t>
            </a:r>
            <a:endParaRPr lang="en-US" dirty="0" smtClean="0"/>
          </a:p>
          <a:p>
            <a:r>
              <a:rPr lang="en-US" dirty="0" smtClean="0"/>
              <a:t>November 2011 EC Workshop Action Items:</a:t>
            </a:r>
          </a:p>
          <a:p>
            <a:pPr lvl="1"/>
            <a:r>
              <a:rPr lang="en-US" dirty="0" smtClean="0">
                <a:hlinkClick r:id="rId4"/>
              </a:rPr>
              <a:t>https://mentor.ieee.org/802-ec/dcn/12/ec-12-0003-06-00EC-november-2011-ec-workshop-action-items.xlsx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7E2FF28-4DEE-4E64-A2D4-E9A05C899F7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/>
              <a:t>Executive Secretary had the following EC Agenda Items: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M5.12: Workshop Status Update</a:t>
            </a:r>
          </a:p>
          <a:p>
            <a:pPr>
              <a:buNone/>
            </a:pPr>
            <a:r>
              <a:rPr lang="en-US" sz="2000" dirty="0" smtClean="0"/>
              <a:t>M5.16: Future Venue Contract Status</a:t>
            </a:r>
          </a:p>
          <a:p>
            <a:pPr>
              <a:buNone/>
            </a:pPr>
            <a:r>
              <a:rPr lang="en-US" sz="2000" dirty="0" smtClean="0"/>
              <a:t>M5.17: Geneva 2013 Expectation</a:t>
            </a:r>
          </a:p>
          <a:p>
            <a:pPr>
              <a:buNone/>
            </a:pPr>
            <a:r>
              <a:rPr lang="en-US" sz="2000" dirty="0" smtClean="0"/>
              <a:t>M5.19: Reflector Configuration</a:t>
            </a:r>
          </a:p>
          <a:p>
            <a:pPr>
              <a:buNone/>
            </a:pPr>
            <a:r>
              <a:rPr lang="en-US" sz="2000" dirty="0" smtClean="0"/>
              <a:t>M5.20: Host Guidelines Status Update</a:t>
            </a:r>
          </a:p>
          <a:p>
            <a:pPr>
              <a:buNone/>
            </a:pPr>
            <a:r>
              <a:rPr lang="en-US" sz="2000" dirty="0" smtClean="0"/>
              <a:t>M5.27: 802 e-Tools Status Update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3C0E950-D34A-4A53-BE85-171BCE04E72A}" type="slidenum">
              <a:rPr lang="en-US"/>
              <a:pPr/>
              <a:t>3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Monday EC Agenda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M5.12: Workshop Status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IEEE 802 EC June Conference call, we closed or removed all remaining action items.</a:t>
            </a:r>
          </a:p>
          <a:p>
            <a:r>
              <a:rPr lang="en-US" dirty="0" smtClean="0"/>
              <a:t>Note final status documented in 802 EC-12/3r6.</a:t>
            </a:r>
          </a:p>
          <a:p>
            <a:pPr lvl="1"/>
            <a:r>
              <a:rPr lang="en-US" dirty="0" smtClean="0">
                <a:hlinkClick r:id="rId2"/>
              </a:rPr>
              <a:t>https://mentor.ieee.org/802-ec/dcn/12/ec-12-0003-06-00EC-november-2011-ec-workshop-action-items.xlsx</a:t>
            </a:r>
            <a:endParaRPr lang="en-US" dirty="0"/>
          </a:p>
          <a:p>
            <a:r>
              <a:rPr lang="en-US" dirty="0" smtClean="0"/>
              <a:t>Note that Tab WS11-2 was moved to new document:</a:t>
            </a:r>
          </a:p>
          <a:p>
            <a:pPr lvl="1"/>
            <a:r>
              <a:rPr lang="en-US" dirty="0" smtClean="0"/>
              <a:t>802 Plenary Future Venue Contract Status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Request for Consent Agenda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dirty="0" smtClean="0"/>
              <a:t> </a:t>
            </a:r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M5.16: Future Venue Contract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Identified in Workshop spreadsheet 802 EC-12/3r6:</a:t>
            </a:r>
          </a:p>
          <a:p>
            <a:pPr lvl="1"/>
            <a:r>
              <a:rPr lang="en-US" dirty="0" smtClean="0"/>
              <a:t>See Tab WS11-2</a:t>
            </a:r>
          </a:p>
          <a:p>
            <a:pPr lvl="2"/>
            <a:r>
              <a:rPr lang="en-US" dirty="0" smtClean="0"/>
              <a:t>Slots currently Open at </a:t>
            </a:r>
          </a:p>
          <a:p>
            <a:pPr lvl="3"/>
            <a:r>
              <a:rPr lang="en-US" dirty="0" smtClean="0"/>
              <a:t>2015 – March  (Tentative Singapore)</a:t>
            </a:r>
          </a:p>
          <a:p>
            <a:pPr lvl="3"/>
            <a:r>
              <a:rPr lang="en-US" dirty="0" smtClean="0"/>
              <a:t>2017 – March and Nov</a:t>
            </a:r>
          </a:p>
          <a:p>
            <a:pPr lvl="3"/>
            <a:r>
              <a:rPr lang="en-US" dirty="0" smtClean="0"/>
              <a:t>2018 – March and Nov</a:t>
            </a:r>
          </a:p>
          <a:p>
            <a:r>
              <a:rPr lang="en-US" dirty="0" smtClean="0"/>
              <a:t>Currently all contracts turned into IEEE</a:t>
            </a:r>
          </a:p>
          <a:p>
            <a:pPr lvl="1"/>
            <a:r>
              <a:rPr lang="en-US" dirty="0" smtClean="0"/>
              <a:t>PO/Contract Number identified for all executed contracts</a:t>
            </a:r>
          </a:p>
          <a:p>
            <a:r>
              <a:rPr lang="en-US" dirty="0" smtClean="0"/>
              <a:t>Now in 802 EC-12/40r0</a:t>
            </a:r>
          </a:p>
          <a:p>
            <a:r>
              <a:rPr lang="en-US" dirty="0" smtClean="0"/>
              <a:t>Plan to move March 2014 Atlanta </a:t>
            </a:r>
          </a:p>
          <a:p>
            <a:pPr lvl="1"/>
            <a:r>
              <a:rPr lang="en-US" dirty="0" smtClean="0"/>
              <a:t>– looking for possible replacement.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Motion to Affirm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Motion to affirm the approval of the following Venue locations:</a:t>
            </a:r>
          </a:p>
          <a:p>
            <a:pPr lvl="1"/>
            <a:r>
              <a:rPr lang="en-US" dirty="0" smtClean="0"/>
              <a:t>2012 Nov – San Antonio, Texas</a:t>
            </a:r>
          </a:p>
          <a:p>
            <a:pPr lvl="1"/>
            <a:r>
              <a:rPr lang="en-US" dirty="0" smtClean="0"/>
              <a:t>2013 March – Orlando, Florida</a:t>
            </a:r>
          </a:p>
          <a:p>
            <a:pPr lvl="1"/>
            <a:r>
              <a:rPr lang="en-US" dirty="0" smtClean="0"/>
              <a:t>2013 Nov – Dallas, Texas</a:t>
            </a:r>
          </a:p>
          <a:p>
            <a:pPr lvl="1"/>
            <a:r>
              <a:rPr lang="en-US" dirty="0" smtClean="0"/>
              <a:t>2014 July – San Diego, California</a:t>
            </a:r>
          </a:p>
          <a:p>
            <a:pPr lvl="1"/>
            <a:r>
              <a:rPr lang="en-US" dirty="0" smtClean="0"/>
              <a:t>2014 Nov – San Antonio Texas</a:t>
            </a:r>
          </a:p>
          <a:p>
            <a:pPr lvl="1"/>
            <a:r>
              <a:rPr lang="en-US" dirty="0" smtClean="0"/>
              <a:t>2015 March – Singapore</a:t>
            </a:r>
          </a:p>
          <a:p>
            <a:pPr lvl="1"/>
            <a:r>
              <a:rPr lang="en-US" dirty="0" smtClean="0"/>
              <a:t>2015 July – Kona, Hawaii</a:t>
            </a:r>
          </a:p>
          <a:p>
            <a:pPr lvl="1"/>
            <a:r>
              <a:rPr lang="en-US" dirty="0" smtClean="0"/>
              <a:t>2015 Nov – Dallas, Texas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smtClean="0"/>
              <a:t>Jon Rosdahl   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M5.17: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Still working on MOU</a:t>
            </a:r>
          </a:p>
          <a:p>
            <a:pPr lvl="1"/>
            <a:r>
              <a:rPr lang="en-US" dirty="0" smtClean="0"/>
              <a:t>Sent MOU, they are expected to return last week.</a:t>
            </a:r>
          </a:p>
          <a:p>
            <a:r>
              <a:rPr lang="en-US" dirty="0" smtClean="0"/>
              <a:t>Site Visit scheduled for Sept 25-26, 2012</a:t>
            </a:r>
          </a:p>
          <a:p>
            <a:r>
              <a:rPr lang="en-US" dirty="0" smtClean="0"/>
              <a:t>Initial budget Projection </a:t>
            </a:r>
            <a:r>
              <a:rPr lang="en-US" b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(US$50,596.25</a:t>
            </a:r>
            <a:r>
              <a:rPr lang="en-US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dirty="0" smtClean="0"/>
              <a:t>Budget included a possible Social at $75 per person</a:t>
            </a:r>
          </a:p>
          <a:p>
            <a:pPr lvl="2"/>
            <a:r>
              <a:rPr lang="en-US" dirty="0" smtClean="0"/>
              <a:t>At $75 per person estimate cost = $52,875</a:t>
            </a:r>
          </a:p>
          <a:p>
            <a:pPr lvl="2"/>
            <a:r>
              <a:rPr lang="en-US" dirty="0" smtClean="0"/>
              <a:t>If Social would cost more, then will not hold</a:t>
            </a:r>
          </a:p>
          <a:p>
            <a:pPr lvl="2"/>
            <a:r>
              <a:rPr lang="en-US" dirty="0" smtClean="0"/>
              <a:t>We may choose not to hold in any case.</a:t>
            </a:r>
          </a:p>
          <a:p>
            <a:pPr lvl="2" rtl="0" eaLnBrk="0" fontAlgn="base" hangingPunct="0"/>
            <a:r>
              <a:rPr lang="en-GB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we want a Social?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Possible savings if we can reduce # buildings used</a:t>
            </a:r>
          </a:p>
          <a:p>
            <a:pPr lvl="2"/>
            <a:r>
              <a:rPr lang="en-US" dirty="0" smtClean="0"/>
              <a:t>Will apply this week’s meeting requests with Geneva site to check fit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C48248-F564-42E8-AB51-5D5C155EAAC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A6F8396-B3B3-4C29-92F4-F538AFF91B01}" type="slidenum">
              <a:rPr lang="en-US"/>
              <a:pPr/>
              <a:t>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Geneva </a:t>
            </a:r>
            <a:r>
              <a:rPr lang="en-US" dirty="0"/>
              <a:t>2013 </a:t>
            </a:r>
            <a:r>
              <a:rPr lang="en-US" dirty="0" smtClean="0"/>
              <a:t>Expectations – </a:t>
            </a:r>
            <a:r>
              <a:rPr lang="en-US" sz="2800" dirty="0" smtClean="0"/>
              <a:t>(cont)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No General Hotel </a:t>
            </a:r>
            <a:r>
              <a:rPr lang="en-GB" dirty="0"/>
              <a:t>Block – List of Hotels on ITU </a:t>
            </a:r>
            <a:r>
              <a:rPr lang="en-GB" dirty="0" smtClean="0"/>
              <a:t>List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Do we want EC Room Block?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EC stay at same hotel?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Draft Budget next slide – </a:t>
            </a:r>
          </a:p>
          <a:p>
            <a:pPr>
              <a:lnSpc>
                <a:spcPct val="90000"/>
              </a:lnSpc>
            </a:pPr>
            <a:r>
              <a:rPr lang="en-GB" dirty="0"/>
              <a:t>Possible choices: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No evening meetings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No F&amp;B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No Social </a:t>
            </a:r>
          </a:p>
          <a:p>
            <a:pPr>
              <a:lnSpc>
                <a:spcPct val="90000"/>
              </a:lnSpc>
            </a:pPr>
            <a:r>
              <a:rPr lang="en-GB" dirty="0"/>
              <a:t>Possible budget </a:t>
            </a:r>
            <a:r>
              <a:rPr lang="en-GB" dirty="0" smtClean="0"/>
              <a:t>could reduce reserves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</a:pPr>
            <a:r>
              <a:rPr lang="en-GB" dirty="0" err="1" smtClean="0"/>
              <a:t>Upto</a:t>
            </a:r>
            <a:r>
              <a:rPr lang="en-GB" dirty="0" smtClean="0"/>
              <a:t> $300,000 </a:t>
            </a:r>
            <a:r>
              <a:rPr lang="en-GB" dirty="0"/>
              <a:t>may be needed for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2C839F6-F83F-44BD-9375-B58648742CB3}" type="slidenum">
              <a:rPr lang="en-US"/>
              <a:pPr/>
              <a:t>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dirty="0"/>
              <a:t>Geneva </a:t>
            </a:r>
            <a:r>
              <a:rPr lang="en-GB" dirty="0" smtClean="0"/>
              <a:t>Draft-2 </a:t>
            </a:r>
            <a:r>
              <a:rPr lang="en-GB" dirty="0"/>
              <a:t>Budget: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US" sz="2000" dirty="0"/>
              <a:t>Income</a:t>
            </a:r>
            <a:r>
              <a:rPr lang="en-US" sz="2000" dirty="0" smtClean="0"/>
              <a:t>:			  $315,750 – 705 attendance estimate</a:t>
            </a:r>
            <a:endParaRPr lang="en-US" sz="2000" dirty="0"/>
          </a:p>
          <a:p>
            <a:r>
              <a:rPr lang="en-US" sz="2000" dirty="0"/>
              <a:t>Shipping		$  </a:t>
            </a:r>
            <a:r>
              <a:rPr lang="en-US" sz="2000" dirty="0" smtClean="0"/>
              <a:t>12,500</a:t>
            </a:r>
            <a:endParaRPr lang="en-US" sz="2000" dirty="0"/>
          </a:p>
          <a:p>
            <a:r>
              <a:rPr lang="en-US" sz="2000" dirty="0"/>
              <a:t>Extra Security	$   9,000</a:t>
            </a:r>
          </a:p>
          <a:p>
            <a:r>
              <a:rPr lang="en-US" sz="2000" dirty="0"/>
              <a:t>Get 802		$ </a:t>
            </a:r>
            <a:r>
              <a:rPr lang="en-US" sz="2000" dirty="0" smtClean="0"/>
              <a:t>52,875</a:t>
            </a:r>
            <a:endParaRPr lang="en-US" sz="2000" dirty="0"/>
          </a:p>
          <a:p>
            <a:r>
              <a:rPr lang="en-US" sz="2000" dirty="0"/>
              <a:t>Misc onsite		$ </a:t>
            </a:r>
            <a:r>
              <a:rPr lang="en-US" sz="2000" dirty="0" smtClean="0"/>
              <a:t>10,000</a:t>
            </a:r>
            <a:endParaRPr lang="en-US" sz="2000" dirty="0"/>
          </a:p>
          <a:p>
            <a:r>
              <a:rPr lang="en-US" sz="2000" dirty="0"/>
              <a:t>CCV Facility		$ 39,965</a:t>
            </a:r>
          </a:p>
          <a:p>
            <a:r>
              <a:rPr lang="en-US" sz="2000" dirty="0"/>
              <a:t>CICG Facility	$ </a:t>
            </a:r>
            <a:r>
              <a:rPr lang="en-US" sz="2000" dirty="0" smtClean="0"/>
              <a:t>9,115</a:t>
            </a:r>
            <a:endParaRPr lang="en-US" sz="2000" dirty="0"/>
          </a:p>
          <a:p>
            <a:r>
              <a:rPr lang="en-US" sz="2000" dirty="0"/>
              <a:t>ITU Facility		$ </a:t>
            </a:r>
            <a:r>
              <a:rPr lang="en-US" sz="2000" dirty="0" smtClean="0"/>
              <a:t> 3,300</a:t>
            </a:r>
            <a:endParaRPr lang="en-US" sz="2000" dirty="0"/>
          </a:p>
          <a:p>
            <a:r>
              <a:rPr lang="en-US" sz="2000" dirty="0"/>
              <a:t>Network		$ </a:t>
            </a:r>
            <a:r>
              <a:rPr lang="en-US" sz="2000" dirty="0" smtClean="0"/>
              <a:t>27,000</a:t>
            </a:r>
            <a:endParaRPr lang="en-US" sz="2000" dirty="0"/>
          </a:p>
          <a:p>
            <a:r>
              <a:rPr lang="en-US" sz="2000" dirty="0" err="1"/>
              <a:t>Mtg</a:t>
            </a:r>
            <a:r>
              <a:rPr lang="en-US" sz="2000" dirty="0"/>
              <a:t> Planner fee  	$</a:t>
            </a:r>
            <a:r>
              <a:rPr lang="en-US" sz="2000" dirty="0" smtClean="0"/>
              <a:t>104,400</a:t>
            </a:r>
            <a:endParaRPr lang="en-US" sz="2000" dirty="0"/>
          </a:p>
          <a:p>
            <a:r>
              <a:rPr lang="en-US" sz="2000" dirty="0"/>
              <a:t>Financial Fees	$ </a:t>
            </a:r>
            <a:r>
              <a:rPr lang="en-US" sz="2000" dirty="0" smtClean="0"/>
              <a:t>20,366</a:t>
            </a:r>
          </a:p>
          <a:p>
            <a:r>
              <a:rPr lang="en-US" sz="2000" dirty="0" smtClean="0"/>
              <a:t>Social		$52,875</a:t>
            </a:r>
            <a:endParaRPr lang="en-US" sz="2000" dirty="0"/>
          </a:p>
          <a:p>
            <a:r>
              <a:rPr lang="en-US" sz="2000" dirty="0" smtClean="0"/>
              <a:t>Total </a:t>
            </a:r>
            <a:r>
              <a:rPr lang="en-US" sz="2000" dirty="0"/>
              <a:t>expenses	</a:t>
            </a:r>
            <a:r>
              <a:rPr lang="en-US" sz="2000" dirty="0" smtClean="0">
                <a:solidFill>
                  <a:srgbClr val="FF0000"/>
                </a:solidFill>
              </a:rPr>
              <a:t>$366,346</a:t>
            </a:r>
          </a:p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    NET: $50,596.25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4409</TotalTime>
  <Words>988</Words>
  <Application>Microsoft Office PowerPoint</Application>
  <PresentationFormat>On-screen Show (4:3)</PresentationFormat>
  <Paragraphs>232</Paragraphs>
  <Slides>19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Times New Roman</vt:lpstr>
      <vt:lpstr>Arial</vt:lpstr>
      <vt:lpstr>Calibri</vt:lpstr>
      <vt:lpstr>802-11-Submission</vt:lpstr>
      <vt:lpstr>Microsoft Word Document</vt:lpstr>
      <vt:lpstr>Executive Secretary Agenda Items  July 2012</vt:lpstr>
      <vt:lpstr>Abstract</vt:lpstr>
      <vt:lpstr>Monday EC Agenda</vt:lpstr>
      <vt:lpstr>M5.12: Workshop Status Update</vt:lpstr>
      <vt:lpstr> M5.16: Future Venue Contract Status</vt:lpstr>
      <vt:lpstr>Motion to Affirm Future Venues</vt:lpstr>
      <vt:lpstr>M5.17: Geneva 2013 Expectation</vt:lpstr>
      <vt:lpstr>Geneva 2013 Expectations – (cont)</vt:lpstr>
      <vt:lpstr>Geneva Draft-2 Budget:</vt:lpstr>
      <vt:lpstr>M5.19: Reflector Configuration</vt:lpstr>
      <vt:lpstr>Stds-802-SEC-ListServ properties and owners</vt:lpstr>
      <vt:lpstr>Warnings from old configuration</vt:lpstr>
      <vt:lpstr>Compare old vs new Config</vt:lpstr>
      <vt:lpstr>M5.20: Host Guidelines Status Update</vt:lpstr>
      <vt:lpstr>M5.27: 802 e-Tools Status Update</vt:lpstr>
      <vt:lpstr>Friday, Closing EC Meeting</vt:lpstr>
      <vt:lpstr>4.05: IEEE 802 EC Interim Teleconference</vt:lpstr>
      <vt:lpstr>802 EC Interim Teleconference:  Oct 9, 2012 1-3PM ET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2012</dc:title>
  <dc:subject/>
  <dc:creator>Jon Rosdahl</dc:creator>
  <cp:lastModifiedBy>jr05</cp:lastModifiedBy>
  <cp:revision>12</cp:revision>
  <cp:lastPrinted>1998-02-10T13:28:06Z</cp:lastPrinted>
  <dcterms:created xsi:type="dcterms:W3CDTF">2012-03-12T02:32:30Z</dcterms:created>
  <dcterms:modified xsi:type="dcterms:W3CDTF">2012-07-16T10:03:48Z</dcterms:modified>
  <cp:contentStatus>July 2012</cp:contentStatus>
</cp:coreProperties>
</file>