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816" r:id="rId2"/>
    <p:sldMasterId id="2147483829" r:id="rId3"/>
    <p:sldMasterId id="2147483832" r:id="rId4"/>
  </p:sldMasterIdLst>
  <p:notesMasterIdLst>
    <p:notesMasterId r:id="rId19"/>
  </p:notesMasterIdLst>
  <p:handoutMasterIdLst>
    <p:handoutMasterId r:id="rId20"/>
  </p:handoutMasterIdLst>
  <p:sldIdLst>
    <p:sldId id="347" r:id="rId5"/>
    <p:sldId id="371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67" r:id="rId15"/>
    <p:sldId id="368" r:id="rId16"/>
    <p:sldId id="369" r:id="rId17"/>
    <p:sldId id="372" r:id="rId1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1F7C"/>
    <a:srgbClr val="008542"/>
    <a:srgbClr val="E8E8E8"/>
    <a:srgbClr val="FDC82F"/>
    <a:srgbClr val="009FDA"/>
    <a:srgbClr val="001FA1"/>
    <a:srgbClr val="0066A1"/>
    <a:srgbClr val="E37222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-516" y="-72"/>
      </p:cViewPr>
      <p:guideLst>
        <p:guide orient="horz" pos="2160"/>
        <p:guide orient="horz" pos="1008"/>
        <p:guide orient="horz" pos="636"/>
        <p:guide orient="horz" pos="3744"/>
        <p:guide orient="horz" pos="1386"/>
        <p:guide pos="2880"/>
        <p:guide pos="5328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>
                <a:lumMod val="75000"/>
                <a:alpha val="87000"/>
              </a:schemeClr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  <a:alpha val="87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60000"/>
                  <a:lumOff val="40000"/>
                  <a:alpha val="87000"/>
                </a:schemeClr>
              </a:solidFill>
            </c:spPr>
          </c:dPt>
          <c:dPt>
            <c:idx val="7"/>
            <c:invertIfNegative val="0"/>
            <c:bubble3D val="0"/>
            <c:spPr>
              <a:solidFill>
                <a:schemeClr val="accent1">
                  <a:lumMod val="60000"/>
                  <a:lumOff val="40000"/>
                  <a:alpha val="87000"/>
                </a:schemeClr>
              </a:solidFill>
            </c:spPr>
          </c:dPt>
          <c:dPt>
            <c:idx val="12"/>
            <c:invertIfNegative val="0"/>
            <c:bubble3D val="0"/>
            <c:spPr>
              <a:solidFill>
                <a:schemeClr val="accent1">
                  <a:lumMod val="60000"/>
                  <a:lumOff val="40000"/>
                  <a:alpha val="87000"/>
                </a:schemeClr>
              </a:solidFill>
            </c:spPr>
          </c:dPt>
          <c:dPt>
            <c:idx val="17"/>
            <c:invertIfNegative val="0"/>
            <c:bubble3D val="0"/>
            <c:spPr>
              <a:solidFill>
                <a:schemeClr val="accent1">
                  <a:lumMod val="60000"/>
                  <a:lumOff val="40000"/>
                  <a:alpha val="87000"/>
                </a:schemeClr>
              </a:solidFill>
            </c:spPr>
          </c:dPt>
          <c:dPt>
            <c:idx val="18"/>
            <c:invertIfNegative val="0"/>
            <c:bubble3D val="0"/>
            <c:spPr>
              <a:solidFill>
                <a:schemeClr val="accent1">
                  <a:lumMod val="60000"/>
                  <a:lumOff val="40000"/>
                  <a:alpha val="87000"/>
                </a:schemeClr>
              </a:solidFill>
            </c:spPr>
          </c:dPt>
          <c:dPt>
            <c:idx val="22"/>
            <c:invertIfNegative val="0"/>
            <c:bubble3D val="0"/>
            <c:spPr>
              <a:solidFill>
                <a:schemeClr val="accent1">
                  <a:lumMod val="60000"/>
                  <a:lumOff val="40000"/>
                  <a:alpha val="87000"/>
                </a:schemeClr>
              </a:solidFill>
            </c:spPr>
          </c:dPt>
          <c:dPt>
            <c:idx val="23"/>
            <c:invertIfNegative val="0"/>
            <c:bubble3D val="0"/>
            <c:spPr>
              <a:solidFill>
                <a:schemeClr val="accent1">
                  <a:lumMod val="60000"/>
                  <a:lumOff val="40000"/>
                  <a:alpha val="87000"/>
                </a:schemeClr>
              </a:solidFill>
            </c:spPr>
          </c:dPt>
          <c:dPt>
            <c:idx val="24"/>
            <c:invertIfNegative val="0"/>
            <c:bubble3D val="0"/>
            <c:spPr>
              <a:solidFill>
                <a:schemeClr val="accent1">
                  <a:lumMod val="60000"/>
                  <a:lumOff val="40000"/>
                  <a:alpha val="87000"/>
                </a:schemeClr>
              </a:solidFill>
            </c:spPr>
          </c:dPt>
          <c:dPt>
            <c:idx val="25"/>
            <c:invertIfNegative val="0"/>
            <c:bubble3D val="0"/>
            <c:spPr>
              <a:solidFill>
                <a:schemeClr val="accent1">
                  <a:lumMod val="60000"/>
                  <a:lumOff val="40000"/>
                  <a:alpha val="87000"/>
                </a:schemeClr>
              </a:solidFill>
            </c:spPr>
          </c:dPt>
          <c:dLbls>
            <c:dLbl>
              <c:idx val="0"/>
              <c:layout>
                <c:manualLayout>
                  <c:x val="-1.4020683312021895E-7"/>
                  <c:y val="-2.50000000000000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2.222222222222222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6322223600025632E-17"/>
                  <c:y val="-3.33333333333333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0.0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1.66666666666666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1.944444444444444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2.50000000000000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4.16666666666666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7806267806267807E-3"/>
                  <c:y val="-2.77777777777777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7806267806267807E-3"/>
                  <c:y val="-2.222222222222222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7806267806267807E-3"/>
                  <c:y val="-2.50000000000000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6.5288894400102527E-17"/>
                  <c:y val="-2.222222222222222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-8.055555555555556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-2.77777777777777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6.5288894400102527E-17"/>
                  <c:y val="-2.77777777777777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7806267806267807E-3"/>
                  <c:y val="-2.50000000000000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"/>
                  <c:y val="-2.50000000000000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0"/>
                  <c:y val="-2.77777777777777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0"/>
                  <c:y val="-7.222222222222221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"/>
                  <c:y val="-2.50000000000000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0"/>
                  <c:y val="-2.222222222222222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0"/>
                  <c:y val="-1.66666666666666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-1.7806267806267807E-3"/>
                  <c:y val="-3.611111111111110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0"/>
                  <c:y val="-0.0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-3.1446540880503146E-3"/>
                  <c:y val="-0.3693989071038251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>
                <c:manualLayout>
                  <c:x val="0"/>
                  <c:y val="-0.1138888888888888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anchor="t" anchorCtr="0"/>
              <a:lstStyle/>
              <a:p>
                <a:pPr>
                  <a:defRPr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'All of 802'!$A$2:$A$27</c:f>
              <c:strCache>
                <c:ptCount val="26"/>
                <c:pt idx="0">
                  <c:v>Australia</c:v>
                </c:pt>
                <c:pt idx="1">
                  <c:v>Belgium</c:v>
                </c:pt>
                <c:pt idx="2">
                  <c:v>Canada</c:v>
                </c:pt>
                <c:pt idx="3">
                  <c:v>China</c:v>
                </c:pt>
                <c:pt idx="4">
                  <c:v>Egypt</c:v>
                </c:pt>
                <c:pt idx="5">
                  <c:v>Finland</c:v>
                </c:pt>
                <c:pt idx="6">
                  <c:v>France</c:v>
                </c:pt>
                <c:pt idx="7">
                  <c:v>Germany</c:v>
                </c:pt>
                <c:pt idx="8">
                  <c:v>Hungary</c:v>
                </c:pt>
                <c:pt idx="9">
                  <c:v>India</c:v>
                </c:pt>
                <c:pt idx="10">
                  <c:v>Israel</c:v>
                </c:pt>
                <c:pt idx="11">
                  <c:v>Italy</c:v>
                </c:pt>
                <c:pt idx="12">
                  <c:v>Japan</c:v>
                </c:pt>
                <c:pt idx="13">
                  <c:v>Netherlands</c:v>
                </c:pt>
                <c:pt idx="14">
                  <c:v>New Zealand</c:v>
                </c:pt>
                <c:pt idx="15">
                  <c:v>Norway</c:v>
                </c:pt>
                <c:pt idx="16">
                  <c:v>Portugal</c:v>
                </c:pt>
                <c:pt idx="17">
                  <c:v>Singapore</c:v>
                </c:pt>
                <c:pt idx="18">
                  <c:v>South Korea</c:v>
                </c:pt>
                <c:pt idx="19">
                  <c:v>Spain</c:v>
                </c:pt>
                <c:pt idx="20">
                  <c:v>Sweden</c:v>
                </c:pt>
                <c:pt idx="21">
                  <c:v>Switzerland</c:v>
                </c:pt>
                <c:pt idx="22">
                  <c:v>Taiwan</c:v>
                </c:pt>
                <c:pt idx="23">
                  <c:v>United Kingdom</c:v>
                </c:pt>
                <c:pt idx="24">
                  <c:v>United States</c:v>
                </c:pt>
                <c:pt idx="25">
                  <c:v>(blank)</c:v>
                </c:pt>
              </c:strCache>
            </c:strRef>
          </c:cat>
          <c:val>
            <c:numRef>
              <c:f>'All of 802'!$B$2:$B$27</c:f>
              <c:numCache>
                <c:formatCode>General</c:formatCode>
                <c:ptCount val="26"/>
                <c:pt idx="0">
                  <c:v>4</c:v>
                </c:pt>
                <c:pt idx="1">
                  <c:v>1</c:v>
                </c:pt>
                <c:pt idx="2">
                  <c:v>16</c:v>
                </c:pt>
                <c:pt idx="3">
                  <c:v>33</c:v>
                </c:pt>
                <c:pt idx="4">
                  <c:v>1</c:v>
                </c:pt>
                <c:pt idx="5">
                  <c:v>7</c:v>
                </c:pt>
                <c:pt idx="6">
                  <c:v>5</c:v>
                </c:pt>
                <c:pt idx="7">
                  <c:v>19</c:v>
                </c:pt>
                <c:pt idx="8">
                  <c:v>1</c:v>
                </c:pt>
                <c:pt idx="9">
                  <c:v>3</c:v>
                </c:pt>
                <c:pt idx="10">
                  <c:v>7</c:v>
                </c:pt>
                <c:pt idx="11">
                  <c:v>2</c:v>
                </c:pt>
                <c:pt idx="12">
                  <c:v>62</c:v>
                </c:pt>
                <c:pt idx="13">
                  <c:v>5</c:v>
                </c:pt>
                <c:pt idx="14">
                  <c:v>1</c:v>
                </c:pt>
                <c:pt idx="15">
                  <c:v>1</c:v>
                </c:pt>
                <c:pt idx="16">
                  <c:v>2</c:v>
                </c:pt>
                <c:pt idx="17">
                  <c:v>11</c:v>
                </c:pt>
                <c:pt idx="18">
                  <c:v>57</c:v>
                </c:pt>
                <c:pt idx="19">
                  <c:v>1</c:v>
                </c:pt>
                <c:pt idx="20">
                  <c:v>2</c:v>
                </c:pt>
                <c:pt idx="21">
                  <c:v>1</c:v>
                </c:pt>
                <c:pt idx="22">
                  <c:v>16</c:v>
                </c:pt>
                <c:pt idx="23">
                  <c:v>26</c:v>
                </c:pt>
                <c:pt idx="24">
                  <c:v>333</c:v>
                </c:pt>
                <c:pt idx="25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217318912"/>
        <c:axId val="217320448"/>
      </c:barChart>
      <c:catAx>
        <c:axId val="21731891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Verdana" pitchFamily="34" charset="0"/>
              </a:defRPr>
            </a:pPr>
            <a:endParaRPr lang="en-US"/>
          </a:p>
        </c:txPr>
        <c:crossAx val="217320448"/>
        <c:crosses val="autoZero"/>
        <c:auto val="1"/>
        <c:lblAlgn val="ctr"/>
        <c:lblOffset val="100"/>
        <c:noMultiLvlLbl val="0"/>
      </c:catAx>
      <c:valAx>
        <c:axId val="217320448"/>
        <c:scaling>
          <c:orientation val="minMax"/>
          <c:max val="35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Verdana" pitchFamily="34" charset="0"/>
              </a:defRPr>
            </a:pPr>
            <a:endParaRPr lang="en-US"/>
          </a:p>
        </c:txPr>
        <c:crossAx val="217318912"/>
        <c:crosses val="autoZero"/>
        <c:crossBetween val="between"/>
        <c:majorUnit val="50"/>
      </c:valAx>
      <c:spPr>
        <a:solidFill>
          <a:schemeClr val="tx2">
            <a:lumMod val="20000"/>
            <a:lumOff val="80000"/>
            <a:alpha val="74000"/>
          </a:schemeClr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8002773238250869E-2"/>
          <c:y val="0.12254162901768427"/>
          <c:w val="0.91574035556876143"/>
          <c:h val="0.7269515081106664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'[Chart in Microsoft PowerPoint]802_21'!$B$2</c:f>
              <c:strCache>
                <c:ptCount val="1"/>
                <c:pt idx="0">
                  <c:v>Voting</c:v>
                </c:pt>
              </c:strCache>
            </c:strRef>
          </c:tx>
          <c:spPr>
            <a:solidFill>
              <a:srgbClr val="004368"/>
            </a:solidFill>
          </c:spPr>
          <c:invertIfNegative val="0"/>
          <c:cat>
            <c:strRef>
              <c:f>'[Chart in Microsoft PowerPoint]802_21'!$A$3:$A$6</c:f>
              <c:strCache>
                <c:ptCount val="4"/>
                <c:pt idx="0">
                  <c:v>South Korea</c:v>
                </c:pt>
                <c:pt idx="1">
                  <c:v>Spain</c:v>
                </c:pt>
                <c:pt idx="2">
                  <c:v>United States</c:v>
                </c:pt>
                <c:pt idx="3">
                  <c:v>(blank)</c:v>
                </c:pt>
              </c:strCache>
            </c:strRef>
          </c:cat>
          <c:val>
            <c:numRef>
              <c:f>'[Chart in Microsoft PowerPoint]802_21'!$B$3:$B$6</c:f>
              <c:numCache>
                <c:formatCode>General</c:formatCode>
                <c:ptCount val="4"/>
                <c:pt idx="0">
                  <c:v>2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strRef>
              <c:f>'[Chart in Microsoft PowerPoint]802_21'!$C$2</c:f>
              <c:strCache>
                <c:ptCount val="1"/>
                <c:pt idx="0">
                  <c:v>Nearly</c:v>
                </c:pt>
              </c:strCache>
            </c:strRef>
          </c:tx>
          <c:spPr>
            <a:solidFill>
              <a:srgbClr val="0083CC"/>
            </a:solidFill>
          </c:spPr>
          <c:invertIfNegative val="0"/>
          <c:cat>
            <c:strRef>
              <c:f>'[Chart in Microsoft PowerPoint]802_21'!$A$3:$A$6</c:f>
              <c:strCache>
                <c:ptCount val="4"/>
                <c:pt idx="0">
                  <c:v>South Korea</c:v>
                </c:pt>
                <c:pt idx="1">
                  <c:v>Spain</c:v>
                </c:pt>
                <c:pt idx="2">
                  <c:v>United States</c:v>
                </c:pt>
                <c:pt idx="3">
                  <c:v>(blank)</c:v>
                </c:pt>
              </c:strCache>
            </c:strRef>
          </c:cat>
          <c:val>
            <c:numRef>
              <c:f>'[Chart in Microsoft PowerPoint]802_21'!$C$3:$C$6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'[Chart in Microsoft PowerPoint]802_21'!$D$2</c:f>
              <c:strCache>
                <c:ptCount val="1"/>
                <c:pt idx="0">
                  <c:v>Observer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'[Chart in Microsoft PowerPoint]802_21'!$A$3:$A$6</c:f>
              <c:strCache>
                <c:ptCount val="4"/>
                <c:pt idx="0">
                  <c:v>South Korea</c:v>
                </c:pt>
                <c:pt idx="1">
                  <c:v>Spain</c:v>
                </c:pt>
                <c:pt idx="2">
                  <c:v>United States</c:v>
                </c:pt>
                <c:pt idx="3">
                  <c:v>(blank)</c:v>
                </c:pt>
              </c:strCache>
            </c:strRef>
          </c:cat>
          <c:val>
            <c:numRef>
              <c:f>'[Chart in Microsoft PowerPoint]802_21'!$D$3:$D$6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</c:ser>
        <c:ser>
          <c:idx val="3"/>
          <c:order val="3"/>
          <c:tx>
            <c:strRef>
              <c:f>'[Chart in Microsoft PowerPoint]802_21'!$E$2</c:f>
              <c:strCache>
                <c:ptCount val="1"/>
                <c:pt idx="0">
                  <c:v>Aspirant</c:v>
                </c:pt>
              </c:strCache>
            </c:strRef>
          </c:tx>
          <c:spPr>
            <a:solidFill>
              <a:srgbClr val="AFE1FF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</c:dPt>
          <c:cat>
            <c:strRef>
              <c:f>'[Chart in Microsoft PowerPoint]802_21'!$A$3:$A$6</c:f>
              <c:strCache>
                <c:ptCount val="4"/>
                <c:pt idx="0">
                  <c:v>South Korea</c:v>
                </c:pt>
                <c:pt idx="1">
                  <c:v>Spain</c:v>
                </c:pt>
                <c:pt idx="2">
                  <c:v>United States</c:v>
                </c:pt>
                <c:pt idx="3">
                  <c:v>(blank)</c:v>
                </c:pt>
              </c:strCache>
            </c:strRef>
          </c:cat>
          <c:val>
            <c:numRef>
              <c:f>'[Chart in Microsoft PowerPoint]802_21'!$E$3:$E$6</c:f>
              <c:numCache>
                <c:formatCode>General</c:formatCode>
                <c:ptCount val="4"/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cylinder"/>
        <c:axId val="94086272"/>
        <c:axId val="94087808"/>
        <c:axId val="0"/>
      </c:bar3DChart>
      <c:catAx>
        <c:axId val="940862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300">
                <a:latin typeface="Verdana" pitchFamily="34" charset="0"/>
              </a:defRPr>
            </a:pPr>
            <a:endParaRPr lang="en-US"/>
          </a:p>
        </c:txPr>
        <c:crossAx val="94087808"/>
        <c:crosses val="autoZero"/>
        <c:auto val="1"/>
        <c:lblAlgn val="ctr"/>
        <c:lblOffset val="100"/>
        <c:noMultiLvlLbl val="0"/>
      </c:catAx>
      <c:valAx>
        <c:axId val="94087808"/>
        <c:scaling>
          <c:orientation val="minMax"/>
        </c:scaling>
        <c:delete val="0"/>
        <c:axPos val="l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300">
                <a:latin typeface="Verdana" pitchFamily="34" charset="0"/>
              </a:defRPr>
            </a:pPr>
            <a:endParaRPr lang="en-US"/>
          </a:p>
        </c:txPr>
        <c:crossAx val="94086272"/>
        <c:crosses val="autoZero"/>
        <c:crossBetween val="between"/>
        <c:majorUnit val="5"/>
      </c:valAx>
    </c:plotArea>
    <c:legend>
      <c:legendPos val="t"/>
      <c:layout>
        <c:manualLayout>
          <c:xMode val="edge"/>
          <c:yMode val="edge"/>
          <c:x val="8.3721710493735446E-2"/>
          <c:y val="1.726345682199561E-2"/>
          <c:w val="0.8188964447625865"/>
          <c:h val="6.9838940586972084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800">
              <a:latin typeface="Verdana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6750753378049972E-2"/>
          <c:y val="0.11161255804562892"/>
          <c:w val="0.9079079177602799"/>
          <c:h val="0.6819325661215426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'[Chart in Microsoft PowerPoint]802_22'!$B$2</c:f>
              <c:strCache>
                <c:ptCount val="1"/>
                <c:pt idx="0">
                  <c:v>Voting</c:v>
                </c:pt>
              </c:strCache>
            </c:strRef>
          </c:tx>
          <c:spPr>
            <a:solidFill>
              <a:srgbClr val="004368"/>
            </a:solidFill>
          </c:spPr>
          <c:invertIfNegative val="0"/>
          <c:cat>
            <c:strRef>
              <c:f>'[Chart in Microsoft PowerPoint]802_22'!$A$3:$A$6</c:f>
              <c:strCache>
                <c:ptCount val="4"/>
                <c:pt idx="0">
                  <c:v>Japan</c:v>
                </c:pt>
                <c:pt idx="1">
                  <c:v>Singapore</c:v>
                </c:pt>
                <c:pt idx="2">
                  <c:v>South Korea</c:v>
                </c:pt>
                <c:pt idx="3">
                  <c:v>United States</c:v>
                </c:pt>
              </c:strCache>
            </c:strRef>
          </c:cat>
          <c:val>
            <c:numRef>
              <c:f>'[Chart in Microsoft PowerPoint]802_22'!$B$3:$B$6</c:f>
              <c:numCache>
                <c:formatCode>General</c:formatCode>
                <c:ptCount val="4"/>
                <c:pt idx="0">
                  <c:v>3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'[Chart in Microsoft PowerPoint]802_22'!$C$2</c:f>
              <c:strCache>
                <c:ptCount val="1"/>
                <c:pt idx="0">
                  <c:v>Nearly</c:v>
                </c:pt>
              </c:strCache>
            </c:strRef>
          </c:tx>
          <c:spPr>
            <a:solidFill>
              <a:srgbClr val="0083CC"/>
            </a:solidFill>
          </c:spPr>
          <c:invertIfNegative val="0"/>
          <c:cat>
            <c:strRef>
              <c:f>'[Chart in Microsoft PowerPoint]802_22'!$A$3:$A$6</c:f>
              <c:strCache>
                <c:ptCount val="4"/>
                <c:pt idx="0">
                  <c:v>Japan</c:v>
                </c:pt>
                <c:pt idx="1">
                  <c:v>Singapore</c:v>
                </c:pt>
                <c:pt idx="2">
                  <c:v>South Korea</c:v>
                </c:pt>
                <c:pt idx="3">
                  <c:v>United States</c:v>
                </c:pt>
              </c:strCache>
            </c:strRef>
          </c:cat>
          <c:val>
            <c:numRef>
              <c:f>'[Chart in Microsoft PowerPoint]802_22'!$C$3:$C$6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'[Chart in Microsoft PowerPoint]802_22'!$D$2</c:f>
              <c:strCache>
                <c:ptCount val="1"/>
                <c:pt idx="0">
                  <c:v>Observer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'[Chart in Microsoft PowerPoint]802_22'!$A$3:$A$6</c:f>
              <c:strCache>
                <c:ptCount val="4"/>
                <c:pt idx="0">
                  <c:v>Japan</c:v>
                </c:pt>
                <c:pt idx="1">
                  <c:v>Singapore</c:v>
                </c:pt>
                <c:pt idx="2">
                  <c:v>South Korea</c:v>
                </c:pt>
                <c:pt idx="3">
                  <c:v>United States</c:v>
                </c:pt>
              </c:strCache>
            </c:strRef>
          </c:cat>
          <c:val>
            <c:numRef>
              <c:f>'[Chart in Microsoft PowerPoint]802_22'!$D$3:$D$6</c:f>
              <c:numCache>
                <c:formatCode>General</c:formatCode>
                <c:ptCount val="4"/>
                <c:pt idx="0">
                  <c:v>6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3"/>
          <c:order val="3"/>
          <c:tx>
            <c:strRef>
              <c:f>'[Chart in Microsoft PowerPoint]802_22'!$E$2</c:f>
              <c:strCache>
                <c:ptCount val="1"/>
                <c:pt idx="0">
                  <c:v>Aspirant</c:v>
                </c:pt>
              </c:strCache>
            </c:strRef>
          </c:tx>
          <c:spPr>
            <a:solidFill>
              <a:srgbClr val="AFE1FF"/>
            </a:solidFill>
          </c:spPr>
          <c:invertIfNegative val="0"/>
          <c:cat>
            <c:strRef>
              <c:f>'[Chart in Microsoft PowerPoint]802_22'!$A$3:$A$6</c:f>
              <c:strCache>
                <c:ptCount val="4"/>
                <c:pt idx="0">
                  <c:v>Japan</c:v>
                </c:pt>
                <c:pt idx="1">
                  <c:v>Singapore</c:v>
                </c:pt>
                <c:pt idx="2">
                  <c:v>South Korea</c:v>
                </c:pt>
                <c:pt idx="3">
                  <c:v>United States</c:v>
                </c:pt>
              </c:strCache>
            </c:strRef>
          </c:cat>
          <c:val>
            <c:numRef>
              <c:f>'[Chart in Microsoft PowerPoint]802_22'!$E$3:$E$6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cylinder"/>
        <c:axId val="94107904"/>
        <c:axId val="94437376"/>
        <c:axId val="0"/>
      </c:bar3DChart>
      <c:catAx>
        <c:axId val="941079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300">
                <a:latin typeface="Verdana" pitchFamily="34" charset="0"/>
              </a:defRPr>
            </a:pPr>
            <a:endParaRPr lang="en-US"/>
          </a:p>
        </c:txPr>
        <c:crossAx val="94437376"/>
        <c:crosses val="autoZero"/>
        <c:auto val="1"/>
        <c:lblAlgn val="ctr"/>
        <c:lblOffset val="100"/>
        <c:noMultiLvlLbl val="0"/>
      </c:catAx>
      <c:valAx>
        <c:axId val="94437376"/>
        <c:scaling>
          <c:orientation val="minMax"/>
        </c:scaling>
        <c:delete val="0"/>
        <c:axPos val="l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300">
                <a:latin typeface="Verdana" pitchFamily="34" charset="0"/>
              </a:defRPr>
            </a:pPr>
            <a:endParaRPr lang="en-US"/>
          </a:p>
        </c:txPr>
        <c:crossAx val="94107904"/>
        <c:crosses val="autoZero"/>
        <c:crossBetween val="between"/>
        <c:majorUnit val="5"/>
      </c:valAx>
    </c:plotArea>
    <c:legend>
      <c:legendPos val="t"/>
      <c:layout>
        <c:manualLayout>
          <c:xMode val="edge"/>
          <c:yMode val="edge"/>
          <c:x val="8.0897370467580443E-2"/>
          <c:y val="1.4531193216232587E-2"/>
          <c:w val="0.8188964447625865"/>
          <c:h val="6.9838940586972084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800">
              <a:latin typeface="Verdana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16165592937246E-2"/>
          <c:y val="0.14010677642567407"/>
          <c:w val="0.8815705082319254"/>
          <c:h val="0.6038107452477531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'802_1'!$B$2</c:f>
              <c:strCache>
                <c:ptCount val="1"/>
                <c:pt idx="0">
                  <c:v>Voting</c:v>
                </c:pt>
              </c:strCache>
            </c:strRef>
          </c:tx>
          <c:spPr>
            <a:solidFill>
              <a:srgbClr val="004368"/>
            </a:solidFill>
          </c:spPr>
          <c:invertIfNegative val="0"/>
          <c:cat>
            <c:strRef>
              <c:f>'802_1'!$A$3:$A$12</c:f>
              <c:strCache>
                <c:ptCount val="10"/>
                <c:pt idx="0">
                  <c:v>Canada</c:v>
                </c:pt>
                <c:pt idx="1">
                  <c:v>China</c:v>
                </c:pt>
                <c:pt idx="2">
                  <c:v>Germany</c:v>
                </c:pt>
                <c:pt idx="3">
                  <c:v>Hungary</c:v>
                </c:pt>
                <c:pt idx="4">
                  <c:v>Israel</c:v>
                </c:pt>
                <c:pt idx="5">
                  <c:v>Japan</c:v>
                </c:pt>
                <c:pt idx="6">
                  <c:v>Sweden</c:v>
                </c:pt>
                <c:pt idx="7">
                  <c:v>United Kingdom</c:v>
                </c:pt>
                <c:pt idx="8">
                  <c:v>United States</c:v>
                </c:pt>
                <c:pt idx="9">
                  <c:v>(blank)</c:v>
                </c:pt>
              </c:strCache>
            </c:strRef>
          </c:cat>
          <c:val>
            <c:numRef>
              <c:f>'802_1'!$B$3:$B$12</c:f>
              <c:numCache>
                <c:formatCode>General</c:formatCode>
                <c:ptCount val="10"/>
                <c:pt idx="0">
                  <c:v>2</c:v>
                </c:pt>
                <c:pt idx="2">
                  <c:v>4</c:v>
                </c:pt>
                <c:pt idx="3">
                  <c:v>1</c:v>
                </c:pt>
                <c:pt idx="4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20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'802_1'!$C$2</c:f>
              <c:strCache>
                <c:ptCount val="1"/>
                <c:pt idx="0">
                  <c:v>Nearly</c:v>
                </c:pt>
              </c:strCache>
            </c:strRef>
          </c:tx>
          <c:spPr>
            <a:solidFill>
              <a:srgbClr val="0083CC"/>
            </a:solidFill>
          </c:spPr>
          <c:invertIfNegative val="0"/>
          <c:cat>
            <c:strRef>
              <c:f>'802_1'!$A$3:$A$12</c:f>
              <c:strCache>
                <c:ptCount val="10"/>
                <c:pt idx="0">
                  <c:v>Canada</c:v>
                </c:pt>
                <c:pt idx="1">
                  <c:v>China</c:v>
                </c:pt>
                <c:pt idx="2">
                  <c:v>Germany</c:v>
                </c:pt>
                <c:pt idx="3">
                  <c:v>Hungary</c:v>
                </c:pt>
                <c:pt idx="4">
                  <c:v>Israel</c:v>
                </c:pt>
                <c:pt idx="5">
                  <c:v>Japan</c:v>
                </c:pt>
                <c:pt idx="6">
                  <c:v>Sweden</c:v>
                </c:pt>
                <c:pt idx="7">
                  <c:v>United Kingdom</c:v>
                </c:pt>
                <c:pt idx="8">
                  <c:v>United States</c:v>
                </c:pt>
                <c:pt idx="9">
                  <c:v>(blank)</c:v>
                </c:pt>
              </c:strCache>
            </c:strRef>
          </c:cat>
          <c:val>
            <c:numRef>
              <c:f>'802_1'!$C$3:$C$12</c:f>
              <c:numCache>
                <c:formatCode>General</c:formatCode>
                <c:ptCount val="10"/>
                <c:pt idx="8">
                  <c:v>3</c:v>
                </c:pt>
              </c:numCache>
            </c:numRef>
          </c:val>
        </c:ser>
        <c:ser>
          <c:idx val="2"/>
          <c:order val="2"/>
          <c:tx>
            <c:strRef>
              <c:f>'802_1'!$D$2</c:f>
              <c:strCache>
                <c:ptCount val="1"/>
                <c:pt idx="0">
                  <c:v>Observer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'802_1'!$A$3:$A$12</c:f>
              <c:strCache>
                <c:ptCount val="10"/>
                <c:pt idx="0">
                  <c:v>Canada</c:v>
                </c:pt>
                <c:pt idx="1">
                  <c:v>China</c:v>
                </c:pt>
                <c:pt idx="2">
                  <c:v>Germany</c:v>
                </c:pt>
                <c:pt idx="3">
                  <c:v>Hungary</c:v>
                </c:pt>
                <c:pt idx="4">
                  <c:v>Israel</c:v>
                </c:pt>
                <c:pt idx="5">
                  <c:v>Japan</c:v>
                </c:pt>
                <c:pt idx="6">
                  <c:v>Sweden</c:v>
                </c:pt>
                <c:pt idx="7">
                  <c:v>United Kingdom</c:v>
                </c:pt>
                <c:pt idx="8">
                  <c:v>United States</c:v>
                </c:pt>
                <c:pt idx="9">
                  <c:v>(blank)</c:v>
                </c:pt>
              </c:strCache>
            </c:strRef>
          </c:cat>
          <c:val>
            <c:numRef>
              <c:f>'802_1'!$D$3:$D$12</c:f>
              <c:numCache>
                <c:formatCode>General</c:formatCode>
                <c:ptCount val="10"/>
                <c:pt idx="1">
                  <c:v>4</c:v>
                </c:pt>
                <c:pt idx="2">
                  <c:v>3</c:v>
                </c:pt>
                <c:pt idx="5">
                  <c:v>4</c:v>
                </c:pt>
                <c:pt idx="7">
                  <c:v>1</c:v>
                </c:pt>
                <c:pt idx="8">
                  <c:v>19</c:v>
                </c:pt>
                <c:pt idx="9">
                  <c:v>7</c:v>
                </c:pt>
              </c:numCache>
            </c:numRef>
          </c:val>
        </c:ser>
        <c:ser>
          <c:idx val="3"/>
          <c:order val="3"/>
          <c:tx>
            <c:strRef>
              <c:f>'802_1'!$E$2</c:f>
              <c:strCache>
                <c:ptCount val="1"/>
                <c:pt idx="0">
                  <c:v>Aspirant</c:v>
                </c:pt>
              </c:strCache>
            </c:strRef>
          </c:tx>
          <c:spPr>
            <a:solidFill>
              <a:srgbClr val="AFE1FF"/>
            </a:solidFill>
          </c:spPr>
          <c:invertIfNegative val="0"/>
          <c:cat>
            <c:strRef>
              <c:f>'802_1'!$A$3:$A$12</c:f>
              <c:strCache>
                <c:ptCount val="10"/>
                <c:pt idx="0">
                  <c:v>Canada</c:v>
                </c:pt>
                <c:pt idx="1">
                  <c:v>China</c:v>
                </c:pt>
                <c:pt idx="2">
                  <c:v>Germany</c:v>
                </c:pt>
                <c:pt idx="3">
                  <c:v>Hungary</c:v>
                </c:pt>
                <c:pt idx="4">
                  <c:v>Israel</c:v>
                </c:pt>
                <c:pt idx="5">
                  <c:v>Japan</c:v>
                </c:pt>
                <c:pt idx="6">
                  <c:v>Sweden</c:v>
                </c:pt>
                <c:pt idx="7">
                  <c:v>United Kingdom</c:v>
                </c:pt>
                <c:pt idx="8">
                  <c:v>United States</c:v>
                </c:pt>
                <c:pt idx="9">
                  <c:v>(blank)</c:v>
                </c:pt>
              </c:strCache>
            </c:strRef>
          </c:cat>
          <c:val>
            <c:numRef>
              <c:f>'802_1'!$E$3:$E$12</c:f>
              <c:numCache>
                <c:formatCode>General</c:formatCode>
                <c:ptCount val="10"/>
                <c:pt idx="1">
                  <c:v>1</c:v>
                </c:pt>
              </c:numCache>
            </c:numRef>
          </c:val>
        </c:ser>
        <c:ser>
          <c:idx val="4"/>
          <c:order val="4"/>
          <c:tx>
            <c:strRef>
              <c:f>'802_1'!$F$2</c:f>
              <c:strCache>
                <c:ptCount val="1"/>
                <c:pt idx="0">
                  <c:v>Potential</c:v>
                </c:pt>
              </c:strCache>
            </c:strRef>
          </c:tx>
          <c:spPr>
            <a:solidFill>
              <a:srgbClr val="E6EDF6"/>
            </a:solidFill>
            <a:ln>
              <a:solidFill>
                <a:schemeClr val="bg1">
                  <a:lumMod val="85000"/>
                </a:schemeClr>
              </a:solidFill>
            </a:ln>
          </c:spPr>
          <c:invertIfNegative val="0"/>
          <c:cat>
            <c:strRef>
              <c:f>'802_1'!$A$3:$A$12</c:f>
              <c:strCache>
                <c:ptCount val="10"/>
                <c:pt idx="0">
                  <c:v>Canada</c:v>
                </c:pt>
                <c:pt idx="1">
                  <c:v>China</c:v>
                </c:pt>
                <c:pt idx="2">
                  <c:v>Germany</c:v>
                </c:pt>
                <c:pt idx="3">
                  <c:v>Hungary</c:v>
                </c:pt>
                <c:pt idx="4">
                  <c:v>Israel</c:v>
                </c:pt>
                <c:pt idx="5">
                  <c:v>Japan</c:v>
                </c:pt>
                <c:pt idx="6">
                  <c:v>Sweden</c:v>
                </c:pt>
                <c:pt idx="7">
                  <c:v>United Kingdom</c:v>
                </c:pt>
                <c:pt idx="8">
                  <c:v>United States</c:v>
                </c:pt>
                <c:pt idx="9">
                  <c:v>(blank)</c:v>
                </c:pt>
              </c:strCache>
            </c:strRef>
          </c:cat>
          <c:val>
            <c:numRef>
              <c:f>'802_1'!$F$3:$F$12</c:f>
              <c:numCache>
                <c:formatCode>General</c:formatCode>
                <c:ptCount val="10"/>
                <c:pt idx="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cylinder"/>
        <c:axId val="91341952"/>
        <c:axId val="91343488"/>
        <c:axId val="0"/>
      </c:bar3DChart>
      <c:catAx>
        <c:axId val="913419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300">
                <a:latin typeface="Verdana" pitchFamily="34" charset="0"/>
              </a:defRPr>
            </a:pPr>
            <a:endParaRPr lang="en-US"/>
          </a:p>
        </c:txPr>
        <c:crossAx val="91343488"/>
        <c:crosses val="autoZero"/>
        <c:auto val="1"/>
        <c:lblAlgn val="ctr"/>
        <c:lblOffset val="100"/>
        <c:noMultiLvlLbl val="0"/>
      </c:catAx>
      <c:valAx>
        <c:axId val="91343488"/>
        <c:scaling>
          <c:orientation val="minMax"/>
        </c:scaling>
        <c:delete val="0"/>
        <c:axPos val="l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300">
                <a:latin typeface="Verdana" pitchFamily="34" charset="0"/>
              </a:defRPr>
            </a:pPr>
            <a:endParaRPr lang="en-US"/>
          </a:p>
        </c:txPr>
        <c:crossAx val="9134195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2976020042949183E-2"/>
          <c:y val="3.0303030303030304E-2"/>
          <c:w val="0.8188964447625865"/>
          <c:h val="6.9838940586972084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800">
              <a:latin typeface="Verdana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16165592937246E-2"/>
          <c:y val="0.14010677642567407"/>
          <c:w val="0.90126747792889517"/>
          <c:h val="0.619514435695538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'802_3'!$B$2</c:f>
              <c:strCache>
                <c:ptCount val="1"/>
                <c:pt idx="0">
                  <c:v>Voting</c:v>
                </c:pt>
              </c:strCache>
            </c:strRef>
          </c:tx>
          <c:spPr>
            <a:solidFill>
              <a:srgbClr val="005B8E"/>
            </a:solidFill>
          </c:spPr>
          <c:invertIfNegative val="0"/>
          <c:cat>
            <c:strRef>
              <c:f>'802_3'!$A$3:$A$15</c:f>
              <c:strCache>
                <c:ptCount val="13"/>
                <c:pt idx="0">
                  <c:v>Canada</c:v>
                </c:pt>
                <c:pt idx="1">
                  <c:v>China</c:v>
                </c:pt>
                <c:pt idx="2">
                  <c:v>Germany</c:v>
                </c:pt>
                <c:pt idx="3">
                  <c:v>Israel</c:v>
                </c:pt>
                <c:pt idx="4">
                  <c:v>Italy</c:v>
                </c:pt>
                <c:pt idx="5">
                  <c:v>Japan</c:v>
                </c:pt>
                <c:pt idx="6">
                  <c:v>Netherlands</c:v>
                </c:pt>
                <c:pt idx="7">
                  <c:v>Portugal</c:v>
                </c:pt>
                <c:pt idx="8">
                  <c:v>South Korea</c:v>
                </c:pt>
                <c:pt idx="9">
                  <c:v>Sweden</c:v>
                </c:pt>
                <c:pt idx="10">
                  <c:v>United Kingdom</c:v>
                </c:pt>
                <c:pt idx="11">
                  <c:v>United States</c:v>
                </c:pt>
                <c:pt idx="12">
                  <c:v>(blank)</c:v>
                </c:pt>
              </c:strCache>
            </c:strRef>
          </c:cat>
          <c:val>
            <c:numRef>
              <c:f>'802_3'!$B$3:$B$15</c:f>
              <c:numCache>
                <c:formatCode>General</c:formatCode>
                <c:ptCount val="13"/>
                <c:pt idx="0">
                  <c:v>1</c:v>
                </c:pt>
                <c:pt idx="2">
                  <c:v>1</c:v>
                </c:pt>
                <c:pt idx="5">
                  <c:v>1</c:v>
                </c:pt>
                <c:pt idx="7">
                  <c:v>1</c:v>
                </c:pt>
                <c:pt idx="10">
                  <c:v>5</c:v>
                </c:pt>
                <c:pt idx="11">
                  <c:v>32</c:v>
                </c:pt>
                <c:pt idx="12">
                  <c:v>3</c:v>
                </c:pt>
              </c:numCache>
            </c:numRef>
          </c:val>
        </c:ser>
        <c:ser>
          <c:idx val="1"/>
          <c:order val="1"/>
          <c:tx>
            <c:strRef>
              <c:f>'802_3'!$C$2</c:f>
              <c:strCache>
                <c:ptCount val="1"/>
                <c:pt idx="0">
                  <c:v>Nearly</c:v>
                </c:pt>
              </c:strCache>
            </c:strRef>
          </c:tx>
          <c:spPr>
            <a:solidFill>
              <a:srgbClr val="0091E2"/>
            </a:solidFill>
          </c:spPr>
          <c:invertIfNegative val="0"/>
          <c:cat>
            <c:strRef>
              <c:f>'802_3'!$A$3:$A$15</c:f>
              <c:strCache>
                <c:ptCount val="13"/>
                <c:pt idx="0">
                  <c:v>Canada</c:v>
                </c:pt>
                <c:pt idx="1">
                  <c:v>China</c:v>
                </c:pt>
                <c:pt idx="2">
                  <c:v>Germany</c:v>
                </c:pt>
                <c:pt idx="3">
                  <c:v>Israel</c:v>
                </c:pt>
                <c:pt idx="4">
                  <c:v>Italy</c:v>
                </c:pt>
                <c:pt idx="5">
                  <c:v>Japan</c:v>
                </c:pt>
                <c:pt idx="6">
                  <c:v>Netherlands</c:v>
                </c:pt>
                <c:pt idx="7">
                  <c:v>Portugal</c:v>
                </c:pt>
                <c:pt idx="8">
                  <c:v>South Korea</c:v>
                </c:pt>
                <c:pt idx="9">
                  <c:v>Sweden</c:v>
                </c:pt>
                <c:pt idx="10">
                  <c:v>United Kingdom</c:v>
                </c:pt>
                <c:pt idx="11">
                  <c:v>United States</c:v>
                </c:pt>
                <c:pt idx="12">
                  <c:v>(blank)</c:v>
                </c:pt>
              </c:strCache>
            </c:strRef>
          </c:cat>
          <c:val>
            <c:numRef>
              <c:f>'802_3'!$C$3:$C$15</c:f>
              <c:numCache>
                <c:formatCode>General</c:formatCode>
                <c:ptCount val="13"/>
              </c:numCache>
            </c:numRef>
          </c:val>
        </c:ser>
        <c:ser>
          <c:idx val="2"/>
          <c:order val="2"/>
          <c:tx>
            <c:strRef>
              <c:f>'802_3'!$D$2</c:f>
              <c:strCache>
                <c:ptCount val="1"/>
                <c:pt idx="0">
                  <c:v>Observer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'802_3'!$A$3:$A$15</c:f>
              <c:strCache>
                <c:ptCount val="13"/>
                <c:pt idx="0">
                  <c:v>Canada</c:v>
                </c:pt>
                <c:pt idx="1">
                  <c:v>China</c:v>
                </c:pt>
                <c:pt idx="2">
                  <c:v>Germany</c:v>
                </c:pt>
                <c:pt idx="3">
                  <c:v>Israel</c:v>
                </c:pt>
                <c:pt idx="4">
                  <c:v>Italy</c:v>
                </c:pt>
                <c:pt idx="5">
                  <c:v>Japan</c:v>
                </c:pt>
                <c:pt idx="6">
                  <c:v>Netherlands</c:v>
                </c:pt>
                <c:pt idx="7">
                  <c:v>Portugal</c:v>
                </c:pt>
                <c:pt idx="8">
                  <c:v>South Korea</c:v>
                </c:pt>
                <c:pt idx="9">
                  <c:v>Sweden</c:v>
                </c:pt>
                <c:pt idx="10">
                  <c:v>United Kingdom</c:v>
                </c:pt>
                <c:pt idx="11">
                  <c:v>United States</c:v>
                </c:pt>
                <c:pt idx="12">
                  <c:v>(blank)</c:v>
                </c:pt>
              </c:strCache>
            </c:strRef>
          </c:cat>
          <c:val>
            <c:numRef>
              <c:f>'802_3'!$D$3:$D$15</c:f>
              <c:numCache>
                <c:formatCode>General</c:formatCode>
                <c:ptCount val="13"/>
                <c:pt idx="0">
                  <c:v>7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72</c:v>
                </c:pt>
                <c:pt idx="12">
                  <c:v>36</c:v>
                </c:pt>
              </c:numCache>
            </c:numRef>
          </c:val>
        </c:ser>
        <c:ser>
          <c:idx val="3"/>
          <c:order val="3"/>
          <c:tx>
            <c:strRef>
              <c:f>'802_3'!$E$2</c:f>
              <c:strCache>
                <c:ptCount val="1"/>
                <c:pt idx="0">
                  <c:v>Aspirant</c:v>
                </c:pt>
              </c:strCache>
            </c:strRef>
          </c:tx>
          <c:spPr>
            <a:solidFill>
              <a:srgbClr val="AFE1FF"/>
            </a:solidFill>
          </c:spPr>
          <c:invertIfNegative val="0"/>
          <c:cat>
            <c:strRef>
              <c:f>'802_3'!$A$3:$A$15</c:f>
              <c:strCache>
                <c:ptCount val="13"/>
                <c:pt idx="0">
                  <c:v>Canada</c:v>
                </c:pt>
                <c:pt idx="1">
                  <c:v>China</c:v>
                </c:pt>
                <c:pt idx="2">
                  <c:v>Germany</c:v>
                </c:pt>
                <c:pt idx="3">
                  <c:v>Israel</c:v>
                </c:pt>
                <c:pt idx="4">
                  <c:v>Italy</c:v>
                </c:pt>
                <c:pt idx="5">
                  <c:v>Japan</c:v>
                </c:pt>
                <c:pt idx="6">
                  <c:v>Netherlands</c:v>
                </c:pt>
                <c:pt idx="7">
                  <c:v>Portugal</c:v>
                </c:pt>
                <c:pt idx="8">
                  <c:v>South Korea</c:v>
                </c:pt>
                <c:pt idx="9">
                  <c:v>Sweden</c:v>
                </c:pt>
                <c:pt idx="10">
                  <c:v>United Kingdom</c:v>
                </c:pt>
                <c:pt idx="11">
                  <c:v>United States</c:v>
                </c:pt>
                <c:pt idx="12">
                  <c:v>(blank)</c:v>
                </c:pt>
              </c:strCache>
            </c:strRef>
          </c:cat>
          <c:val>
            <c:numRef>
              <c:f>'802_3'!$E$3:$E$15</c:f>
              <c:numCache>
                <c:formatCode>General</c:formatCode>
                <c:ptCount val="13"/>
                <c:pt idx="2">
                  <c:v>1</c:v>
                </c:pt>
                <c:pt idx="5">
                  <c:v>1</c:v>
                </c:pt>
                <c:pt idx="11">
                  <c:v>5</c:v>
                </c:pt>
                <c:pt idx="12">
                  <c:v>1</c:v>
                </c:pt>
              </c:numCache>
            </c:numRef>
          </c:val>
        </c:ser>
        <c:ser>
          <c:idx val="4"/>
          <c:order val="4"/>
          <c:tx>
            <c:strRef>
              <c:f>'802_3'!$F$2</c:f>
              <c:strCache>
                <c:ptCount val="1"/>
                <c:pt idx="0">
                  <c:v>Potential</c:v>
                </c:pt>
              </c:strCache>
            </c:strRef>
          </c:tx>
          <c:spPr>
            <a:solidFill>
              <a:srgbClr val="E6EDF6"/>
            </a:solidFill>
            <a:ln>
              <a:solidFill>
                <a:schemeClr val="bg1">
                  <a:lumMod val="85000"/>
                </a:schemeClr>
              </a:solidFill>
            </a:ln>
          </c:spPr>
          <c:invertIfNegative val="0"/>
          <c:cat>
            <c:strRef>
              <c:f>'802_3'!$A$3:$A$15</c:f>
              <c:strCache>
                <c:ptCount val="13"/>
                <c:pt idx="0">
                  <c:v>Canada</c:v>
                </c:pt>
                <c:pt idx="1">
                  <c:v>China</c:v>
                </c:pt>
                <c:pt idx="2">
                  <c:v>Germany</c:v>
                </c:pt>
                <c:pt idx="3">
                  <c:v>Israel</c:v>
                </c:pt>
                <c:pt idx="4">
                  <c:v>Italy</c:v>
                </c:pt>
                <c:pt idx="5">
                  <c:v>Japan</c:v>
                </c:pt>
                <c:pt idx="6">
                  <c:v>Netherlands</c:v>
                </c:pt>
                <c:pt idx="7">
                  <c:v>Portugal</c:v>
                </c:pt>
                <c:pt idx="8">
                  <c:v>South Korea</c:v>
                </c:pt>
                <c:pt idx="9">
                  <c:v>Sweden</c:v>
                </c:pt>
                <c:pt idx="10">
                  <c:v>United Kingdom</c:v>
                </c:pt>
                <c:pt idx="11">
                  <c:v>United States</c:v>
                </c:pt>
                <c:pt idx="12">
                  <c:v>(blank)</c:v>
                </c:pt>
              </c:strCache>
            </c:strRef>
          </c:cat>
          <c:val>
            <c:numRef>
              <c:f>'802_3'!$F$3:$F$15</c:f>
              <c:numCache>
                <c:formatCode>General</c:formatCode>
                <c:ptCount val="1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cylinder"/>
        <c:axId val="93196672"/>
        <c:axId val="93198208"/>
        <c:axId val="0"/>
      </c:bar3DChart>
      <c:catAx>
        <c:axId val="931966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 pitchFamily="34" charset="0"/>
              </a:defRPr>
            </a:pPr>
            <a:endParaRPr lang="en-US"/>
          </a:p>
        </c:txPr>
        <c:crossAx val="93198208"/>
        <c:crosses val="autoZero"/>
        <c:auto val="1"/>
        <c:lblAlgn val="ctr"/>
        <c:lblOffset val="100"/>
        <c:noMultiLvlLbl val="0"/>
      </c:catAx>
      <c:valAx>
        <c:axId val="93198208"/>
        <c:scaling>
          <c:orientation val="minMax"/>
        </c:scaling>
        <c:delete val="0"/>
        <c:axPos val="l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300">
                <a:latin typeface="Verdana" pitchFamily="34" charset="0"/>
              </a:defRPr>
            </a:pPr>
            <a:endParaRPr lang="en-US"/>
          </a:p>
        </c:txPr>
        <c:crossAx val="9319667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2976020042949183E-2"/>
          <c:y val="3.0303030303030304E-2"/>
          <c:w val="0.8188964447625865"/>
          <c:h val="6.9838940586972084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800">
              <a:latin typeface="Verdana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046361027301496E-2"/>
          <c:y val="0.14010677642567407"/>
          <c:w val="0.91684377069688727"/>
          <c:h val="0.6220396882207905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'802_11'!$B$2</c:f>
              <c:strCache>
                <c:ptCount val="1"/>
                <c:pt idx="0">
                  <c:v>Voting</c:v>
                </c:pt>
              </c:strCache>
            </c:strRef>
          </c:tx>
          <c:spPr>
            <a:solidFill>
              <a:srgbClr val="004368"/>
            </a:solidFill>
          </c:spPr>
          <c:invertIfNegative val="0"/>
          <c:cat>
            <c:strRef>
              <c:f>'802_11'!$A$3:$A$22</c:f>
              <c:strCache>
                <c:ptCount val="20"/>
                <c:pt idx="0">
                  <c:v>Australia</c:v>
                </c:pt>
                <c:pt idx="1">
                  <c:v>Belgium</c:v>
                </c:pt>
                <c:pt idx="2">
                  <c:v>Canada</c:v>
                </c:pt>
                <c:pt idx="3">
                  <c:v>China</c:v>
                </c:pt>
                <c:pt idx="4">
                  <c:v>Egypt</c:v>
                </c:pt>
                <c:pt idx="5">
                  <c:v>Finland</c:v>
                </c:pt>
                <c:pt idx="6">
                  <c:v>France</c:v>
                </c:pt>
                <c:pt idx="7">
                  <c:v>Germany</c:v>
                </c:pt>
                <c:pt idx="8">
                  <c:v>India</c:v>
                </c:pt>
                <c:pt idx="9">
                  <c:v>Israel</c:v>
                </c:pt>
                <c:pt idx="10">
                  <c:v>Italy</c:v>
                </c:pt>
                <c:pt idx="11">
                  <c:v>Japan</c:v>
                </c:pt>
                <c:pt idx="12">
                  <c:v>Netherlands</c:v>
                </c:pt>
                <c:pt idx="13">
                  <c:v>New Zealand</c:v>
                </c:pt>
                <c:pt idx="14">
                  <c:v>Singapore</c:v>
                </c:pt>
                <c:pt idx="15">
                  <c:v>South Korea</c:v>
                </c:pt>
                <c:pt idx="16">
                  <c:v>Taiwan</c:v>
                </c:pt>
                <c:pt idx="17">
                  <c:v>United Kingdom</c:v>
                </c:pt>
                <c:pt idx="18">
                  <c:v>United States</c:v>
                </c:pt>
                <c:pt idx="19">
                  <c:v>(blank)</c:v>
                </c:pt>
              </c:strCache>
            </c:strRef>
          </c:cat>
          <c:val>
            <c:numRef>
              <c:f>'802_11'!$B$3:$B$22</c:f>
              <c:numCache>
                <c:formatCode>General</c:formatCode>
                <c:ptCount val="20"/>
                <c:pt idx="0">
                  <c:v>2</c:v>
                </c:pt>
                <c:pt idx="1">
                  <c:v>1</c:v>
                </c:pt>
                <c:pt idx="2">
                  <c:v>3</c:v>
                </c:pt>
                <c:pt idx="3">
                  <c:v>13</c:v>
                </c:pt>
                <c:pt idx="4">
                  <c:v>1</c:v>
                </c:pt>
                <c:pt idx="5">
                  <c:v>4</c:v>
                </c:pt>
                <c:pt idx="6">
                  <c:v>3</c:v>
                </c:pt>
                <c:pt idx="7">
                  <c:v>5</c:v>
                </c:pt>
                <c:pt idx="8">
                  <c:v>1</c:v>
                </c:pt>
                <c:pt idx="9">
                  <c:v>1</c:v>
                </c:pt>
                <c:pt idx="11">
                  <c:v>22</c:v>
                </c:pt>
                <c:pt idx="12">
                  <c:v>3</c:v>
                </c:pt>
                <c:pt idx="13">
                  <c:v>1</c:v>
                </c:pt>
                <c:pt idx="14">
                  <c:v>5</c:v>
                </c:pt>
                <c:pt idx="15">
                  <c:v>15</c:v>
                </c:pt>
                <c:pt idx="16">
                  <c:v>2</c:v>
                </c:pt>
                <c:pt idx="17">
                  <c:v>7</c:v>
                </c:pt>
                <c:pt idx="18">
                  <c:v>97</c:v>
                </c:pt>
                <c:pt idx="19">
                  <c:v>10</c:v>
                </c:pt>
              </c:numCache>
            </c:numRef>
          </c:val>
        </c:ser>
        <c:ser>
          <c:idx val="1"/>
          <c:order val="1"/>
          <c:tx>
            <c:strRef>
              <c:f>'802_11'!$C$2</c:f>
              <c:strCache>
                <c:ptCount val="1"/>
                <c:pt idx="0">
                  <c:v>Non-Voting</c:v>
                </c:pt>
              </c:strCache>
            </c:strRef>
          </c:tx>
          <c:spPr>
            <a:solidFill>
              <a:srgbClr val="0083CC"/>
            </a:solidFill>
          </c:spPr>
          <c:invertIfNegative val="0"/>
          <c:cat>
            <c:strRef>
              <c:f>'802_11'!$A$3:$A$22</c:f>
              <c:strCache>
                <c:ptCount val="20"/>
                <c:pt idx="0">
                  <c:v>Australia</c:v>
                </c:pt>
                <c:pt idx="1">
                  <c:v>Belgium</c:v>
                </c:pt>
                <c:pt idx="2">
                  <c:v>Canada</c:v>
                </c:pt>
                <c:pt idx="3">
                  <c:v>China</c:v>
                </c:pt>
                <c:pt idx="4">
                  <c:v>Egypt</c:v>
                </c:pt>
                <c:pt idx="5">
                  <c:v>Finland</c:v>
                </c:pt>
                <c:pt idx="6">
                  <c:v>France</c:v>
                </c:pt>
                <c:pt idx="7">
                  <c:v>Germany</c:v>
                </c:pt>
                <c:pt idx="8">
                  <c:v>India</c:v>
                </c:pt>
                <c:pt idx="9">
                  <c:v>Israel</c:v>
                </c:pt>
                <c:pt idx="10">
                  <c:v>Italy</c:v>
                </c:pt>
                <c:pt idx="11">
                  <c:v>Japan</c:v>
                </c:pt>
                <c:pt idx="12">
                  <c:v>Netherlands</c:v>
                </c:pt>
                <c:pt idx="13">
                  <c:v>New Zealand</c:v>
                </c:pt>
                <c:pt idx="14">
                  <c:v>Singapore</c:v>
                </c:pt>
                <c:pt idx="15">
                  <c:v>South Korea</c:v>
                </c:pt>
                <c:pt idx="16">
                  <c:v>Taiwan</c:v>
                </c:pt>
                <c:pt idx="17">
                  <c:v>United Kingdom</c:v>
                </c:pt>
                <c:pt idx="18">
                  <c:v>United States</c:v>
                </c:pt>
                <c:pt idx="19">
                  <c:v>(blank)</c:v>
                </c:pt>
              </c:strCache>
            </c:strRef>
          </c:cat>
          <c:val>
            <c:numRef>
              <c:f>'802_11'!$C$3:$C$22</c:f>
              <c:numCache>
                <c:formatCode>General</c:formatCode>
                <c:ptCount val="20"/>
                <c:pt idx="0">
                  <c:v>1</c:v>
                </c:pt>
                <c:pt idx="2">
                  <c:v>2</c:v>
                </c:pt>
                <c:pt idx="3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10">
                  <c:v>1</c:v>
                </c:pt>
                <c:pt idx="11">
                  <c:v>5</c:v>
                </c:pt>
                <c:pt idx="14">
                  <c:v>2</c:v>
                </c:pt>
                <c:pt idx="15">
                  <c:v>4</c:v>
                </c:pt>
                <c:pt idx="16">
                  <c:v>2</c:v>
                </c:pt>
                <c:pt idx="18">
                  <c:v>18</c:v>
                </c:pt>
                <c:pt idx="19">
                  <c:v>8</c:v>
                </c:pt>
              </c:numCache>
            </c:numRef>
          </c:val>
        </c:ser>
        <c:ser>
          <c:idx val="2"/>
          <c:order val="2"/>
          <c:tx>
            <c:strRef>
              <c:f>'802_11'!$D$2</c:f>
              <c:strCache>
                <c:ptCount val="1"/>
                <c:pt idx="0">
                  <c:v>Observer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'802_11'!$A$3:$A$22</c:f>
              <c:strCache>
                <c:ptCount val="20"/>
                <c:pt idx="0">
                  <c:v>Australia</c:v>
                </c:pt>
                <c:pt idx="1">
                  <c:v>Belgium</c:v>
                </c:pt>
                <c:pt idx="2">
                  <c:v>Canada</c:v>
                </c:pt>
                <c:pt idx="3">
                  <c:v>China</c:v>
                </c:pt>
                <c:pt idx="4">
                  <c:v>Egypt</c:v>
                </c:pt>
                <c:pt idx="5">
                  <c:v>Finland</c:v>
                </c:pt>
                <c:pt idx="6">
                  <c:v>France</c:v>
                </c:pt>
                <c:pt idx="7">
                  <c:v>Germany</c:v>
                </c:pt>
                <c:pt idx="8">
                  <c:v>India</c:v>
                </c:pt>
                <c:pt idx="9">
                  <c:v>Israel</c:v>
                </c:pt>
                <c:pt idx="10">
                  <c:v>Italy</c:v>
                </c:pt>
                <c:pt idx="11">
                  <c:v>Japan</c:v>
                </c:pt>
                <c:pt idx="12">
                  <c:v>Netherlands</c:v>
                </c:pt>
                <c:pt idx="13">
                  <c:v>New Zealand</c:v>
                </c:pt>
                <c:pt idx="14">
                  <c:v>Singapore</c:v>
                </c:pt>
                <c:pt idx="15">
                  <c:v>South Korea</c:v>
                </c:pt>
                <c:pt idx="16">
                  <c:v>Taiwan</c:v>
                </c:pt>
                <c:pt idx="17">
                  <c:v>United Kingdom</c:v>
                </c:pt>
                <c:pt idx="18">
                  <c:v>United States</c:v>
                </c:pt>
                <c:pt idx="19">
                  <c:v>(blank)</c:v>
                </c:pt>
              </c:strCache>
            </c:strRef>
          </c:cat>
          <c:val>
            <c:numRef>
              <c:f>'802_11'!$D$3:$D$22</c:f>
              <c:numCache>
                <c:formatCode>General</c:formatCode>
                <c:ptCount val="20"/>
                <c:pt idx="11">
                  <c:v>3</c:v>
                </c:pt>
                <c:pt idx="14">
                  <c:v>1</c:v>
                </c:pt>
                <c:pt idx="15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2</c:v>
                </c:pt>
              </c:numCache>
            </c:numRef>
          </c:val>
        </c:ser>
        <c:ser>
          <c:idx val="3"/>
          <c:order val="3"/>
          <c:tx>
            <c:strRef>
              <c:f>'802_11'!$E$2</c:f>
              <c:strCache>
                <c:ptCount val="1"/>
                <c:pt idx="0">
                  <c:v>Aspirant</c:v>
                </c:pt>
              </c:strCache>
            </c:strRef>
          </c:tx>
          <c:spPr>
            <a:solidFill>
              <a:srgbClr val="AFE1FF"/>
            </a:solidFill>
          </c:spPr>
          <c:invertIfNegative val="0"/>
          <c:cat>
            <c:strRef>
              <c:f>'802_11'!$A$3:$A$22</c:f>
              <c:strCache>
                <c:ptCount val="20"/>
                <c:pt idx="0">
                  <c:v>Australia</c:v>
                </c:pt>
                <c:pt idx="1">
                  <c:v>Belgium</c:v>
                </c:pt>
                <c:pt idx="2">
                  <c:v>Canada</c:v>
                </c:pt>
                <c:pt idx="3">
                  <c:v>China</c:v>
                </c:pt>
                <c:pt idx="4">
                  <c:v>Egypt</c:v>
                </c:pt>
                <c:pt idx="5">
                  <c:v>Finland</c:v>
                </c:pt>
                <c:pt idx="6">
                  <c:v>France</c:v>
                </c:pt>
                <c:pt idx="7">
                  <c:v>Germany</c:v>
                </c:pt>
                <c:pt idx="8">
                  <c:v>India</c:v>
                </c:pt>
                <c:pt idx="9">
                  <c:v>Israel</c:v>
                </c:pt>
                <c:pt idx="10">
                  <c:v>Italy</c:v>
                </c:pt>
                <c:pt idx="11">
                  <c:v>Japan</c:v>
                </c:pt>
                <c:pt idx="12">
                  <c:v>Netherlands</c:v>
                </c:pt>
                <c:pt idx="13">
                  <c:v>New Zealand</c:v>
                </c:pt>
                <c:pt idx="14">
                  <c:v>Singapore</c:v>
                </c:pt>
                <c:pt idx="15">
                  <c:v>South Korea</c:v>
                </c:pt>
                <c:pt idx="16">
                  <c:v>Taiwan</c:v>
                </c:pt>
                <c:pt idx="17">
                  <c:v>United Kingdom</c:v>
                </c:pt>
                <c:pt idx="18">
                  <c:v>United States</c:v>
                </c:pt>
                <c:pt idx="19">
                  <c:v>(blank)</c:v>
                </c:pt>
              </c:strCache>
            </c:strRef>
          </c:cat>
          <c:val>
            <c:numRef>
              <c:f>'802_11'!$E$3:$E$22</c:f>
              <c:numCache>
                <c:formatCode>General</c:formatCode>
                <c:ptCount val="20"/>
                <c:pt idx="3">
                  <c:v>3</c:v>
                </c:pt>
                <c:pt idx="11">
                  <c:v>2</c:v>
                </c:pt>
                <c:pt idx="14">
                  <c:v>3</c:v>
                </c:pt>
                <c:pt idx="15">
                  <c:v>1</c:v>
                </c:pt>
                <c:pt idx="17">
                  <c:v>2</c:v>
                </c:pt>
                <c:pt idx="18">
                  <c:v>6</c:v>
                </c:pt>
                <c:pt idx="19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cylinder"/>
        <c:axId val="93312512"/>
        <c:axId val="93314048"/>
        <c:axId val="0"/>
      </c:bar3DChart>
      <c:catAx>
        <c:axId val="9331251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 pitchFamily="34" charset="0"/>
              </a:defRPr>
            </a:pPr>
            <a:endParaRPr lang="en-US"/>
          </a:p>
        </c:txPr>
        <c:crossAx val="93314048"/>
        <c:crosses val="autoZero"/>
        <c:auto val="1"/>
        <c:lblAlgn val="ctr"/>
        <c:lblOffset val="100"/>
        <c:noMultiLvlLbl val="0"/>
      </c:catAx>
      <c:valAx>
        <c:axId val="93314048"/>
        <c:scaling>
          <c:orientation val="minMax"/>
        </c:scaling>
        <c:delete val="0"/>
        <c:axPos val="l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300">
                <a:latin typeface="Verdana" pitchFamily="34" charset="0"/>
              </a:defRPr>
            </a:pPr>
            <a:endParaRPr lang="en-US"/>
          </a:p>
        </c:txPr>
        <c:crossAx val="93312512"/>
        <c:crosses val="autoZero"/>
        <c:crossBetween val="between"/>
        <c:majorUnit val="20"/>
      </c:valAx>
    </c:plotArea>
    <c:legend>
      <c:legendPos val="t"/>
      <c:layout>
        <c:manualLayout>
          <c:xMode val="edge"/>
          <c:yMode val="edge"/>
          <c:x val="8.297603129797454E-2"/>
          <c:y val="2.7852078191718574E-2"/>
          <c:w val="0.8188964447625865"/>
          <c:h val="6.9838940586972084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800">
              <a:latin typeface="Verdana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467686822166096E-2"/>
          <c:y val="0.12728629113668483"/>
          <c:w val="0.94200106472539979"/>
          <c:h val="0.6577075253652995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'802_15'!$B$2</c:f>
              <c:strCache>
                <c:ptCount val="1"/>
                <c:pt idx="0">
                  <c:v>Voting</c:v>
                </c:pt>
              </c:strCache>
            </c:strRef>
          </c:tx>
          <c:spPr>
            <a:solidFill>
              <a:srgbClr val="004368"/>
            </a:solidFill>
          </c:spPr>
          <c:invertIfNegative val="0"/>
          <c:cat>
            <c:strRef>
              <c:f>'802_15'!$A$3:$A$17</c:f>
              <c:strCache>
                <c:ptCount val="15"/>
                <c:pt idx="0">
                  <c:v>Australia</c:v>
                </c:pt>
                <c:pt idx="1">
                  <c:v>Canada</c:v>
                </c:pt>
                <c:pt idx="2">
                  <c:v>China</c:v>
                </c:pt>
                <c:pt idx="3">
                  <c:v>Finland</c:v>
                </c:pt>
                <c:pt idx="4">
                  <c:v>France</c:v>
                </c:pt>
                <c:pt idx="5">
                  <c:v>Germany</c:v>
                </c:pt>
                <c:pt idx="6">
                  <c:v>India</c:v>
                </c:pt>
                <c:pt idx="7">
                  <c:v>Italy</c:v>
                </c:pt>
                <c:pt idx="8">
                  <c:v>Japan</c:v>
                </c:pt>
                <c:pt idx="9">
                  <c:v>Norway</c:v>
                </c:pt>
                <c:pt idx="10">
                  <c:v>South Korea</c:v>
                </c:pt>
                <c:pt idx="11">
                  <c:v>Switzerland</c:v>
                </c:pt>
                <c:pt idx="12">
                  <c:v>United Kingdom</c:v>
                </c:pt>
                <c:pt idx="13">
                  <c:v>United States</c:v>
                </c:pt>
                <c:pt idx="14">
                  <c:v>(blank)</c:v>
                </c:pt>
              </c:strCache>
            </c:strRef>
          </c:cat>
          <c:val>
            <c:numRef>
              <c:f>'802_15'!$B$3:$B$17</c:f>
              <c:numCache>
                <c:formatCode>General</c:formatCode>
                <c:ptCount val="15"/>
                <c:pt idx="0">
                  <c:v>1</c:v>
                </c:pt>
                <c:pt idx="1">
                  <c:v>1</c:v>
                </c:pt>
                <c:pt idx="2">
                  <c:v>7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2</c:v>
                </c:pt>
                <c:pt idx="8">
                  <c:v>21</c:v>
                </c:pt>
                <c:pt idx="9">
                  <c:v>1</c:v>
                </c:pt>
                <c:pt idx="10">
                  <c:v>9</c:v>
                </c:pt>
                <c:pt idx="11">
                  <c:v>1</c:v>
                </c:pt>
                <c:pt idx="12">
                  <c:v>4</c:v>
                </c:pt>
                <c:pt idx="13">
                  <c:v>50</c:v>
                </c:pt>
                <c:pt idx="14">
                  <c:v>1</c:v>
                </c:pt>
              </c:numCache>
            </c:numRef>
          </c:val>
        </c:ser>
        <c:ser>
          <c:idx val="1"/>
          <c:order val="1"/>
          <c:tx>
            <c:strRef>
              <c:f>'802_15'!$C$2</c:f>
              <c:strCache>
                <c:ptCount val="1"/>
                <c:pt idx="0">
                  <c:v>Nearly</c:v>
                </c:pt>
              </c:strCache>
            </c:strRef>
          </c:tx>
          <c:spPr>
            <a:solidFill>
              <a:srgbClr val="0083CC"/>
            </a:solidFill>
          </c:spPr>
          <c:invertIfNegative val="0"/>
          <c:cat>
            <c:strRef>
              <c:f>'802_15'!$A$3:$A$17</c:f>
              <c:strCache>
                <c:ptCount val="15"/>
                <c:pt idx="0">
                  <c:v>Australia</c:v>
                </c:pt>
                <c:pt idx="1">
                  <c:v>Canada</c:v>
                </c:pt>
                <c:pt idx="2">
                  <c:v>China</c:v>
                </c:pt>
                <c:pt idx="3">
                  <c:v>Finland</c:v>
                </c:pt>
                <c:pt idx="4">
                  <c:v>France</c:v>
                </c:pt>
                <c:pt idx="5">
                  <c:v>Germany</c:v>
                </c:pt>
                <c:pt idx="6">
                  <c:v>India</c:v>
                </c:pt>
                <c:pt idx="7">
                  <c:v>Italy</c:v>
                </c:pt>
                <c:pt idx="8">
                  <c:v>Japan</c:v>
                </c:pt>
                <c:pt idx="9">
                  <c:v>Norway</c:v>
                </c:pt>
                <c:pt idx="10">
                  <c:v>South Korea</c:v>
                </c:pt>
                <c:pt idx="11">
                  <c:v>Switzerland</c:v>
                </c:pt>
                <c:pt idx="12">
                  <c:v>United Kingdom</c:v>
                </c:pt>
                <c:pt idx="13">
                  <c:v>United States</c:v>
                </c:pt>
                <c:pt idx="14">
                  <c:v>(blank)</c:v>
                </c:pt>
              </c:strCache>
            </c:strRef>
          </c:cat>
          <c:val>
            <c:numRef>
              <c:f>'802_15'!$C$3:$C$17</c:f>
              <c:numCache>
                <c:formatCode>General</c:formatCode>
                <c:ptCount val="15"/>
                <c:pt idx="8">
                  <c:v>1</c:v>
                </c:pt>
                <c:pt idx="10">
                  <c:v>1</c:v>
                </c:pt>
                <c:pt idx="12">
                  <c:v>1</c:v>
                </c:pt>
                <c:pt idx="13">
                  <c:v>3</c:v>
                </c:pt>
                <c:pt idx="14">
                  <c:v>2</c:v>
                </c:pt>
              </c:numCache>
            </c:numRef>
          </c:val>
        </c:ser>
        <c:ser>
          <c:idx val="2"/>
          <c:order val="2"/>
          <c:tx>
            <c:strRef>
              <c:f>'802_15'!$D$2</c:f>
              <c:strCache>
                <c:ptCount val="1"/>
                <c:pt idx="0">
                  <c:v>Observer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'802_15'!$A$3:$A$17</c:f>
              <c:strCache>
                <c:ptCount val="15"/>
                <c:pt idx="0">
                  <c:v>Australia</c:v>
                </c:pt>
                <c:pt idx="1">
                  <c:v>Canada</c:v>
                </c:pt>
                <c:pt idx="2">
                  <c:v>China</c:v>
                </c:pt>
                <c:pt idx="3">
                  <c:v>Finland</c:v>
                </c:pt>
                <c:pt idx="4">
                  <c:v>France</c:v>
                </c:pt>
                <c:pt idx="5">
                  <c:v>Germany</c:v>
                </c:pt>
                <c:pt idx="6">
                  <c:v>India</c:v>
                </c:pt>
                <c:pt idx="7">
                  <c:v>Italy</c:v>
                </c:pt>
                <c:pt idx="8">
                  <c:v>Japan</c:v>
                </c:pt>
                <c:pt idx="9">
                  <c:v>Norway</c:v>
                </c:pt>
                <c:pt idx="10">
                  <c:v>South Korea</c:v>
                </c:pt>
                <c:pt idx="11">
                  <c:v>Switzerland</c:v>
                </c:pt>
                <c:pt idx="12">
                  <c:v>United Kingdom</c:v>
                </c:pt>
                <c:pt idx="13">
                  <c:v>United States</c:v>
                </c:pt>
                <c:pt idx="14">
                  <c:v>(blank)</c:v>
                </c:pt>
              </c:strCache>
            </c:strRef>
          </c:cat>
          <c:val>
            <c:numRef>
              <c:f>'802_15'!$D$3:$D$17</c:f>
              <c:numCache>
                <c:formatCode>General</c:formatCode>
                <c:ptCount val="15"/>
                <c:pt idx="4">
                  <c:v>1</c:v>
                </c:pt>
                <c:pt idx="5">
                  <c:v>1</c:v>
                </c:pt>
                <c:pt idx="8">
                  <c:v>1</c:v>
                </c:pt>
                <c:pt idx="10">
                  <c:v>1</c:v>
                </c:pt>
                <c:pt idx="12">
                  <c:v>1</c:v>
                </c:pt>
                <c:pt idx="13">
                  <c:v>11</c:v>
                </c:pt>
                <c:pt idx="14">
                  <c:v>7</c:v>
                </c:pt>
              </c:numCache>
            </c:numRef>
          </c:val>
        </c:ser>
        <c:ser>
          <c:idx val="3"/>
          <c:order val="3"/>
          <c:tx>
            <c:strRef>
              <c:f>'802_15'!$E$2</c:f>
              <c:strCache>
                <c:ptCount val="1"/>
                <c:pt idx="0">
                  <c:v>Aspirant</c:v>
                </c:pt>
              </c:strCache>
            </c:strRef>
          </c:tx>
          <c:spPr>
            <a:solidFill>
              <a:srgbClr val="AFE1FF"/>
            </a:solidFill>
          </c:spPr>
          <c:invertIfNegative val="0"/>
          <c:cat>
            <c:strRef>
              <c:f>'802_15'!$A$3:$A$17</c:f>
              <c:strCache>
                <c:ptCount val="15"/>
                <c:pt idx="0">
                  <c:v>Australia</c:v>
                </c:pt>
                <c:pt idx="1">
                  <c:v>Canada</c:v>
                </c:pt>
                <c:pt idx="2">
                  <c:v>China</c:v>
                </c:pt>
                <c:pt idx="3">
                  <c:v>Finland</c:v>
                </c:pt>
                <c:pt idx="4">
                  <c:v>France</c:v>
                </c:pt>
                <c:pt idx="5">
                  <c:v>Germany</c:v>
                </c:pt>
                <c:pt idx="6">
                  <c:v>India</c:v>
                </c:pt>
                <c:pt idx="7">
                  <c:v>Italy</c:v>
                </c:pt>
                <c:pt idx="8">
                  <c:v>Japan</c:v>
                </c:pt>
                <c:pt idx="9">
                  <c:v>Norway</c:v>
                </c:pt>
                <c:pt idx="10">
                  <c:v>South Korea</c:v>
                </c:pt>
                <c:pt idx="11">
                  <c:v>Switzerland</c:v>
                </c:pt>
                <c:pt idx="12">
                  <c:v>United Kingdom</c:v>
                </c:pt>
                <c:pt idx="13">
                  <c:v>United States</c:v>
                </c:pt>
                <c:pt idx="14">
                  <c:v>(blank)</c:v>
                </c:pt>
              </c:strCache>
            </c:strRef>
          </c:cat>
          <c:val>
            <c:numRef>
              <c:f>'802_15'!$E$3:$E$17</c:f>
              <c:numCache>
                <c:formatCode>General</c:formatCode>
                <c:ptCount val="15"/>
                <c:pt idx="2">
                  <c:v>1</c:v>
                </c:pt>
                <c:pt idx="3">
                  <c:v>1</c:v>
                </c:pt>
                <c:pt idx="7">
                  <c:v>1</c:v>
                </c:pt>
                <c:pt idx="8">
                  <c:v>4</c:v>
                </c:pt>
                <c:pt idx="10">
                  <c:v>7</c:v>
                </c:pt>
                <c:pt idx="13">
                  <c:v>3</c:v>
                </c:pt>
                <c:pt idx="14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cylinder"/>
        <c:axId val="93399680"/>
        <c:axId val="93401472"/>
        <c:axId val="0"/>
      </c:bar3DChart>
      <c:catAx>
        <c:axId val="933996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 pitchFamily="34" charset="0"/>
              </a:defRPr>
            </a:pPr>
            <a:endParaRPr lang="en-US"/>
          </a:p>
        </c:txPr>
        <c:crossAx val="93401472"/>
        <c:crosses val="autoZero"/>
        <c:auto val="1"/>
        <c:lblAlgn val="ctr"/>
        <c:lblOffset val="100"/>
        <c:noMultiLvlLbl val="0"/>
      </c:catAx>
      <c:valAx>
        <c:axId val="93401472"/>
        <c:scaling>
          <c:orientation val="minMax"/>
        </c:scaling>
        <c:delete val="0"/>
        <c:axPos val="l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300">
                <a:latin typeface="Verdana" pitchFamily="34" charset="0"/>
              </a:defRPr>
            </a:pPr>
            <a:endParaRPr lang="en-US"/>
          </a:p>
        </c:txPr>
        <c:crossAx val="93399680"/>
        <c:crosses val="autoZero"/>
        <c:crossBetween val="between"/>
        <c:majorUnit val="10"/>
      </c:valAx>
    </c:plotArea>
    <c:legend>
      <c:legendPos val="t"/>
      <c:layout>
        <c:manualLayout>
          <c:xMode val="edge"/>
          <c:yMode val="edge"/>
          <c:x val="8.297603129797454E-2"/>
          <c:y val="4.2528499236102947E-2"/>
          <c:w val="0.8188964447625865"/>
          <c:h val="6.9838940586972084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800">
              <a:latin typeface="Verdana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50870030135115E-2"/>
          <c:y val="0.14949127682569091"/>
          <c:w val="0.92460261976598723"/>
          <c:h val="0.6203940925294786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'802_16'!$B$2</c:f>
              <c:strCache>
                <c:ptCount val="1"/>
                <c:pt idx="0">
                  <c:v>Voting</c:v>
                </c:pt>
              </c:strCache>
            </c:strRef>
          </c:tx>
          <c:spPr>
            <a:solidFill>
              <a:srgbClr val="004368"/>
            </a:solidFill>
          </c:spPr>
          <c:invertIfNegative val="0"/>
          <c:cat>
            <c:strRef>
              <c:f>'802_16'!$A$3:$A$12</c:f>
              <c:strCache>
                <c:ptCount val="10"/>
                <c:pt idx="0">
                  <c:v>China</c:v>
                </c:pt>
                <c:pt idx="1">
                  <c:v>Germany</c:v>
                </c:pt>
                <c:pt idx="2">
                  <c:v>Israel</c:v>
                </c:pt>
                <c:pt idx="3">
                  <c:v>Japan</c:v>
                </c:pt>
                <c:pt idx="4">
                  <c:v>Singapore</c:v>
                </c:pt>
                <c:pt idx="5">
                  <c:v>South Korea</c:v>
                </c:pt>
                <c:pt idx="6">
                  <c:v>Taiwan</c:v>
                </c:pt>
                <c:pt idx="7">
                  <c:v>United Kingdom</c:v>
                </c:pt>
                <c:pt idx="8">
                  <c:v>United States</c:v>
                </c:pt>
                <c:pt idx="9">
                  <c:v>(blank)</c:v>
                </c:pt>
              </c:strCache>
            </c:strRef>
          </c:cat>
          <c:val>
            <c:numRef>
              <c:f>'802_16'!$B$3:$B$12</c:f>
              <c:numCache>
                <c:formatCode>General</c:formatCode>
                <c:ptCount val="10"/>
                <c:pt idx="0">
                  <c:v>4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7</c:v>
                </c:pt>
                <c:pt idx="5">
                  <c:v>17</c:v>
                </c:pt>
                <c:pt idx="6">
                  <c:v>11</c:v>
                </c:pt>
                <c:pt idx="7">
                  <c:v>2</c:v>
                </c:pt>
                <c:pt idx="8">
                  <c:v>10</c:v>
                </c:pt>
                <c:pt idx="9">
                  <c:v>4</c:v>
                </c:pt>
              </c:numCache>
            </c:numRef>
          </c:val>
        </c:ser>
        <c:ser>
          <c:idx val="1"/>
          <c:order val="1"/>
          <c:tx>
            <c:strRef>
              <c:f>'802_16'!$C$2</c:f>
              <c:strCache>
                <c:ptCount val="1"/>
                <c:pt idx="0">
                  <c:v>Nearly</c:v>
                </c:pt>
              </c:strCache>
            </c:strRef>
          </c:tx>
          <c:spPr>
            <a:solidFill>
              <a:srgbClr val="0083CC"/>
            </a:solidFill>
          </c:spPr>
          <c:invertIfNegative val="0"/>
          <c:cat>
            <c:strRef>
              <c:f>'802_16'!$A$3:$A$12</c:f>
              <c:strCache>
                <c:ptCount val="10"/>
                <c:pt idx="0">
                  <c:v>China</c:v>
                </c:pt>
                <c:pt idx="1">
                  <c:v>Germany</c:v>
                </c:pt>
                <c:pt idx="2">
                  <c:v>Israel</c:v>
                </c:pt>
                <c:pt idx="3">
                  <c:v>Japan</c:v>
                </c:pt>
                <c:pt idx="4">
                  <c:v>Singapore</c:v>
                </c:pt>
                <c:pt idx="5">
                  <c:v>South Korea</c:v>
                </c:pt>
                <c:pt idx="6">
                  <c:v>Taiwan</c:v>
                </c:pt>
                <c:pt idx="7">
                  <c:v>United Kingdom</c:v>
                </c:pt>
                <c:pt idx="8">
                  <c:v>United States</c:v>
                </c:pt>
                <c:pt idx="9">
                  <c:v>(blank)</c:v>
                </c:pt>
              </c:strCache>
            </c:strRef>
          </c:cat>
          <c:val>
            <c:numRef>
              <c:f>'802_16'!$C$3:$C$12</c:f>
              <c:numCache>
                <c:formatCode>General</c:formatCode>
                <c:ptCount val="10"/>
              </c:numCache>
            </c:numRef>
          </c:val>
        </c:ser>
        <c:ser>
          <c:idx val="2"/>
          <c:order val="2"/>
          <c:tx>
            <c:strRef>
              <c:f>'802_16'!$D$2</c:f>
              <c:strCache>
                <c:ptCount val="1"/>
                <c:pt idx="0">
                  <c:v>Observer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'802_16'!$A$3:$A$12</c:f>
              <c:strCache>
                <c:ptCount val="10"/>
                <c:pt idx="0">
                  <c:v>China</c:v>
                </c:pt>
                <c:pt idx="1">
                  <c:v>Germany</c:v>
                </c:pt>
                <c:pt idx="2">
                  <c:v>Israel</c:v>
                </c:pt>
                <c:pt idx="3">
                  <c:v>Japan</c:v>
                </c:pt>
                <c:pt idx="4">
                  <c:v>Singapore</c:v>
                </c:pt>
                <c:pt idx="5">
                  <c:v>South Korea</c:v>
                </c:pt>
                <c:pt idx="6">
                  <c:v>Taiwan</c:v>
                </c:pt>
                <c:pt idx="7">
                  <c:v>United Kingdom</c:v>
                </c:pt>
                <c:pt idx="8">
                  <c:v>United States</c:v>
                </c:pt>
                <c:pt idx="9">
                  <c:v>(blank)</c:v>
                </c:pt>
              </c:strCache>
            </c:strRef>
          </c:cat>
          <c:val>
            <c:numRef>
              <c:f>'802_16'!$D$3:$D$12</c:f>
              <c:numCache>
                <c:formatCode>General</c:formatCode>
                <c:ptCount val="10"/>
                <c:pt idx="5">
                  <c:v>3</c:v>
                </c:pt>
                <c:pt idx="6">
                  <c:v>2</c:v>
                </c:pt>
                <c:pt idx="8">
                  <c:v>1</c:v>
                </c:pt>
                <c:pt idx="9">
                  <c:v>5</c:v>
                </c:pt>
              </c:numCache>
            </c:numRef>
          </c:val>
        </c:ser>
        <c:ser>
          <c:idx val="3"/>
          <c:order val="3"/>
          <c:tx>
            <c:strRef>
              <c:f>'802_16'!$E$2</c:f>
              <c:strCache>
                <c:ptCount val="1"/>
                <c:pt idx="0">
                  <c:v>Aspirant</c:v>
                </c:pt>
              </c:strCache>
            </c:strRef>
          </c:tx>
          <c:spPr>
            <a:solidFill>
              <a:srgbClr val="AFE1FF"/>
            </a:solidFill>
          </c:spPr>
          <c:invertIfNegative val="0"/>
          <c:cat>
            <c:strRef>
              <c:f>'802_16'!$A$3:$A$12</c:f>
              <c:strCache>
                <c:ptCount val="10"/>
                <c:pt idx="0">
                  <c:v>China</c:v>
                </c:pt>
                <c:pt idx="1">
                  <c:v>Germany</c:v>
                </c:pt>
                <c:pt idx="2">
                  <c:v>Israel</c:v>
                </c:pt>
                <c:pt idx="3">
                  <c:v>Japan</c:v>
                </c:pt>
                <c:pt idx="4">
                  <c:v>Singapore</c:v>
                </c:pt>
                <c:pt idx="5">
                  <c:v>South Korea</c:v>
                </c:pt>
                <c:pt idx="6">
                  <c:v>Taiwan</c:v>
                </c:pt>
                <c:pt idx="7">
                  <c:v>United Kingdom</c:v>
                </c:pt>
                <c:pt idx="8">
                  <c:v>United States</c:v>
                </c:pt>
                <c:pt idx="9">
                  <c:v>(blank)</c:v>
                </c:pt>
              </c:strCache>
            </c:strRef>
          </c:cat>
          <c:val>
            <c:numRef>
              <c:f>'802_16'!$E$3:$E$12</c:f>
              <c:numCache>
                <c:formatCode>General</c:formatCode>
                <c:ptCount val="10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cylinder"/>
        <c:axId val="93569024"/>
        <c:axId val="93570560"/>
        <c:axId val="0"/>
      </c:bar3DChart>
      <c:catAx>
        <c:axId val="935690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 pitchFamily="34" charset="0"/>
              </a:defRPr>
            </a:pPr>
            <a:endParaRPr lang="en-US"/>
          </a:p>
        </c:txPr>
        <c:crossAx val="93570560"/>
        <c:crosses val="autoZero"/>
        <c:auto val="1"/>
        <c:lblAlgn val="ctr"/>
        <c:lblOffset val="100"/>
        <c:noMultiLvlLbl val="0"/>
      </c:catAx>
      <c:valAx>
        <c:axId val="93570560"/>
        <c:scaling>
          <c:orientation val="minMax"/>
        </c:scaling>
        <c:delete val="0"/>
        <c:axPos val="l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300">
                <a:latin typeface="Verdana" pitchFamily="34" charset="0"/>
              </a:defRPr>
            </a:pPr>
            <a:endParaRPr lang="en-US"/>
          </a:p>
        </c:txPr>
        <c:crossAx val="93569024"/>
        <c:crosses val="autoZero"/>
        <c:crossBetween val="between"/>
        <c:majorUnit val="5"/>
      </c:valAx>
    </c:plotArea>
    <c:legend>
      <c:legendPos val="t"/>
      <c:layout>
        <c:manualLayout>
          <c:xMode val="edge"/>
          <c:yMode val="edge"/>
          <c:x val="9.2235345581802269E-2"/>
          <c:y val="4.2308939323761008E-2"/>
          <c:w val="0.8188964447625865"/>
          <c:h val="6.9838940586972084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800">
              <a:latin typeface="Verdana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726079694583632E-2"/>
          <c:y val="0.11161258251809433"/>
          <c:w val="0.90945108565974708"/>
          <c:h val="0.6203940925294786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'802_18'!$B$2</c:f>
              <c:strCache>
                <c:ptCount val="1"/>
                <c:pt idx="0">
                  <c:v>Voting</c:v>
                </c:pt>
              </c:strCache>
            </c:strRef>
          </c:tx>
          <c:spPr>
            <a:solidFill>
              <a:srgbClr val="004368"/>
            </a:solidFill>
          </c:spPr>
          <c:invertIfNegative val="0"/>
          <c:cat>
            <c:strRef>
              <c:f>'802_18'!$A$3:$A$9</c:f>
              <c:strCache>
                <c:ptCount val="7"/>
                <c:pt idx="0">
                  <c:v>Australia</c:v>
                </c:pt>
                <c:pt idx="1">
                  <c:v>China</c:v>
                </c:pt>
                <c:pt idx="2">
                  <c:v>Germany</c:v>
                </c:pt>
                <c:pt idx="3">
                  <c:v>Japan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(blank)</c:v>
                </c:pt>
              </c:strCache>
            </c:strRef>
          </c:cat>
          <c:val>
            <c:numRef>
              <c:f>'802_18'!$B$3:$B$9</c:f>
              <c:numCache>
                <c:formatCode>General</c:formatCode>
                <c:ptCount val="7"/>
                <c:pt idx="2">
                  <c:v>1</c:v>
                </c:pt>
                <c:pt idx="5">
                  <c:v>5</c:v>
                </c:pt>
              </c:numCache>
            </c:numRef>
          </c:val>
        </c:ser>
        <c:ser>
          <c:idx val="1"/>
          <c:order val="1"/>
          <c:tx>
            <c:strRef>
              <c:f>'802_18'!$C$2</c:f>
              <c:strCache>
                <c:ptCount val="1"/>
                <c:pt idx="0">
                  <c:v>Nearly</c:v>
                </c:pt>
              </c:strCache>
            </c:strRef>
          </c:tx>
          <c:spPr>
            <a:solidFill>
              <a:srgbClr val="0083CC"/>
            </a:solidFill>
          </c:spPr>
          <c:invertIfNegative val="0"/>
          <c:cat>
            <c:strRef>
              <c:f>'802_18'!$A$3:$A$9</c:f>
              <c:strCache>
                <c:ptCount val="7"/>
                <c:pt idx="0">
                  <c:v>Australia</c:v>
                </c:pt>
                <c:pt idx="1">
                  <c:v>China</c:v>
                </c:pt>
                <c:pt idx="2">
                  <c:v>Germany</c:v>
                </c:pt>
                <c:pt idx="3">
                  <c:v>Japan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(blank)</c:v>
                </c:pt>
              </c:strCache>
            </c:strRef>
          </c:cat>
          <c:val>
            <c:numRef>
              <c:f>'802_18'!$C$3:$C$9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'802_18'!$D$2</c:f>
              <c:strCache>
                <c:ptCount val="1"/>
                <c:pt idx="0">
                  <c:v>Observer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'802_18'!$A$3:$A$9</c:f>
              <c:strCache>
                <c:ptCount val="7"/>
                <c:pt idx="0">
                  <c:v>Australia</c:v>
                </c:pt>
                <c:pt idx="1">
                  <c:v>China</c:v>
                </c:pt>
                <c:pt idx="2">
                  <c:v>Germany</c:v>
                </c:pt>
                <c:pt idx="3">
                  <c:v>Japan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(blank)</c:v>
                </c:pt>
              </c:strCache>
            </c:strRef>
          </c:cat>
          <c:val>
            <c:numRef>
              <c:f>'802_18'!$D$3:$D$9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'802_18'!$E$2</c:f>
              <c:strCache>
                <c:ptCount val="1"/>
                <c:pt idx="0">
                  <c:v>Aspirant</c:v>
                </c:pt>
              </c:strCache>
            </c:strRef>
          </c:tx>
          <c:spPr>
            <a:solidFill>
              <a:srgbClr val="AFE1FF"/>
            </a:solidFill>
          </c:spPr>
          <c:invertIfNegative val="0"/>
          <c:cat>
            <c:strRef>
              <c:f>'802_18'!$A$3:$A$9</c:f>
              <c:strCache>
                <c:ptCount val="7"/>
                <c:pt idx="0">
                  <c:v>Australia</c:v>
                </c:pt>
                <c:pt idx="1">
                  <c:v>China</c:v>
                </c:pt>
                <c:pt idx="2">
                  <c:v>Germany</c:v>
                </c:pt>
                <c:pt idx="3">
                  <c:v>Japan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(blank)</c:v>
                </c:pt>
              </c:strCache>
            </c:strRef>
          </c:cat>
          <c:val>
            <c:numRef>
              <c:f>'802_18'!$E$3:$E$9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cylinder"/>
        <c:axId val="93635712"/>
        <c:axId val="93637248"/>
        <c:axId val="0"/>
      </c:bar3DChart>
      <c:catAx>
        <c:axId val="9363571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300">
                <a:latin typeface="Verdana" pitchFamily="34" charset="0"/>
              </a:defRPr>
            </a:pPr>
            <a:endParaRPr lang="en-US"/>
          </a:p>
        </c:txPr>
        <c:crossAx val="93637248"/>
        <c:crosses val="autoZero"/>
        <c:auto val="1"/>
        <c:lblAlgn val="ctr"/>
        <c:lblOffset val="100"/>
        <c:noMultiLvlLbl val="0"/>
      </c:catAx>
      <c:valAx>
        <c:axId val="93637248"/>
        <c:scaling>
          <c:orientation val="minMax"/>
        </c:scaling>
        <c:delete val="0"/>
        <c:axPos val="l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300">
                <a:latin typeface="Verdana" pitchFamily="34" charset="0"/>
              </a:defRPr>
            </a:pPr>
            <a:endParaRPr lang="en-US"/>
          </a:p>
        </c:txPr>
        <c:crossAx val="93635712"/>
        <c:crosses val="autoZero"/>
        <c:crossBetween val="between"/>
        <c:majorUnit val="5"/>
      </c:valAx>
    </c:plotArea>
    <c:legend>
      <c:legendPos val="t"/>
      <c:layout>
        <c:manualLayout>
          <c:xMode val="edge"/>
          <c:yMode val="edge"/>
          <c:x val="9.7872703412073492E-2"/>
          <c:y val="1.4531138153185397E-2"/>
          <c:w val="0.8188964447625865"/>
          <c:h val="6.9838940586972084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800">
              <a:latin typeface="Verdana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175561388159822E-2"/>
          <c:y val="0.12461570102244682"/>
          <c:w val="0.93386191309419653"/>
          <c:h val="0.6601950875543541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'802_19'!$B$2</c:f>
              <c:strCache>
                <c:ptCount val="1"/>
                <c:pt idx="0">
                  <c:v>Voting</c:v>
                </c:pt>
              </c:strCache>
            </c:strRef>
          </c:tx>
          <c:spPr>
            <a:solidFill>
              <a:srgbClr val="004368"/>
            </a:solidFill>
          </c:spPr>
          <c:invertIfNegative val="0"/>
          <c:cat>
            <c:strRef>
              <c:f>'802_19'!$A$3:$A$10</c:f>
              <c:strCache>
                <c:ptCount val="8"/>
                <c:pt idx="0">
                  <c:v>Canada</c:v>
                </c:pt>
                <c:pt idx="1">
                  <c:v>Finland</c:v>
                </c:pt>
                <c:pt idx="2">
                  <c:v>Germany</c:v>
                </c:pt>
                <c:pt idx="3">
                  <c:v>Japan</c:v>
                </c:pt>
                <c:pt idx="4">
                  <c:v>Singapore</c:v>
                </c:pt>
                <c:pt idx="5">
                  <c:v>South Korea</c:v>
                </c:pt>
                <c:pt idx="6">
                  <c:v>United States</c:v>
                </c:pt>
                <c:pt idx="7">
                  <c:v>(blank)</c:v>
                </c:pt>
              </c:strCache>
            </c:strRef>
          </c:cat>
          <c:val>
            <c:numRef>
              <c:f>'802_19'!$B$3:$B$10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13</c:v>
                </c:pt>
                <c:pt idx="4">
                  <c:v>1</c:v>
                </c:pt>
                <c:pt idx="5">
                  <c:v>9</c:v>
                </c:pt>
                <c:pt idx="6">
                  <c:v>5</c:v>
                </c:pt>
              </c:numCache>
            </c:numRef>
          </c:val>
        </c:ser>
        <c:ser>
          <c:idx val="1"/>
          <c:order val="1"/>
          <c:tx>
            <c:strRef>
              <c:f>'802_19'!$C$2</c:f>
              <c:strCache>
                <c:ptCount val="1"/>
                <c:pt idx="0">
                  <c:v>Nearly</c:v>
                </c:pt>
              </c:strCache>
            </c:strRef>
          </c:tx>
          <c:spPr>
            <a:solidFill>
              <a:srgbClr val="0083CC"/>
            </a:solidFill>
          </c:spPr>
          <c:invertIfNegative val="0"/>
          <c:cat>
            <c:strRef>
              <c:f>'802_19'!$A$3:$A$10</c:f>
              <c:strCache>
                <c:ptCount val="8"/>
                <c:pt idx="0">
                  <c:v>Canada</c:v>
                </c:pt>
                <c:pt idx="1">
                  <c:v>Finland</c:v>
                </c:pt>
                <c:pt idx="2">
                  <c:v>Germany</c:v>
                </c:pt>
                <c:pt idx="3">
                  <c:v>Japan</c:v>
                </c:pt>
                <c:pt idx="4">
                  <c:v>Singapore</c:v>
                </c:pt>
                <c:pt idx="5">
                  <c:v>South Korea</c:v>
                </c:pt>
                <c:pt idx="6">
                  <c:v>United States</c:v>
                </c:pt>
                <c:pt idx="7">
                  <c:v>(blank)</c:v>
                </c:pt>
              </c:strCache>
            </c:strRef>
          </c:cat>
          <c:val>
            <c:numRef>
              <c:f>'802_19'!$C$3:$C$10</c:f>
              <c:numCache>
                <c:formatCode>General</c:formatCode>
                <c:ptCount val="8"/>
              </c:numCache>
            </c:numRef>
          </c:val>
        </c:ser>
        <c:ser>
          <c:idx val="2"/>
          <c:order val="2"/>
          <c:tx>
            <c:strRef>
              <c:f>'802_19'!$D$2</c:f>
              <c:strCache>
                <c:ptCount val="1"/>
                <c:pt idx="0">
                  <c:v>Observer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'802_19'!$A$3:$A$10</c:f>
              <c:strCache>
                <c:ptCount val="8"/>
                <c:pt idx="0">
                  <c:v>Canada</c:v>
                </c:pt>
                <c:pt idx="1">
                  <c:v>Finland</c:v>
                </c:pt>
                <c:pt idx="2">
                  <c:v>Germany</c:v>
                </c:pt>
                <c:pt idx="3">
                  <c:v>Japan</c:v>
                </c:pt>
                <c:pt idx="4">
                  <c:v>Singapore</c:v>
                </c:pt>
                <c:pt idx="5">
                  <c:v>South Korea</c:v>
                </c:pt>
                <c:pt idx="6">
                  <c:v>United States</c:v>
                </c:pt>
                <c:pt idx="7">
                  <c:v>(blank)</c:v>
                </c:pt>
              </c:strCache>
            </c:strRef>
          </c:cat>
          <c:val>
            <c:numRef>
              <c:f>'802_19'!$D$3:$D$10</c:f>
              <c:numCache>
                <c:formatCode>General</c:formatCode>
                <c:ptCount val="8"/>
                <c:pt idx="3">
                  <c:v>1</c:v>
                </c:pt>
                <c:pt idx="4">
                  <c:v>1</c:v>
                </c:pt>
                <c:pt idx="5">
                  <c:v>7</c:v>
                </c:pt>
                <c:pt idx="6">
                  <c:v>3</c:v>
                </c:pt>
                <c:pt idx="7">
                  <c:v>2</c:v>
                </c:pt>
              </c:numCache>
            </c:numRef>
          </c:val>
        </c:ser>
        <c:ser>
          <c:idx val="3"/>
          <c:order val="3"/>
          <c:tx>
            <c:strRef>
              <c:f>'802_19'!$E$2</c:f>
              <c:strCache>
                <c:ptCount val="1"/>
                <c:pt idx="0">
                  <c:v>Aspirant</c:v>
                </c:pt>
              </c:strCache>
            </c:strRef>
          </c:tx>
          <c:spPr>
            <a:solidFill>
              <a:srgbClr val="AFE1FF"/>
            </a:solidFill>
          </c:spPr>
          <c:invertIfNegative val="0"/>
          <c:cat>
            <c:strRef>
              <c:f>'802_19'!$A$3:$A$10</c:f>
              <c:strCache>
                <c:ptCount val="8"/>
                <c:pt idx="0">
                  <c:v>Canada</c:v>
                </c:pt>
                <c:pt idx="1">
                  <c:v>Finland</c:v>
                </c:pt>
                <c:pt idx="2">
                  <c:v>Germany</c:v>
                </c:pt>
                <c:pt idx="3">
                  <c:v>Japan</c:v>
                </c:pt>
                <c:pt idx="4">
                  <c:v>Singapore</c:v>
                </c:pt>
                <c:pt idx="5">
                  <c:v>South Korea</c:v>
                </c:pt>
                <c:pt idx="6">
                  <c:v>United States</c:v>
                </c:pt>
                <c:pt idx="7">
                  <c:v>(blank)</c:v>
                </c:pt>
              </c:strCache>
            </c:strRef>
          </c:cat>
          <c:val>
            <c:numRef>
              <c:f>'802_19'!$E$3:$E$10</c:f>
              <c:numCache>
                <c:formatCode>General</c:formatCode>
                <c:ptCount val="8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cylinder"/>
        <c:axId val="93735168"/>
        <c:axId val="93736960"/>
        <c:axId val="0"/>
      </c:bar3DChart>
      <c:catAx>
        <c:axId val="937351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300">
                <a:latin typeface="Verdana" pitchFamily="34" charset="0"/>
              </a:defRPr>
            </a:pPr>
            <a:endParaRPr lang="en-US"/>
          </a:p>
        </c:txPr>
        <c:crossAx val="93736960"/>
        <c:crosses val="autoZero"/>
        <c:auto val="1"/>
        <c:lblAlgn val="ctr"/>
        <c:lblOffset val="100"/>
        <c:noMultiLvlLbl val="0"/>
      </c:catAx>
      <c:valAx>
        <c:axId val="93736960"/>
        <c:scaling>
          <c:orientation val="minMax"/>
        </c:scaling>
        <c:delete val="0"/>
        <c:axPos val="l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300">
                <a:latin typeface="Verdana" pitchFamily="34" charset="0"/>
              </a:defRPr>
            </a:pPr>
            <a:endParaRPr lang="en-US"/>
          </a:p>
        </c:txPr>
        <c:crossAx val="93735168"/>
        <c:crosses val="autoZero"/>
        <c:crossBetween val="between"/>
        <c:majorUnit val="5"/>
      </c:valAx>
    </c:plotArea>
    <c:legend>
      <c:legendPos val="t"/>
      <c:layout>
        <c:manualLayout>
          <c:xMode val="edge"/>
          <c:yMode val="edge"/>
          <c:x val="7.3716827063283752E-2"/>
          <c:y val="2.7383554667606842E-2"/>
          <c:w val="0.8188964447625865"/>
          <c:h val="6.9838940586972084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800">
              <a:latin typeface="Verdana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139417124746199"/>
          <c:y val="0.1382769674282518"/>
          <c:w val="0.69801280146585454"/>
          <c:h val="0.7394301019749580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'802_20'!$B$2</c:f>
              <c:strCache>
                <c:ptCount val="1"/>
                <c:pt idx="0">
                  <c:v>Voting</c:v>
                </c:pt>
              </c:strCache>
            </c:strRef>
          </c:tx>
          <c:spPr>
            <a:solidFill>
              <a:srgbClr val="004368"/>
            </a:solidFill>
          </c:spPr>
          <c:invertIfNegative val="0"/>
          <c:cat>
            <c:strRef>
              <c:f>'802_20'!$A$3</c:f>
              <c:strCache>
                <c:ptCount val="1"/>
                <c:pt idx="0">
                  <c:v>United States</c:v>
                </c:pt>
              </c:strCache>
            </c:strRef>
          </c:cat>
          <c:val>
            <c:numRef>
              <c:f>'802_20'!$B$3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1"/>
          <c:order val="1"/>
          <c:tx>
            <c:strRef>
              <c:f>'802_20'!$C$2</c:f>
              <c:strCache>
                <c:ptCount val="1"/>
                <c:pt idx="0">
                  <c:v>Nearly</c:v>
                </c:pt>
              </c:strCache>
            </c:strRef>
          </c:tx>
          <c:spPr>
            <a:solidFill>
              <a:srgbClr val="0083CC"/>
            </a:solidFill>
          </c:spPr>
          <c:invertIfNegative val="0"/>
          <c:cat>
            <c:strRef>
              <c:f>'802_20'!$A$3</c:f>
              <c:strCache>
                <c:ptCount val="1"/>
                <c:pt idx="0">
                  <c:v>United States</c:v>
                </c:pt>
              </c:strCache>
            </c:strRef>
          </c:cat>
          <c:val>
            <c:numRef>
              <c:f>'802_20'!$C$3</c:f>
              <c:numCache>
                <c:formatCode>General</c:formatCode>
                <c:ptCount val="1"/>
              </c:numCache>
            </c:numRef>
          </c:val>
        </c:ser>
        <c:ser>
          <c:idx val="2"/>
          <c:order val="2"/>
          <c:tx>
            <c:strRef>
              <c:f>'802_20'!$D$2</c:f>
              <c:strCache>
                <c:ptCount val="1"/>
                <c:pt idx="0">
                  <c:v>Observer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'802_20'!$A$3</c:f>
              <c:strCache>
                <c:ptCount val="1"/>
                <c:pt idx="0">
                  <c:v>United States</c:v>
                </c:pt>
              </c:strCache>
            </c:strRef>
          </c:cat>
          <c:val>
            <c:numRef>
              <c:f>'802_20'!$D$3</c:f>
              <c:numCache>
                <c:formatCode>General</c:formatCode>
                <c:ptCount val="1"/>
              </c:numCache>
            </c:numRef>
          </c:val>
        </c:ser>
        <c:ser>
          <c:idx val="3"/>
          <c:order val="3"/>
          <c:tx>
            <c:strRef>
              <c:f>'802_20'!$E$2</c:f>
              <c:strCache>
                <c:ptCount val="1"/>
                <c:pt idx="0">
                  <c:v>Aspirant</c:v>
                </c:pt>
              </c:strCache>
            </c:strRef>
          </c:tx>
          <c:spPr>
            <a:solidFill>
              <a:srgbClr val="AFE1FF"/>
            </a:solidFill>
          </c:spPr>
          <c:invertIfNegative val="0"/>
          <c:cat>
            <c:strRef>
              <c:f>'802_20'!$A$3</c:f>
              <c:strCache>
                <c:ptCount val="1"/>
                <c:pt idx="0">
                  <c:v>United States</c:v>
                </c:pt>
              </c:strCache>
            </c:strRef>
          </c:cat>
          <c:val>
            <c:numRef>
              <c:f>'802_20'!$E$3</c:f>
              <c:numCache>
                <c:formatCode>General</c:formatCode>
                <c:ptCount val="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cylinder"/>
        <c:axId val="93896064"/>
        <c:axId val="93897856"/>
        <c:axId val="0"/>
      </c:bar3DChart>
      <c:catAx>
        <c:axId val="938960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Verdana" pitchFamily="34" charset="0"/>
              </a:defRPr>
            </a:pPr>
            <a:endParaRPr lang="en-US"/>
          </a:p>
        </c:txPr>
        <c:crossAx val="93897856"/>
        <c:crosses val="autoZero"/>
        <c:auto val="1"/>
        <c:lblAlgn val="ctr"/>
        <c:lblOffset val="100"/>
        <c:noMultiLvlLbl val="0"/>
      </c:catAx>
      <c:valAx>
        <c:axId val="93897856"/>
        <c:scaling>
          <c:orientation val="minMax"/>
        </c:scaling>
        <c:delete val="0"/>
        <c:axPos val="l"/>
        <c:majorGridlines>
          <c:spPr>
            <a:ln w="9525"/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300">
                <a:latin typeface="Verdana" pitchFamily="34" charset="0"/>
              </a:defRPr>
            </a:pPr>
            <a:endParaRPr lang="en-US"/>
          </a:p>
        </c:txPr>
        <c:crossAx val="93896064"/>
        <c:crosses val="autoZero"/>
        <c:crossBetween val="between"/>
        <c:majorUnit val="5"/>
      </c:valAx>
    </c:plotArea>
    <c:legend>
      <c:legendPos val="t"/>
      <c:layout>
        <c:manualLayout>
          <c:xMode val="edge"/>
          <c:yMode val="edge"/>
          <c:x val="8.3150844352003164E-2"/>
          <c:y val="1.6454541542962869E-2"/>
          <c:w val="0.8188964447625865"/>
          <c:h val="6.9838940586972084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800">
              <a:latin typeface="Verdana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462A685-C4BE-44DB-83B6-9376D8BE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1389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389382C-3D56-40B2-B36C-473327849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397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B6A2AC-971E-48CE-99E8-45EF3677BF4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B6A2AC-971E-48CE-99E8-45EF3677BF4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63492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98FF30BC-4AB6-40EE-B640-8199ABDDF75B}" type="datetime1">
              <a:rPr lang="en-US" smtClean="0">
                <a:solidFill>
                  <a:prstClr val="black"/>
                </a:solidFill>
              </a:rPr>
              <a:pPr/>
              <a:t>7/10/2012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349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63F9F6-173F-4D9A-8D8C-C0801B62F56A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IEEE_SA_Bar_Graphic_long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4" descr="IEEE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5E385AA-2271-4E9C-A124-78F91454FB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06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5ECAB-0402-4C61-9BA4-DB6B196FC5E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80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IEEE_SA_Bar_Graphic_long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4" descr="IEEE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5E385AA-2271-4E9C-A124-78F91454FB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95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5ECAB-0402-4C61-9BA4-DB6B196FC5E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31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PowerPoint Title would go here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2" y="6629400"/>
            <a:ext cx="43815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778" r:id="rId2"/>
    <p:sldLayoutId id="2147483828" r:id="rId3"/>
    <p:sldLayoutId id="2147483780" r:id="rId4"/>
    <p:sldLayoutId id="2147483782" r:id="rId5"/>
    <p:sldLayoutId id="2147483783" r:id="rId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1" fontAlgn="base" hangingPunct="1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1" fontAlgn="base" hangingPunct="1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1" fontAlgn="base" hangingPunct="1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307594"/>
            <a:ext cx="7772400" cy="483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62150"/>
            <a:ext cx="7772400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PowerPoint Title would go here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2" y="6629400"/>
            <a:ext cx="43815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  <p:pic>
        <p:nvPicPr>
          <p:cNvPr id="10" name="Picture 8" descr="IEEE_SA_Bar_Graphic_long_l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0" indent="0" algn="l" rtl="0" eaLnBrk="0" fontAlgn="base" hangingPunct="0">
        <a:lnSpc>
          <a:spcPct val="150000"/>
        </a:lnSpc>
        <a:spcBef>
          <a:spcPts val="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lnSpc>
          <a:spcPct val="150000"/>
        </a:lnSpc>
        <a:spcBef>
          <a:spcPts val="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lnSpc>
          <a:spcPct val="150000"/>
        </a:lnSpc>
        <a:spcBef>
          <a:spcPts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171450" algn="l" rtl="0" eaLnBrk="0" fontAlgn="base" hangingPunct="0">
        <a:lnSpc>
          <a:spcPct val="150000"/>
        </a:lnSpc>
        <a:spcBef>
          <a:spcPts val="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171450" algn="l" rtl="0" eaLnBrk="0" fontAlgn="base" hangingPunct="0">
        <a:lnSpc>
          <a:spcPct val="150000"/>
        </a:lnSpc>
        <a:spcBef>
          <a:spcPts val="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4770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4770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Powerpoint Title would go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4770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0E7E0D72-FD6D-41DC-A701-DBC68E3DE7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  <p:pic>
        <p:nvPicPr>
          <p:cNvPr id="1031" name="Picture 23" descr="IEEE_SA_Bar_Graphic_long_rg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421438"/>
            <a:ext cx="91440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7696200" y="6477000"/>
            <a:ext cx="990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7AC76DDC-2E25-40D2-850D-C81F59E27292}" type="slidenum">
              <a:rPr lang="en-US" sz="1200" b="1">
                <a:solidFill>
                  <a:srgbClr val="FFFFFF"/>
                </a:solidFill>
                <a:latin typeface="Times New Roman" pitchFamily="18" charset="0"/>
                <a:ea typeface="ＭＳ Ｐゴシック"/>
              </a:rPr>
              <a:pPr algn="r">
                <a:defRPr/>
              </a:pPr>
              <a:t>‹#›</a:t>
            </a:fld>
            <a:endParaRPr lang="en-US" sz="1200" b="1">
              <a:solidFill>
                <a:srgbClr val="FFFFFF"/>
              </a:solidFill>
              <a:latin typeface="Times New Roman" pitchFamily="18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90768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ＭＳ Ｐゴシック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4770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4770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Powerpoint Title would go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4770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0E7E0D72-FD6D-41DC-A701-DBC68E3DE7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  <p:pic>
        <p:nvPicPr>
          <p:cNvPr id="1031" name="Picture 23" descr="IEEE_SA_Bar_Graphic_long_rg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421438"/>
            <a:ext cx="91440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7696200" y="6477000"/>
            <a:ext cx="990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7AC76DDC-2E25-40D2-850D-C81F59E27292}" type="slidenum">
              <a:rPr lang="en-US" sz="1200" b="1">
                <a:solidFill>
                  <a:srgbClr val="FFFFFF"/>
                </a:solidFill>
                <a:latin typeface="Times New Roman" pitchFamily="18" charset="0"/>
                <a:ea typeface="ＭＳ Ｐゴシック"/>
              </a:rPr>
              <a:pPr algn="r">
                <a:defRPr/>
              </a:pPr>
              <a:t>‹#›</a:t>
            </a:fld>
            <a:endParaRPr lang="en-US" sz="1200" b="1">
              <a:solidFill>
                <a:srgbClr val="FFFFFF"/>
              </a:solidFill>
              <a:latin typeface="Times New Roman" pitchFamily="18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78516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ＭＳ Ｐゴシック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rgbClr val="FFFFFF"/>
                </a:solidFill>
                <a:ea typeface="ＭＳ Ｐゴシック" pitchFamily="34" charset="-128"/>
                <a:cs typeface="+mj-cs"/>
              </a:rPr>
              <a:t>IEEE 802 Meeting Participation</a:t>
            </a:r>
            <a:br>
              <a:rPr lang="en-US" sz="2800" b="1" dirty="0">
                <a:solidFill>
                  <a:srgbClr val="FFFFFF"/>
                </a:solidFill>
                <a:ea typeface="ＭＳ Ｐゴシック" pitchFamily="34" charset="-128"/>
                <a:cs typeface="+mj-cs"/>
              </a:rPr>
            </a:br>
            <a:r>
              <a:rPr lang="en-US" sz="2800" b="1" dirty="0">
                <a:solidFill>
                  <a:srgbClr val="FFFFFF"/>
                </a:solidFill>
                <a:ea typeface="ＭＳ Ｐゴシック" pitchFamily="34" charset="-128"/>
                <a:cs typeface="+mj-cs"/>
              </a:rPr>
              <a:t>by Country</a:t>
            </a:r>
            <a:br>
              <a:rPr lang="en-US" sz="2800" b="1" dirty="0">
                <a:solidFill>
                  <a:srgbClr val="FFFFFF"/>
                </a:solidFill>
                <a:ea typeface="ＭＳ Ｐゴシック" pitchFamily="34" charset="-128"/>
                <a:cs typeface="+mj-cs"/>
              </a:rPr>
            </a:br>
            <a:r>
              <a:rPr lang="en-US" sz="2800" b="1" dirty="0">
                <a:solidFill>
                  <a:srgbClr val="FFFFFF"/>
                </a:solidFill>
                <a:ea typeface="ＭＳ Ｐゴシック" pitchFamily="34" charset="-128"/>
                <a:cs typeface="+mj-cs"/>
              </a:rPr>
              <a:t>November 2011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638425" y="4672013"/>
            <a:ext cx="3886200" cy="828675"/>
          </a:xfrm>
        </p:spPr>
        <p:txBody>
          <a:bodyPr/>
          <a:lstStyle/>
          <a:p>
            <a:pPr lvl="0" algn="ctr" eaLnBrk="1" hangingPunct="1">
              <a:lnSpc>
                <a:spcPct val="100000"/>
              </a:lnSpc>
              <a:spcAft>
                <a:spcPts val="1200"/>
              </a:spcAft>
              <a:defRPr/>
            </a:pPr>
            <a:r>
              <a:rPr lang="en-US" sz="2000" b="1" kern="1200" dirty="0">
                <a:solidFill>
                  <a:srgbClr val="000000">
                    <a:lumMod val="85000"/>
                    <a:lumOff val="15000"/>
                  </a:srgbClr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Jodi </a:t>
            </a:r>
            <a:r>
              <a:rPr lang="en-US" sz="2000" b="1" kern="120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Haasz</a:t>
            </a:r>
            <a:endParaRPr lang="en-US" sz="2000" b="1" kern="1200" dirty="0">
              <a:solidFill>
                <a:srgbClr val="000000">
                  <a:lumMod val="85000"/>
                  <a:lumOff val="15000"/>
                </a:srgbClr>
              </a:solidFill>
              <a:latin typeface="Verdana" pitchFamily="34" charset="0"/>
              <a:ea typeface="ＭＳ Ｐゴシック" pitchFamily="34" charset="-128"/>
              <a:cs typeface="+mn-cs"/>
            </a:endParaRPr>
          </a:p>
          <a:p>
            <a:pPr lvl="0" algn="ctr" eaLnBrk="1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2000" kern="1200" dirty="0">
                <a:solidFill>
                  <a:srgbClr val="000000">
                    <a:lumMod val="85000"/>
                    <a:lumOff val="15000"/>
                  </a:srgbClr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Standards Strategist</a:t>
            </a:r>
          </a:p>
          <a:p>
            <a:pPr lvl="0" algn="ctr" eaLnBrk="1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2000" kern="1200" dirty="0">
                <a:solidFill>
                  <a:srgbClr val="000000">
                    <a:lumMod val="85000"/>
                    <a:lumOff val="15000"/>
                  </a:srgbClr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International Standards Programs</a:t>
            </a:r>
            <a:endParaRPr lang="en-US" sz="1800" kern="1200" dirty="0">
              <a:solidFill>
                <a:srgbClr val="000000">
                  <a:lumMod val="85000"/>
                  <a:lumOff val="15000"/>
                </a:srgbClr>
              </a:solidFill>
              <a:latin typeface="Verdana" pitchFamily="34" charset="0"/>
              <a:ea typeface="ＭＳ Ｐゴシック" pitchFamily="34" charset="-128"/>
              <a:cs typeface="+mn-cs"/>
            </a:endParaRP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685800"/>
          </a:xfrm>
        </p:spPr>
        <p:txBody>
          <a:bodyPr/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IEEE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802.19 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Voting Rights by Country</a:t>
            </a:r>
            <a:endParaRPr lang="en-US" sz="3000"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5240118"/>
              </p:ext>
            </p:extLst>
          </p:nvPr>
        </p:nvGraphicFramePr>
        <p:xfrm>
          <a:off x="533400" y="1066800"/>
          <a:ext cx="8229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0AE89-9359-4C3D-9E43-03F6833CC67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56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685800"/>
          </a:xfrm>
        </p:spPr>
        <p:txBody>
          <a:bodyPr/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IEEE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802.20 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Voting Rights by Country</a:t>
            </a:r>
            <a:endParaRPr lang="en-US" sz="3000"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4257477"/>
              </p:ext>
            </p:extLst>
          </p:nvPr>
        </p:nvGraphicFramePr>
        <p:xfrm>
          <a:off x="533400" y="1143000"/>
          <a:ext cx="8077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0AE89-9359-4C3D-9E43-03F6833CC67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18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762000"/>
          </a:xfrm>
        </p:spPr>
        <p:txBody>
          <a:bodyPr/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IEEE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802.21 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Voting Rights by Country</a:t>
            </a:r>
            <a:endParaRPr lang="en-US" sz="3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8352373"/>
              </p:ext>
            </p:extLst>
          </p:nvPr>
        </p:nvGraphicFramePr>
        <p:xfrm>
          <a:off x="533400" y="1143000"/>
          <a:ext cx="8077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0AE89-9359-4C3D-9E43-03F6833CC67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17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762000"/>
          </a:xfrm>
        </p:spPr>
        <p:txBody>
          <a:bodyPr/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IEEE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802.22 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Voting Rights by Country</a:t>
            </a:r>
            <a:endParaRPr lang="en-US" sz="3000"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323195"/>
              </p:ext>
            </p:extLst>
          </p:nvPr>
        </p:nvGraphicFramePr>
        <p:xfrm>
          <a:off x="533400" y="114300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0AE89-9359-4C3D-9E43-03F6833CC67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54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4267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IEEE-SA International Program</a:t>
            </a:r>
          </a:p>
          <a:p>
            <a:pPr lvl="1" algn="ctr" eaLnBrk="1" hangingPunct="1">
              <a:buNone/>
              <a:defRPr/>
            </a:pPr>
            <a:r>
              <a:rPr lang="en-US" sz="2000" u="sng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http://standards.ieee.org/develop/intl/</a:t>
            </a:r>
          </a:p>
          <a:p>
            <a:pPr lvl="1" algn="ctr" eaLnBrk="1" hangingPunct="1">
              <a:buNone/>
              <a:defRPr/>
            </a:pPr>
            <a:endParaRPr lang="en-US" sz="2000" dirty="0" smtClean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 algn="ctr" eaLnBrk="1" hangingPunct="1">
              <a:buFont typeface="Monotype Sorts" pitchFamily="2" charset="2"/>
              <a:buNone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For more information, contact:</a:t>
            </a:r>
          </a:p>
          <a:p>
            <a:pPr marL="0" indent="0" algn="ctr" eaLnBrk="1" hangingPunct="1">
              <a:buFont typeface="Monotype Sorts" pitchFamily="2" charset="2"/>
              <a:buNone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Jodi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Haasz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 eaLnBrk="1" hangingPunct="1">
              <a:buFont typeface="Monotype Sorts" pitchFamily="2" charset="2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Standards Strategist</a:t>
            </a:r>
          </a:p>
          <a:p>
            <a:pPr marL="0" indent="0" algn="ctr" eaLnBrk="1" hangingPunct="1">
              <a:buFont typeface="Monotype Sorts" pitchFamily="2" charset="2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International Programs</a:t>
            </a:r>
          </a:p>
          <a:p>
            <a:pPr marL="0" indent="0" algn="ctr" eaLnBrk="1" hangingPunct="1">
              <a:buFont typeface="Monotype Sorts" pitchFamily="2" charset="2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j.haasz@ieee.org</a:t>
            </a:r>
          </a:p>
          <a:p>
            <a:pPr marL="0" indent="0" eaLnBrk="1" hangingPunct="1">
              <a:buFont typeface="Monotype Sorts" pitchFamily="2" charset="2"/>
              <a:buNone/>
              <a:defRPr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 eaLnBrk="1" hangingPunct="1">
              <a:buNone/>
              <a:defRPr/>
            </a:pPr>
            <a:endParaRPr lang="en-US" sz="2000" dirty="0" smtClean="0">
              <a:ea typeface="ＭＳ Ｐゴシック" pitchFamily="-112" charset="-128"/>
            </a:endParaRPr>
          </a:p>
          <a:p>
            <a:pPr lvl="1" eaLnBrk="1" hangingPunct="1">
              <a:buFontTx/>
              <a:buNone/>
              <a:defRPr/>
            </a:pPr>
            <a:endParaRPr lang="en-US" sz="1050" dirty="0" smtClean="0">
              <a:ea typeface="ＭＳ Ｐゴシック" pitchFamily="-112" charset="-128"/>
            </a:endParaRPr>
          </a:p>
          <a:p>
            <a:pPr lvl="1" eaLnBrk="1" hangingPunct="1">
              <a:defRPr/>
            </a:pPr>
            <a:endParaRPr lang="en-US" sz="2000" dirty="0">
              <a:ea typeface="ＭＳ Ｐゴシック" pitchFamily="-112" charset="-128"/>
            </a:endParaRPr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BB1CA4-BAC1-4764-A160-7A4A927FA4B9}" type="slidenum">
              <a:rPr lang="en-US" smtClean="0">
                <a:solidFill>
                  <a:srgbClr val="FFFFFF"/>
                </a:solidFill>
                <a:latin typeface="Arial" pitchFamily="34" charset="0"/>
              </a:rPr>
              <a:pPr/>
              <a:t>14</a:t>
            </a:fld>
            <a:endParaRPr lang="en-US" smtClean="0">
              <a:solidFill>
                <a:srgbClr val="FFFFF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52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762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802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Plenary Meeting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Participants, November 2011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1143000"/>
          </a:xfrm>
        </p:spPr>
        <p:txBody>
          <a:bodyPr/>
          <a:lstStyle/>
          <a:p>
            <a:r>
              <a:rPr lang="en-US" sz="2500" dirty="0" smtClean="0">
                <a:solidFill>
                  <a:schemeClr val="accent1">
                    <a:lumMod val="75000"/>
                  </a:schemeClr>
                </a:solidFill>
              </a:rPr>
              <a:t>Total Participants: 707* </a:t>
            </a: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Working Group Breakdown of Participants:</a:t>
            </a:r>
          </a:p>
          <a:p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0AE89-9359-4C3D-9E43-03F6833CC67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0288" y="2691008"/>
            <a:ext cx="7924800" cy="2862322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400050" lvl="1" algn="l" eaLnBrk="1" hangingPunct="1"/>
            <a:r>
              <a:rPr lang="en-US" sz="2200" dirty="0">
                <a:solidFill>
                  <a:srgbClr val="0066A1">
                    <a:lumMod val="75000"/>
                  </a:srgbClr>
                </a:solidFill>
                <a:latin typeface="Times New Roman" pitchFamily="18" charset="0"/>
                <a:ea typeface="ＭＳ Ｐゴシック" pitchFamily="34" charset="-128"/>
              </a:rPr>
              <a:t>802.1 WG – 76</a:t>
            </a:r>
          </a:p>
          <a:p>
            <a:pPr marL="400050" lvl="1" algn="l" eaLnBrk="1" hangingPunct="1"/>
            <a:r>
              <a:rPr lang="en-US" sz="2200" dirty="0">
                <a:solidFill>
                  <a:srgbClr val="0066A1">
                    <a:lumMod val="75000"/>
                  </a:srgbClr>
                </a:solidFill>
                <a:latin typeface="Times New Roman" pitchFamily="18" charset="0"/>
                <a:ea typeface="ＭＳ Ｐゴシック" pitchFamily="34" charset="-128"/>
              </a:rPr>
              <a:t>802.3 WG – 189</a:t>
            </a:r>
          </a:p>
          <a:p>
            <a:pPr marL="400050" lvl="1" algn="l" eaLnBrk="1" hangingPunct="1"/>
            <a:r>
              <a:rPr lang="en-US" sz="2200" dirty="0">
                <a:solidFill>
                  <a:srgbClr val="0066A1">
                    <a:lumMod val="75000"/>
                  </a:srgbClr>
                </a:solidFill>
                <a:latin typeface="Times New Roman" pitchFamily="18" charset="0"/>
                <a:ea typeface="ＭＳ Ｐゴシック" pitchFamily="34" charset="-128"/>
              </a:rPr>
              <a:t>802.11 WG – 275</a:t>
            </a:r>
          </a:p>
          <a:p>
            <a:pPr marL="400050" lvl="1" algn="l" eaLnBrk="1" hangingPunct="1"/>
            <a:r>
              <a:rPr lang="en-US" sz="2200" dirty="0">
                <a:solidFill>
                  <a:srgbClr val="0066A1">
                    <a:lumMod val="75000"/>
                  </a:srgbClr>
                </a:solidFill>
                <a:latin typeface="Times New Roman" pitchFamily="18" charset="0"/>
                <a:ea typeface="ＭＳ Ｐゴシック" pitchFamily="34" charset="-128"/>
              </a:rPr>
              <a:t>802.15 WG – 158</a:t>
            </a:r>
          </a:p>
          <a:p>
            <a:pPr marL="400050" lvl="1" algn="l" eaLnBrk="1" hangingPunct="1"/>
            <a:r>
              <a:rPr lang="en-US" sz="2200" dirty="0">
                <a:solidFill>
                  <a:srgbClr val="0066A1">
                    <a:lumMod val="75000"/>
                  </a:srgbClr>
                </a:solidFill>
                <a:latin typeface="Times New Roman" pitchFamily="18" charset="0"/>
                <a:ea typeface="ＭＳ Ｐゴシック" pitchFamily="34" charset="-128"/>
              </a:rPr>
              <a:t>802.16 WG – </a:t>
            </a:r>
            <a:r>
              <a:rPr lang="en-US" sz="2200" dirty="0" smtClean="0">
                <a:solidFill>
                  <a:srgbClr val="0066A1">
                    <a:lumMod val="75000"/>
                  </a:srgbClr>
                </a:solidFill>
                <a:latin typeface="Times New Roman" pitchFamily="18" charset="0"/>
                <a:ea typeface="ＭＳ Ｐゴシック" pitchFamily="34" charset="-128"/>
              </a:rPr>
              <a:t>71</a:t>
            </a:r>
          </a:p>
          <a:p>
            <a:pPr marL="400050" lvl="1" algn="l" eaLnBrk="1" hangingPunct="1"/>
            <a:endParaRPr lang="en-US" sz="2200" dirty="0">
              <a:solidFill>
                <a:srgbClr val="0066A1">
                  <a:lumMod val="75000"/>
                </a:srgbClr>
              </a:solidFill>
              <a:latin typeface="Times New Roman" pitchFamily="18" charset="0"/>
              <a:ea typeface="ＭＳ Ｐゴシック" pitchFamily="34" charset="-128"/>
            </a:endParaRPr>
          </a:p>
          <a:p>
            <a:pPr marL="400050" lvl="1" algn="l" eaLnBrk="1" hangingPunct="1"/>
            <a:endParaRPr lang="en-US" sz="2200" dirty="0" smtClean="0">
              <a:solidFill>
                <a:srgbClr val="0066A1">
                  <a:lumMod val="75000"/>
                </a:srgbClr>
              </a:solidFill>
              <a:latin typeface="Times New Roman" pitchFamily="18" charset="0"/>
              <a:ea typeface="ＭＳ Ｐゴシック" pitchFamily="34" charset="-128"/>
            </a:endParaRPr>
          </a:p>
          <a:p>
            <a:pPr marL="400050" lvl="1" algn="l" eaLnBrk="1" hangingPunct="1"/>
            <a:endParaRPr lang="en-US" sz="2200" dirty="0">
              <a:solidFill>
                <a:srgbClr val="0066A1">
                  <a:lumMod val="75000"/>
                </a:srgbClr>
              </a:solidFill>
              <a:latin typeface="Times New Roman" pitchFamily="18" charset="0"/>
              <a:ea typeface="ＭＳ Ｐゴシック" pitchFamily="34" charset="-128"/>
            </a:endParaRPr>
          </a:p>
          <a:p>
            <a:pPr marL="400050" lvl="1" algn="l" eaLnBrk="1" hangingPunct="1"/>
            <a:r>
              <a:rPr lang="en-US" sz="2200" dirty="0">
                <a:solidFill>
                  <a:srgbClr val="0066A1">
                    <a:lumMod val="75000"/>
                  </a:srgbClr>
                </a:solidFill>
                <a:latin typeface="Times New Roman" pitchFamily="18" charset="0"/>
                <a:ea typeface="ＭＳ Ｐゴシック" pitchFamily="34" charset="-128"/>
              </a:rPr>
              <a:t>802.18 WG – 14</a:t>
            </a:r>
          </a:p>
          <a:p>
            <a:pPr marL="400050" lvl="1" algn="l" eaLnBrk="1" hangingPunct="1"/>
            <a:r>
              <a:rPr lang="en-US" sz="2200" dirty="0">
                <a:solidFill>
                  <a:srgbClr val="0066A1">
                    <a:lumMod val="75000"/>
                  </a:srgbClr>
                </a:solidFill>
                <a:latin typeface="Times New Roman" pitchFamily="18" charset="0"/>
                <a:ea typeface="ＭＳ Ｐゴシック" pitchFamily="34" charset="-128"/>
              </a:rPr>
              <a:t>802.19 WG – 46</a:t>
            </a:r>
          </a:p>
          <a:p>
            <a:pPr marL="400050" lvl="1" algn="l" eaLnBrk="1" hangingPunct="1"/>
            <a:r>
              <a:rPr lang="en-US" sz="2200" dirty="0">
                <a:solidFill>
                  <a:srgbClr val="0066A1">
                    <a:lumMod val="75000"/>
                  </a:srgbClr>
                </a:solidFill>
                <a:latin typeface="Times New Roman" pitchFamily="18" charset="0"/>
                <a:ea typeface="ＭＳ Ｐゴシック" pitchFamily="34" charset="-128"/>
              </a:rPr>
              <a:t>802.20 WG – 7</a:t>
            </a:r>
          </a:p>
          <a:p>
            <a:pPr marL="400050" lvl="1" algn="l" eaLnBrk="1" hangingPunct="1"/>
            <a:r>
              <a:rPr lang="en-US" sz="2200" dirty="0" smtClean="0">
                <a:solidFill>
                  <a:srgbClr val="0066A1">
                    <a:lumMod val="75000"/>
                  </a:srgbClr>
                </a:solidFill>
                <a:latin typeface="Times New Roman" pitchFamily="18" charset="0"/>
                <a:ea typeface="ＭＳ Ｐゴシック" pitchFamily="34" charset="-128"/>
              </a:rPr>
              <a:t>802.21 </a:t>
            </a:r>
            <a:r>
              <a:rPr lang="en-US" sz="2200" dirty="0">
                <a:solidFill>
                  <a:srgbClr val="0066A1">
                    <a:lumMod val="75000"/>
                  </a:srgbClr>
                </a:solidFill>
                <a:latin typeface="Times New Roman" pitchFamily="18" charset="0"/>
                <a:ea typeface="ＭＳ Ｐゴシック" pitchFamily="34" charset="-128"/>
              </a:rPr>
              <a:t>WG – 14</a:t>
            </a:r>
          </a:p>
          <a:p>
            <a:pPr marL="400050" lvl="1" algn="l" eaLnBrk="1" hangingPunct="1"/>
            <a:r>
              <a:rPr lang="en-US" sz="2200" dirty="0">
                <a:solidFill>
                  <a:srgbClr val="0066A1">
                    <a:lumMod val="75000"/>
                  </a:srgbClr>
                </a:solidFill>
                <a:latin typeface="Times New Roman" pitchFamily="18" charset="0"/>
                <a:ea typeface="ＭＳ Ｐゴシック" pitchFamily="34" charset="-128"/>
              </a:rPr>
              <a:t>802.22 WG – 20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9871" y="5022979"/>
            <a:ext cx="7772400" cy="707886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 eaLnBrk="1" hangingPunct="1"/>
            <a:r>
              <a:rPr lang="en-US" sz="2000" dirty="0" smtClean="0">
                <a:solidFill>
                  <a:srgbClr val="0066A1">
                    <a:lumMod val="75000"/>
                  </a:srgbClr>
                </a:solidFill>
                <a:latin typeface="Times New Roman" pitchFamily="18" charset="0"/>
                <a:ea typeface="ＭＳ Ｐゴシック" pitchFamily="34" charset="-128"/>
              </a:rPr>
              <a:t>*Note</a:t>
            </a:r>
            <a:r>
              <a:rPr lang="en-US" sz="2000" dirty="0">
                <a:solidFill>
                  <a:srgbClr val="0066A1">
                    <a:lumMod val="75000"/>
                  </a:srgbClr>
                </a:solidFill>
                <a:latin typeface="Times New Roman" pitchFamily="18" charset="0"/>
                <a:ea typeface="ＭＳ Ｐゴシック" pitchFamily="34" charset="-128"/>
              </a:rPr>
              <a:t>: </a:t>
            </a:r>
            <a:r>
              <a:rPr lang="en-US" sz="2000" dirty="0" smtClean="0">
                <a:solidFill>
                  <a:srgbClr val="0066A1">
                    <a:lumMod val="75000"/>
                  </a:srgbClr>
                </a:solidFill>
                <a:latin typeface="Times New Roman" pitchFamily="18" charset="0"/>
                <a:ea typeface="ＭＳ Ｐゴシック" pitchFamily="34" charset="-128"/>
              </a:rPr>
              <a:t>Individuals </a:t>
            </a:r>
            <a:r>
              <a:rPr lang="en-US" sz="2000" dirty="0">
                <a:solidFill>
                  <a:srgbClr val="0066A1">
                    <a:lumMod val="75000"/>
                  </a:srgbClr>
                </a:solidFill>
                <a:latin typeface="Times New Roman" pitchFamily="18" charset="0"/>
                <a:ea typeface="ＭＳ Ｐゴシック" pitchFamily="34" charset="-128"/>
              </a:rPr>
              <a:t>who may have attended multiple Working Groups have only been counted once </a:t>
            </a:r>
            <a:r>
              <a:rPr lang="en-US" sz="2000" dirty="0" smtClean="0">
                <a:solidFill>
                  <a:srgbClr val="0066A1">
                    <a:lumMod val="75000"/>
                  </a:srgbClr>
                </a:solidFill>
                <a:latin typeface="Times New Roman" pitchFamily="18" charset="0"/>
                <a:ea typeface="ＭＳ Ｐゴシック" pitchFamily="34" charset="-128"/>
              </a:rPr>
              <a:t>under “Total Participants.”</a:t>
            </a:r>
            <a:endParaRPr lang="en-US" sz="2000" dirty="0">
              <a:solidFill>
                <a:srgbClr val="0066A1">
                  <a:lumMod val="75000"/>
                </a:srgbClr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608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838200"/>
          </a:xfrm>
        </p:spPr>
        <p:txBody>
          <a:bodyPr anchor="ctr"/>
          <a:lstStyle/>
          <a:p>
            <a:pPr algn="ctr" eaLnBrk="1" hangingPunct="1"/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802 November 2011 Plenary Participants by Country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3500759"/>
              </p:ext>
            </p:extLst>
          </p:nvPr>
        </p:nvGraphicFramePr>
        <p:xfrm>
          <a:off x="685800" y="1600200"/>
          <a:ext cx="7772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629400"/>
            <a:ext cx="381000" cy="228600"/>
          </a:xfrm>
        </p:spPr>
        <p:txBody>
          <a:bodyPr/>
          <a:lstStyle/>
          <a:p>
            <a:pPr>
              <a:defRPr/>
            </a:pPr>
            <a:fld id="{71332C69-EDFC-432E-8243-1A607A9CAC44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1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838200"/>
          </a:xfrm>
        </p:spPr>
        <p:txBody>
          <a:bodyPr anchor="ctr"/>
          <a:lstStyle/>
          <a:p>
            <a:pPr algn="ctr" eaLnBrk="1" hangingPunct="1"/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IEEE 802.1 Voting Rights by Country</a:t>
            </a:r>
          </a:p>
        </p:txBody>
      </p:sp>
      <p:graphicFrame>
        <p:nvGraphicFramePr>
          <p:cNvPr id="8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289035"/>
              </p:ext>
            </p:extLst>
          </p:nvPr>
        </p:nvGraphicFramePr>
        <p:xfrm>
          <a:off x="457200" y="1066800"/>
          <a:ext cx="8382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629400"/>
            <a:ext cx="381000" cy="228600"/>
          </a:xfrm>
        </p:spPr>
        <p:txBody>
          <a:bodyPr/>
          <a:lstStyle/>
          <a:p>
            <a:pPr>
              <a:defRPr/>
            </a:pPr>
            <a:fld id="{71332C69-EDFC-432E-8243-1A607A9CAC44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06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 anchor="ctr"/>
          <a:lstStyle/>
          <a:p>
            <a:pPr algn="ctr" eaLnBrk="1" hangingPunct="1"/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IEEE 802.3 Voting Rights by Country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909121"/>
              </p:ext>
            </p:extLst>
          </p:nvPr>
        </p:nvGraphicFramePr>
        <p:xfrm>
          <a:off x="457200" y="1066800"/>
          <a:ext cx="8229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0AE89-9359-4C3D-9E43-03F6833CC67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00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762000"/>
          </a:xfrm>
        </p:spPr>
        <p:txBody>
          <a:bodyPr/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IEEE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802.11 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Voting Rights by Country</a:t>
            </a:r>
            <a:endParaRPr lang="en-US" sz="3000"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117678"/>
              </p:ext>
            </p:extLst>
          </p:nvPr>
        </p:nvGraphicFramePr>
        <p:xfrm>
          <a:off x="609600" y="1066800"/>
          <a:ext cx="8077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0AE89-9359-4C3D-9E43-03F6833CC67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21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685800"/>
          </a:xfrm>
        </p:spPr>
        <p:txBody>
          <a:bodyPr/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IEEE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802.15 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Voting Rights by Country</a:t>
            </a:r>
            <a:endParaRPr lang="en-US" sz="3000"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859503"/>
              </p:ext>
            </p:extLst>
          </p:nvPr>
        </p:nvGraphicFramePr>
        <p:xfrm>
          <a:off x="457200" y="9906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0AE89-9359-4C3D-9E43-03F6833CC67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85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762000"/>
          </a:xfrm>
        </p:spPr>
        <p:txBody>
          <a:bodyPr/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IEEE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802.16 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Voting Rights by Country</a:t>
            </a:r>
            <a:endParaRPr lang="en-US" sz="3000"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7471031"/>
              </p:ext>
            </p:extLst>
          </p:nvPr>
        </p:nvGraphicFramePr>
        <p:xfrm>
          <a:off x="381000" y="990600"/>
          <a:ext cx="8229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0AE89-9359-4C3D-9E43-03F6833CC67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88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685800"/>
          </a:xfrm>
        </p:spPr>
        <p:txBody>
          <a:bodyPr/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IEEE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802.18 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Voting Rights by Country</a:t>
            </a:r>
            <a:endParaRPr lang="en-US" sz="3000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2148303"/>
              </p:ext>
            </p:extLst>
          </p:nvPr>
        </p:nvGraphicFramePr>
        <p:xfrm>
          <a:off x="304800" y="1143000"/>
          <a:ext cx="8382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0AE89-9359-4C3D-9E43-03F6833CC67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42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 Voting Rights_Nov2011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ver Slides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IEEE-SA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IEEE-SA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 Voting Rights_Nov2011</Template>
  <TotalTime>1</TotalTime>
  <Words>221</Words>
  <Application>Microsoft Office PowerPoint</Application>
  <PresentationFormat>On-screen Show (4:3)</PresentationFormat>
  <Paragraphs>86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802 Voting Rights_Nov2011</vt:lpstr>
      <vt:lpstr>Cover Slides</vt:lpstr>
      <vt:lpstr>1_IEEE-SA_PowerPoint_Template</vt:lpstr>
      <vt:lpstr>2_IEEE-SA_PowerPoint_Template</vt:lpstr>
      <vt:lpstr>PowerPoint Presentation</vt:lpstr>
      <vt:lpstr>802 Plenary Meeting Participants, November 2011</vt:lpstr>
      <vt:lpstr>802 November 2011 Plenary Participants by Country</vt:lpstr>
      <vt:lpstr>IEEE 802.1 Voting Rights by Country</vt:lpstr>
      <vt:lpstr>IEEE 802.3 Voting Rights by Country</vt:lpstr>
      <vt:lpstr>IEEE 802.11 Voting Rights by Country</vt:lpstr>
      <vt:lpstr>IEEE 802.15 Voting Rights by Country</vt:lpstr>
      <vt:lpstr>IEEE 802.16 Voting Rights by Country</vt:lpstr>
      <vt:lpstr>IEEE 802.18 Voting Rights by Country</vt:lpstr>
      <vt:lpstr>IEEE 802.19 Voting Rights by Country</vt:lpstr>
      <vt:lpstr>IEEE 802.20 Voting Rights by Country</vt:lpstr>
      <vt:lpstr>IEEE 802.21 Voting Rights by Country</vt:lpstr>
      <vt:lpstr>IEEE 802.22 Voting Rights by Country</vt:lpstr>
      <vt:lpstr>PowerPoint Presentation</vt:lpstr>
    </vt:vector>
  </TitlesOfParts>
  <Company>IEEE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Haasz, Jodi Jodi.</dc:creator>
  <cp:lastModifiedBy>Haasz, Jodi Jodi.</cp:lastModifiedBy>
  <cp:revision>1</cp:revision>
  <dcterms:created xsi:type="dcterms:W3CDTF">2012-07-10T14:09:14Z</dcterms:created>
  <dcterms:modified xsi:type="dcterms:W3CDTF">2012-07-10T14:10:18Z</dcterms:modified>
</cp:coreProperties>
</file>