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7"/>
  </p:notesMasterIdLst>
  <p:handoutMasterIdLst>
    <p:handoutMasterId r:id="rId8"/>
  </p:handoutMasterIdLst>
  <p:sldIdLst>
    <p:sldId id="278" r:id="rId3"/>
    <p:sldId id="344" r:id="rId4"/>
    <p:sldId id="345" r:id="rId5"/>
    <p:sldId id="346"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BE28"/>
    <a:srgbClr val="0066FF"/>
    <a:srgbClr val="33CCFF"/>
    <a:srgbClr val="99FF99"/>
    <a:srgbClr val="FFFF00"/>
    <a:srgbClr val="FFCC00"/>
    <a:srgbClr val="DDDDDD"/>
    <a:srgbClr val="2FB1D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33" autoAdjust="0"/>
    <p:restoredTop sz="89917" autoAdjust="0"/>
  </p:normalViewPr>
  <p:slideViewPr>
    <p:cSldViewPr>
      <p:cViewPr varScale="1">
        <p:scale>
          <a:sx n="57" d="100"/>
          <a:sy n="57" d="100"/>
        </p:scale>
        <p:origin x="-105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1DC58065-F694-47BC-B2B8-25BD7A0EF52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D5010148-43B5-4138-A29E-946E9B89639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A752CE-CDBE-4F31-B579-6DF02A132652}" type="slidenum">
              <a:rPr lang="en-US"/>
              <a:pPr/>
              <a:t>1</a:t>
            </a:fld>
            <a:endParaRPr 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2658CA50-AB98-4394-8E6B-24DC821E99A2}" type="slidenum">
              <a:rPr lang="en-US"/>
              <a:pPr/>
              <a:t>2</a:t>
            </a:fld>
            <a:endParaRPr lang="en-US"/>
          </a:p>
        </p:txBody>
      </p:sp>
      <p:sp>
        <p:nvSpPr>
          <p:cNvPr id="109570" name="Rectangle 2"/>
          <p:cNvSpPr>
            <a:spLocks noGrp="1" noRot="1" noChangeAspect="1" noChangeArrowheads="1" noTextEdit="1"/>
          </p:cNvSpPr>
          <p:nvPr>
            <p:ph type="sldImg"/>
          </p:nvPr>
        </p:nvSpPr>
        <p:spPr>
          <a:xfrm>
            <a:off x="1150938" y="690563"/>
            <a:ext cx="4556125" cy="3417887"/>
          </a:xfrm>
          <a:ln/>
        </p:spPr>
      </p:sp>
      <p:sp>
        <p:nvSpPr>
          <p:cNvPr id="1095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 EC-12/0008r1</a:t>
            </a:r>
            <a:endParaRPr lang="en-US"/>
          </a:p>
        </p:txBody>
      </p:sp>
      <p:sp>
        <p:nvSpPr>
          <p:cNvPr id="5" name="Rectangle 3"/>
          <p:cNvSpPr>
            <a:spLocks noGrp="1" noChangeArrowheads="1"/>
          </p:cNvSpPr>
          <p:nvPr>
            <p:ph type="dt" idx="1"/>
          </p:nvPr>
        </p:nvSpPr>
        <p:spPr>
          <a:ln/>
        </p:spPr>
        <p:txBody>
          <a:bodyPr/>
          <a:lstStyle/>
          <a:p>
            <a:r>
              <a:rPr lang="en-US" smtClean="0"/>
              <a:t>March 2012</a:t>
            </a:r>
            <a:endParaRPr lang="en-US"/>
          </a:p>
        </p:txBody>
      </p:sp>
      <p:sp>
        <p:nvSpPr>
          <p:cNvPr id="6" name="Rectangle 6"/>
          <p:cNvSpPr>
            <a:spLocks noGrp="1" noChangeArrowheads="1"/>
          </p:cNvSpPr>
          <p:nvPr>
            <p:ph type="ftr" sz="quarter" idx="4"/>
          </p:nvPr>
        </p:nvSpPr>
        <p:spPr>
          <a:ln/>
        </p:spPr>
        <p:txBody>
          <a:bodyPr/>
          <a:lstStyle/>
          <a:p>
            <a:pPr lvl="4"/>
            <a:r>
              <a:rPr lang="en-US"/>
              <a:t>Jon Rosdahl, CSR</a:t>
            </a:r>
          </a:p>
        </p:txBody>
      </p:sp>
      <p:sp>
        <p:nvSpPr>
          <p:cNvPr id="7" name="Rectangle 7"/>
          <p:cNvSpPr>
            <a:spLocks noGrp="1" noChangeArrowheads="1"/>
          </p:cNvSpPr>
          <p:nvPr>
            <p:ph type="sldNum" sz="quarter" idx="5"/>
          </p:nvPr>
        </p:nvSpPr>
        <p:spPr>
          <a:ln/>
        </p:spPr>
        <p:txBody>
          <a:bodyPr/>
          <a:lstStyle/>
          <a:p>
            <a:r>
              <a:rPr lang="en-US"/>
              <a:t>Page </a:t>
            </a:r>
            <a:fld id="{2658CA50-AB98-4394-8E6B-24DC821E99A2}" type="slidenum">
              <a:rPr lang="en-US"/>
              <a:pPr/>
              <a:t>3</a:t>
            </a:fld>
            <a:endParaRPr lang="en-US"/>
          </a:p>
        </p:txBody>
      </p:sp>
      <p:sp>
        <p:nvSpPr>
          <p:cNvPr id="109570" name="Rectangle 2"/>
          <p:cNvSpPr>
            <a:spLocks noGrp="1" noRot="1" noChangeAspect="1" noChangeArrowheads="1" noTextEdit="1"/>
          </p:cNvSpPr>
          <p:nvPr>
            <p:ph type="sldImg"/>
          </p:nvPr>
        </p:nvSpPr>
        <p:spPr>
          <a:xfrm>
            <a:off x="1150938" y="690563"/>
            <a:ext cx="4556125" cy="3417887"/>
          </a:xfrm>
          <a:ln/>
        </p:spPr>
      </p:sp>
      <p:sp>
        <p:nvSpPr>
          <p:cNvPr id="109571" name="Rectangle 3"/>
          <p:cNvSpPr>
            <a:spLocks noGrp="1" noChangeArrowheads="1"/>
          </p:cNvSpPr>
          <p:nvPr>
            <p:ph type="body" idx="1"/>
          </p:nvPr>
        </p:nvSpPr>
        <p:spPr/>
        <p:txBody>
          <a:bodyPr/>
          <a:lstStyle/>
          <a:p>
            <a:r>
              <a:rPr lang="en-US"/>
              <a:t>Discussed during the November 2012 EC Workshop –</a:t>
            </a:r>
          </a:p>
          <a:p>
            <a:r>
              <a:rPr lang="en-US"/>
              <a:t>See WS11-4 in doc::EC-12/0008r0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67A098D7-9FDF-484A-82C0-52FCFDD7B91B}" type="slidenum">
              <a:rPr lang="en-US" sz="1200">
                <a:solidFill>
                  <a:schemeClr val="bg1"/>
                </a:solidFill>
              </a:rPr>
              <a:pPr algn="r" eaLnBrk="1" hangingPunct="1">
                <a:spcBef>
                  <a:spcPct val="50000"/>
                </a:spcBef>
              </a:pPr>
              <a:t>‹#›</a:t>
            </a:fld>
            <a:endParaRPr lang="en-US" sz="1200">
              <a:solidFill>
                <a:schemeClr val="bg1"/>
              </a:solidFill>
            </a:endParaRPr>
          </a:p>
        </p:txBody>
      </p:sp>
      <p:sp>
        <p:nvSpPr>
          <p:cNvPr id="330759" name="Text Box 7"/>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dirty="0" smtClean="0">
                <a:solidFill>
                  <a:schemeClr val="bg1"/>
                </a:solidFill>
              </a:rPr>
              <a:t>Doc:802</a:t>
            </a:r>
            <a:r>
              <a:rPr lang="en-US" sz="1200" baseline="0" dirty="0" smtClean="0">
                <a:solidFill>
                  <a:schemeClr val="bg1"/>
                </a:solidFill>
              </a:rPr>
              <a:t> EC-12/0026r0 – LMSC Rules Change:  Plenary Venue Selection</a:t>
            </a:r>
            <a:endParaRPr lang="en-US" sz="1200" dirty="0">
              <a:solidFill>
                <a:schemeClr val="bg1"/>
              </a:solidFill>
            </a:endParaRPr>
          </a:p>
        </p:txBody>
      </p:sp>
      <p:sp>
        <p:nvSpPr>
          <p:cNvPr id="330760" name="Text Box 8"/>
          <p:cNvSpPr txBox="1">
            <a:spLocks noChangeArrowheads="1"/>
          </p:cNvSpPr>
          <p:nvPr/>
        </p:nvSpPr>
        <p:spPr bwMode="auto">
          <a:xfrm>
            <a:off x="0" y="6589713"/>
            <a:ext cx="952500" cy="274637"/>
          </a:xfrm>
          <a:prstGeom prst="rect">
            <a:avLst/>
          </a:prstGeom>
          <a:noFill/>
          <a:ln w="9525" algn="ctr">
            <a:noFill/>
            <a:miter lim="800000"/>
            <a:headEnd/>
            <a:tailEnd/>
          </a:ln>
          <a:effectLst/>
        </p:spPr>
        <p:txBody>
          <a:bodyPr wrap="none">
            <a:spAutoFit/>
          </a:bodyPr>
          <a:lstStyle/>
          <a:p>
            <a:pPr eaLnBrk="1" hangingPunct="1"/>
            <a:r>
              <a:rPr lang="en-US" sz="1200">
                <a:solidFill>
                  <a:schemeClr val="bg1"/>
                </a:solidFill>
              </a:rPr>
              <a:t>Version 1.0</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8B9B10F3-DEBD-488F-BB70-CE92CC206C27}" type="slidenum">
              <a:rPr lang="en-US" sz="1200">
                <a:solidFill>
                  <a:schemeClr val="bg1"/>
                </a:solidFill>
              </a:rPr>
              <a:pPr algn="r" eaLnBrk="1" hangingPunct="1">
                <a:spcBef>
                  <a:spcPct val="50000"/>
                </a:spcBef>
              </a:pPr>
              <a:t>‹#›</a:t>
            </a:fld>
            <a:endParaRPr lang="en-US" sz="1200">
              <a:solidFill>
                <a:schemeClr val="bg1"/>
              </a:solidFill>
            </a:endParaRPr>
          </a:p>
        </p:txBody>
      </p:sp>
      <p:sp>
        <p:nvSpPr>
          <p:cNvPr id="329736" name="Text Box 8"/>
          <p:cNvSpPr txBox="1">
            <a:spLocks noChangeArrowheads="1"/>
          </p:cNvSpPr>
          <p:nvPr/>
        </p:nvSpPr>
        <p:spPr bwMode="auto">
          <a:xfrm>
            <a:off x="0" y="6589713"/>
            <a:ext cx="952500" cy="274637"/>
          </a:xfrm>
          <a:prstGeom prst="rect">
            <a:avLst/>
          </a:prstGeom>
          <a:noFill/>
          <a:ln w="9525" algn="ctr">
            <a:noFill/>
            <a:miter lim="800000"/>
            <a:headEnd/>
            <a:tailEnd/>
          </a:ln>
          <a:effectLst/>
        </p:spPr>
        <p:txBody>
          <a:bodyPr wrap="none">
            <a:spAutoFit/>
          </a:bodyPr>
          <a:lstStyle/>
          <a:p>
            <a:pPr eaLnBrk="1" hangingPunct="1"/>
            <a:r>
              <a:rPr lang="en-US" sz="1200">
                <a:solidFill>
                  <a:schemeClr val="bg1"/>
                </a:solidFill>
              </a:rPr>
              <a:t>Version 1.0</a:t>
            </a:r>
          </a:p>
        </p:txBody>
      </p:sp>
      <p:sp>
        <p:nvSpPr>
          <p:cNvPr id="32973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dirty="0" smtClean="0">
                <a:solidFill>
                  <a:schemeClr val="bg1"/>
                </a:solidFill>
              </a:rPr>
              <a:t>Doc:802</a:t>
            </a:r>
            <a:r>
              <a:rPr lang="en-US" sz="1200" baseline="0" dirty="0" smtClean="0">
                <a:solidFill>
                  <a:schemeClr val="bg1"/>
                </a:solidFill>
              </a:rPr>
              <a:t> EC-12/0026r0 – LMSC Rules Change:  Plenary Venue Selection</a:t>
            </a:r>
            <a:endParaRPr lang="en-US" sz="1200" dirty="0">
              <a:solidFill>
                <a:schemeClr val="bg1"/>
              </a:solidFill>
            </a:endParaRP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30070CD6-865E-4750-9BE2-2DC4816866CD}" type="slidenum">
              <a:rPr lang="en-US" sz="1200">
                <a:solidFill>
                  <a:schemeClr val="bg1"/>
                </a:solidFill>
              </a:rPr>
              <a:pPr algn="r" eaLnBrk="1" hangingPunct="1">
                <a:spcBef>
                  <a:spcPct val="50000"/>
                </a:spcBef>
              </a:pPr>
              <a:t>‹#›</a:t>
            </a:fld>
            <a:endParaRPr 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w="9525" algn="ctr">
            <a:noFill/>
            <a:miter lim="800000"/>
            <a:headEnd/>
            <a:tailEnd/>
          </a:ln>
          <a:effectLst/>
        </p:spPr>
        <p:txBody>
          <a:bodyPr wrap="none">
            <a:spAutoFit/>
          </a:bodyPr>
          <a:lstStyle/>
          <a:p>
            <a:pPr eaLnBrk="1" hangingPunct="1"/>
            <a:r>
              <a:rPr 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grouper.ieee.org/groups/802/PNP/2012-03/IEEE_802_LMSC_OM_approved_12060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p:txBody>
          <a:bodyPr/>
          <a:lstStyle/>
          <a:p>
            <a:r>
              <a:rPr lang="en-US" dirty="0" smtClean="0"/>
              <a:t>LMSC Rules Change: </a:t>
            </a:r>
            <a:br>
              <a:rPr lang="en-US" dirty="0" smtClean="0"/>
            </a:br>
            <a:r>
              <a:rPr lang="en-US" dirty="0" smtClean="0"/>
              <a:t>Plenary Venue Selection</a:t>
            </a:r>
            <a:endParaRPr lang="en-US" dirty="0"/>
          </a:p>
        </p:txBody>
      </p:sp>
      <p:sp>
        <p:nvSpPr>
          <p:cNvPr id="111621" name="Rectangle 5"/>
          <p:cNvSpPr>
            <a:spLocks noGrp="1" noChangeArrowheads="1"/>
          </p:cNvSpPr>
          <p:nvPr>
            <p:ph type="subTitle" idx="1"/>
          </p:nvPr>
        </p:nvSpPr>
        <p:spPr/>
        <p:txBody>
          <a:bodyPr/>
          <a:lstStyle/>
          <a:p>
            <a:r>
              <a:rPr lang="en-US" dirty="0" smtClean="0"/>
              <a:t>Jon Rosdahl</a:t>
            </a:r>
            <a:br>
              <a:rPr lang="en-US" dirty="0" smtClean="0"/>
            </a:br>
            <a:r>
              <a:rPr lang="en-US" dirty="0" smtClean="0"/>
              <a:t>802 EC Executive Secretary</a:t>
            </a:r>
            <a:br>
              <a:rPr lang="en-US" dirty="0" smtClean="0"/>
            </a:br>
            <a:r>
              <a:rPr lang="en-US" dirty="0" smtClean="0"/>
              <a:t>jrosdahl@ieee.org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85800" y="685800"/>
            <a:ext cx="7772400" cy="609600"/>
          </a:xfrm>
        </p:spPr>
        <p:txBody>
          <a:bodyPr/>
          <a:lstStyle/>
          <a:p>
            <a:pPr>
              <a:lnSpc>
                <a:spcPct val="90000"/>
              </a:lnSpc>
            </a:pPr>
            <a:r>
              <a:rPr lang="en-US" dirty="0" smtClean="0"/>
              <a:t>LMSC OM – existing clause:</a:t>
            </a:r>
            <a:endParaRPr lang="en-US" dirty="0"/>
          </a:p>
        </p:txBody>
      </p:sp>
      <p:sp>
        <p:nvSpPr>
          <p:cNvPr id="105475" name="Rectangle 3"/>
          <p:cNvSpPr>
            <a:spLocks noGrp="1" noChangeArrowheads="1"/>
          </p:cNvSpPr>
          <p:nvPr>
            <p:ph type="body" idx="1"/>
          </p:nvPr>
        </p:nvSpPr>
        <p:spPr>
          <a:xfrm>
            <a:off x="685800" y="1600200"/>
            <a:ext cx="7772400" cy="4495800"/>
          </a:xfrm>
        </p:spPr>
        <p:txBody>
          <a:bodyPr/>
          <a:lstStyle/>
          <a:p>
            <a:pPr>
              <a:lnSpc>
                <a:spcPct val="90000"/>
              </a:lnSpc>
              <a:buFontTx/>
              <a:buNone/>
            </a:pPr>
            <a:r>
              <a:rPr lang="en-US" dirty="0"/>
              <a:t>	</a:t>
            </a:r>
            <a:r>
              <a:rPr lang="en-US" sz="2400" dirty="0"/>
              <a:t>5.1.1.2 IEEE 802 LMSC </a:t>
            </a:r>
            <a:r>
              <a:rPr lang="en-US" sz="2400" dirty="0" smtClean="0"/>
              <a:t>Plenary Venue </a:t>
            </a:r>
            <a:r>
              <a:rPr lang="en-US" sz="2400" dirty="0"/>
              <a:t>selection</a:t>
            </a:r>
            <a:endParaRPr lang="en-US" dirty="0"/>
          </a:p>
          <a:p>
            <a:pPr lvl="1" indent="0">
              <a:buFontTx/>
              <a:buNone/>
            </a:pPr>
            <a:r>
              <a:rPr lang="en-US" sz="2400" dirty="0"/>
              <a:t>The IEEE 802 LMSC Executive Secretary presents proposed plenary venues to the Sponsor.  </a:t>
            </a:r>
            <a:r>
              <a:rPr lang="en-US" sz="2400" dirty="0" smtClean="0"/>
              <a:t>Proposed plenary venues </a:t>
            </a:r>
            <a:r>
              <a:rPr lang="en-US" sz="2400" dirty="0"/>
              <a:t>shall consist of </a:t>
            </a:r>
            <a:r>
              <a:rPr lang="en-US" sz="2400" dirty="0" smtClean="0"/>
              <a:t>different regions of </a:t>
            </a:r>
            <a:r>
              <a:rPr lang="en-US" sz="2400" dirty="0"/>
              <a:t>the </a:t>
            </a:r>
            <a:r>
              <a:rPr lang="en-US" sz="2400" dirty="0" smtClean="0"/>
              <a:t>world.  </a:t>
            </a:r>
            <a:r>
              <a:rPr lang="en-US" sz="2400" dirty="0"/>
              <a:t>Each year there shall be at least one </a:t>
            </a:r>
            <a:r>
              <a:rPr lang="en-US" sz="2400" dirty="0" smtClean="0"/>
              <a:t>plenary that </a:t>
            </a:r>
            <a:r>
              <a:rPr lang="en-US" sz="2400" dirty="0"/>
              <a:t>is </a:t>
            </a:r>
            <a:r>
              <a:rPr lang="en-US" sz="2400" dirty="0" smtClean="0"/>
              <a:t>both outside </a:t>
            </a:r>
            <a:r>
              <a:rPr lang="en-US" sz="2400" dirty="0"/>
              <a:t>the United States and </a:t>
            </a:r>
            <a:r>
              <a:rPr lang="en-US" sz="2400" dirty="0" smtClean="0"/>
              <a:t>the North </a:t>
            </a:r>
            <a:r>
              <a:rPr lang="en-US" sz="2400" dirty="0"/>
              <a:t>American continent.  </a:t>
            </a:r>
          </a:p>
          <a:p>
            <a:pPr lvl="1" indent="0">
              <a:buFontTx/>
              <a:buNone/>
            </a:pPr>
            <a:r>
              <a:rPr lang="en-US" sz="2400" dirty="0" smtClean="0"/>
              <a:t>The venue and date </a:t>
            </a:r>
            <a:r>
              <a:rPr lang="en-US" sz="2400" dirty="0"/>
              <a:t>for each plenary session </a:t>
            </a:r>
            <a:r>
              <a:rPr lang="en-US" sz="2400" dirty="0" smtClean="0"/>
              <a:t>shall be approved by the </a:t>
            </a:r>
            <a:r>
              <a:rPr lang="en-US" sz="2400" dirty="0"/>
              <a:t>Sponsor prior to signing </a:t>
            </a:r>
            <a:r>
              <a:rPr lang="en-US" sz="2400" dirty="0" smtClean="0"/>
              <a:t> venue-related commitments </a:t>
            </a:r>
            <a:r>
              <a:rPr lang="en-US" sz="2400" dirty="0"/>
              <a:t>on behalf of the IEEE 802 LMSC.”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85800" y="685800"/>
            <a:ext cx="7772400" cy="609600"/>
          </a:xfrm>
        </p:spPr>
        <p:txBody>
          <a:bodyPr/>
          <a:lstStyle/>
          <a:p>
            <a:pPr>
              <a:lnSpc>
                <a:spcPct val="90000"/>
              </a:lnSpc>
            </a:pPr>
            <a:r>
              <a:rPr lang="en-US" dirty="0" smtClean="0"/>
              <a:t>OM – Proposed additional text:</a:t>
            </a:r>
            <a:endParaRPr lang="en-US" dirty="0"/>
          </a:p>
        </p:txBody>
      </p:sp>
      <p:sp>
        <p:nvSpPr>
          <p:cNvPr id="105475" name="Rectangle 3"/>
          <p:cNvSpPr>
            <a:spLocks noGrp="1" noChangeArrowheads="1"/>
          </p:cNvSpPr>
          <p:nvPr>
            <p:ph type="body" idx="1"/>
          </p:nvPr>
        </p:nvSpPr>
        <p:spPr>
          <a:xfrm>
            <a:off x="685800" y="1600200"/>
            <a:ext cx="7772400" cy="4495800"/>
          </a:xfrm>
        </p:spPr>
        <p:txBody>
          <a:bodyPr/>
          <a:lstStyle/>
          <a:p>
            <a:pPr>
              <a:lnSpc>
                <a:spcPct val="90000"/>
              </a:lnSpc>
              <a:buFontTx/>
              <a:buNone/>
            </a:pPr>
            <a:r>
              <a:rPr lang="en-US" sz="2000" dirty="0"/>
              <a:t>	</a:t>
            </a:r>
            <a:r>
              <a:rPr lang="en-US" sz="2000" b="1" dirty="0" smtClean="0"/>
              <a:t>Add as paragraph 3 to 5.1.1.2 </a:t>
            </a:r>
            <a:r>
              <a:rPr lang="en-US" sz="2000" b="1" dirty="0"/>
              <a:t>IEEE 802 LMSC Plenary Venue </a:t>
            </a:r>
            <a:r>
              <a:rPr lang="en-US" sz="2000" b="1" dirty="0" smtClean="0"/>
              <a:t>selection:</a:t>
            </a:r>
            <a:endParaRPr lang="en-US" sz="2000" b="1" dirty="0"/>
          </a:p>
          <a:p>
            <a:pPr lvl="2" indent="0">
              <a:buFontTx/>
              <a:buNone/>
            </a:pPr>
            <a:r>
              <a:rPr lang="en-US" sz="2000" dirty="0" smtClean="0"/>
              <a:t>“Venue contracts are negotiated by the Meeting manager and presented for approval to the EC.  The EC Executive Secretary submits the approved Venue contract to the IEEE procurement office to formally execute the contract.”</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FontTx/>
              <a:buNone/>
            </a:pPr>
            <a:r>
              <a:rPr lang="en-US" dirty="0" smtClean="0"/>
              <a:t>LMSC OM:</a:t>
            </a:r>
          </a:p>
          <a:p>
            <a:pPr>
              <a:buFontTx/>
              <a:buNone/>
            </a:pPr>
            <a:r>
              <a:rPr lang="en-US" sz="1400" dirty="0" smtClean="0">
                <a:hlinkClick r:id="rId2"/>
              </a:rPr>
              <a:t>http://grouper.ieee.org/groups/802/PNP/2012-03/IEEE_802_LMSC_OM_approved_120604.pdf</a:t>
            </a:r>
            <a:endParaRPr lang="en-US" sz="1400" dirty="0" smtClean="0"/>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17544</TotalTime>
  <Words>66</Words>
  <Application>Microsoft Office PowerPoint</Application>
  <PresentationFormat>On-screen Show (4:3)</PresentationFormat>
  <Paragraphs>23</Paragraphs>
  <Slides>4</Slides>
  <Notes>3</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Title slide</vt:lpstr>
      <vt:lpstr>Title only</vt:lpstr>
      <vt:lpstr>LMSC Rules Change:  Plenary Venue Selection</vt:lpstr>
      <vt:lpstr>LMSC OM – existing clause:</vt:lpstr>
      <vt:lpstr>OM – Proposed additional text:</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LMSC Rules Change: Plenary Venue Selection</dc:title>
  <dc:subject>Proposed Rule Change to LMSC OM</dc:subject>
  <dc:creator>Jon Rosdahl</dc:creator>
  <cp:lastModifiedBy>jr05</cp:lastModifiedBy>
  <cp:revision>454</cp:revision>
  <dcterms:created xsi:type="dcterms:W3CDTF">2009-09-07T19:24:44Z</dcterms:created>
  <dcterms:modified xsi:type="dcterms:W3CDTF">2012-06-16T06:07:17Z</dcterms:modified>
</cp:coreProperties>
</file>