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62" r:id="rId4"/>
    <p:sldId id="282" r:id="rId5"/>
    <p:sldId id="263" r:id="rId6"/>
    <p:sldId id="279" r:id="rId7"/>
    <p:sldId id="302" r:id="rId8"/>
    <p:sldId id="303" r:id="rId9"/>
    <p:sldId id="285" r:id="rId10"/>
    <p:sldId id="283" r:id="rId11"/>
    <p:sldId id="266" r:id="rId12"/>
    <p:sldId id="267" r:id="rId13"/>
    <p:sldId id="269" r:id="rId14"/>
    <p:sldId id="270" r:id="rId15"/>
    <p:sldId id="268" r:id="rId16"/>
    <p:sldId id="272" r:id="rId17"/>
    <p:sldId id="287" r:id="rId18"/>
    <p:sldId id="288" r:id="rId19"/>
    <p:sldId id="289" r:id="rId20"/>
    <p:sldId id="273" r:id="rId21"/>
    <p:sldId id="274" r:id="rId22"/>
    <p:sldId id="294" r:id="rId23"/>
    <p:sldId id="295" r:id="rId24"/>
    <p:sldId id="296" r:id="rId25"/>
    <p:sldId id="297" r:id="rId26"/>
    <p:sldId id="298" r:id="rId27"/>
    <p:sldId id="299" r:id="rId28"/>
    <p:sldId id="275" r:id="rId29"/>
    <p:sldId id="300" r:id="rId30"/>
    <p:sldId id="301" r:id="rId31"/>
    <p:sldId id="265" r:id="rId32"/>
    <p:sldId id="277" r:id="rId33"/>
    <p:sldId id="278" r:id="rId34"/>
    <p:sldId id="276" r:id="rId35"/>
    <p:sldId id="264"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053" autoAdjust="0"/>
    <p:restoredTop sz="82345" autoAdjust="0"/>
  </p:normalViewPr>
  <p:slideViewPr>
    <p:cSldViewPr>
      <p:cViewPr varScale="1">
        <p:scale>
          <a:sx n="68" d="100"/>
          <a:sy n="68" d="100"/>
        </p:scale>
        <p:origin x="-270" y="-102"/>
      </p:cViewPr>
      <p:guideLst>
        <p:guide orient="horz" pos="2160"/>
        <p:guide pos="2880"/>
      </p:guideLst>
    </p:cSldViewPr>
  </p:slideViewPr>
  <p:outlineViewPr>
    <p:cViewPr varScale="1">
      <p:scale>
        <a:sx n="33" d="100"/>
        <a:sy n="33" d="100"/>
      </p:scale>
      <p:origin x="0" y="31080"/>
    </p:cViewPr>
  </p:outlineViewPr>
  <p:notesTextViewPr>
    <p:cViewPr>
      <p:scale>
        <a:sx n="100" d="100"/>
        <a:sy n="100" d="100"/>
      </p:scale>
      <p:origin x="0" y="0"/>
    </p:cViewPr>
  </p:notesTextViewPr>
  <p:sorterViewPr>
    <p:cViewPr varScale="1">
      <p:scale>
        <a:sx n="1" d="1"/>
        <a:sy n="1" d="1"/>
      </p:scale>
      <p:origin x="0" y="3720"/>
    </p:cViewPr>
  </p:sorter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802.11-12/0018r0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June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802.11-12/0018r0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June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802.11-12/0018r0</a:t>
            </a:r>
            <a:endParaRPr lang="en-US"/>
          </a:p>
        </p:txBody>
      </p:sp>
      <p:sp>
        <p:nvSpPr>
          <p:cNvPr id="5" name="Rectangle 3"/>
          <p:cNvSpPr>
            <a:spLocks noGrp="1" noChangeArrowheads="1"/>
          </p:cNvSpPr>
          <p:nvPr>
            <p:ph type="dt"/>
          </p:nvPr>
        </p:nvSpPr>
        <p:spPr>
          <a:ln/>
        </p:spPr>
        <p:txBody>
          <a:bodyPr/>
          <a:lstStyle/>
          <a:p>
            <a:r>
              <a:rPr lang="en-US" smtClean="0"/>
              <a:t>June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802.11-12/0018r0</a:t>
            </a:r>
            <a:endParaRPr lang="en-US"/>
          </a:p>
        </p:txBody>
      </p:sp>
      <p:sp>
        <p:nvSpPr>
          <p:cNvPr id="5" name="Rectangle 3"/>
          <p:cNvSpPr>
            <a:spLocks noGrp="1" noChangeArrowheads="1"/>
          </p:cNvSpPr>
          <p:nvPr>
            <p:ph type="dt"/>
          </p:nvPr>
        </p:nvSpPr>
        <p:spPr>
          <a:ln/>
        </p:spPr>
        <p:txBody>
          <a:bodyPr/>
          <a:lstStyle/>
          <a:p>
            <a:r>
              <a:rPr lang="en-US" smtClean="0"/>
              <a:t>June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802.11-12/0018r0</a:t>
            </a:r>
            <a:endParaRPr lang="en-US"/>
          </a:p>
        </p:txBody>
      </p:sp>
      <p:sp>
        <p:nvSpPr>
          <p:cNvPr id="5" name="Rectangle 3"/>
          <p:cNvSpPr>
            <a:spLocks noGrp="1" noChangeArrowheads="1"/>
          </p:cNvSpPr>
          <p:nvPr>
            <p:ph type="dt"/>
          </p:nvPr>
        </p:nvSpPr>
        <p:spPr>
          <a:ln/>
        </p:spPr>
        <p:txBody>
          <a:bodyPr/>
          <a:lstStyle/>
          <a:p>
            <a:r>
              <a:rPr lang="en-US" smtClean="0"/>
              <a:t>June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802.11-12/0018r0</a:t>
            </a:r>
            <a:endParaRPr lang="en-US"/>
          </a:p>
        </p:txBody>
      </p:sp>
      <p:sp>
        <p:nvSpPr>
          <p:cNvPr id="5" name="Rectangle 3"/>
          <p:cNvSpPr>
            <a:spLocks noGrp="1" noChangeArrowheads="1"/>
          </p:cNvSpPr>
          <p:nvPr>
            <p:ph type="dt"/>
          </p:nvPr>
        </p:nvSpPr>
        <p:spPr>
          <a:ln/>
        </p:spPr>
        <p:txBody>
          <a:bodyPr/>
          <a:lstStyle/>
          <a:p>
            <a:r>
              <a:rPr lang="en-US" smtClean="0"/>
              <a:t>June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smtClean="0"/>
              <a:t>DT –</a:t>
            </a:r>
            <a:r>
              <a:rPr lang="en-US" baseline="0" dirty="0" smtClean="0"/>
              <a:t> Discussion Internal Item</a:t>
            </a:r>
          </a:p>
          <a:p>
            <a:r>
              <a:rPr lang="en-US" baseline="0" dirty="0" smtClean="0"/>
              <a:t>ME – Motion external</a:t>
            </a:r>
          </a:p>
          <a:p>
            <a:r>
              <a:rPr lang="en-US" baseline="0" dirty="0" smtClean="0"/>
              <a:t>II – Informational Items</a:t>
            </a:r>
          </a:p>
          <a:p>
            <a:r>
              <a:rPr lang="en-US" baseline="0" dirty="0" smtClean="0"/>
              <a:t>0 min* </a:t>
            </a:r>
            <a:r>
              <a:rPr lang="en-US" baseline="0" dirty="0" smtClean="0">
                <a:sym typeface="Wingdings" pitchFamily="2" charset="2"/>
              </a:rPr>
              <a:t> Consent agenda</a:t>
            </a:r>
            <a:endParaRPr lang="en-US" baseline="0" dirty="0" smtClean="0"/>
          </a:p>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802.11-12/0018r0</a:t>
            </a:r>
            <a:endParaRPr lang="en-US"/>
          </a:p>
        </p:txBody>
      </p:sp>
      <p:sp>
        <p:nvSpPr>
          <p:cNvPr id="5" name="Rectangle 3"/>
          <p:cNvSpPr>
            <a:spLocks noGrp="1" noChangeArrowheads="1"/>
          </p:cNvSpPr>
          <p:nvPr>
            <p:ph type="dt"/>
          </p:nvPr>
        </p:nvSpPr>
        <p:spPr>
          <a:ln/>
        </p:spPr>
        <p:txBody>
          <a:bodyPr/>
          <a:lstStyle/>
          <a:p>
            <a:r>
              <a:rPr lang="en-US" smtClean="0"/>
              <a:t>June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802.11-12/0018r0</a:t>
            </a:r>
            <a:endParaRPr lang="en-US"/>
          </a:p>
        </p:txBody>
      </p:sp>
      <p:sp>
        <p:nvSpPr>
          <p:cNvPr id="5" name="Rectangle 3"/>
          <p:cNvSpPr>
            <a:spLocks noGrp="1" noChangeArrowheads="1"/>
          </p:cNvSpPr>
          <p:nvPr>
            <p:ph type="dt"/>
          </p:nvPr>
        </p:nvSpPr>
        <p:spPr>
          <a:ln/>
        </p:spPr>
        <p:txBody>
          <a:bodyPr/>
          <a:lstStyle/>
          <a:p>
            <a:r>
              <a:rPr lang="en-US" smtClean="0"/>
              <a:t>June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smtClean="0"/>
              <a:t>DT –</a:t>
            </a:r>
            <a:r>
              <a:rPr lang="en-US" baseline="0" dirty="0" smtClean="0"/>
              <a:t> Discussion Internal Item</a:t>
            </a:r>
          </a:p>
          <a:p>
            <a:r>
              <a:rPr lang="en-US" baseline="0" dirty="0" smtClean="0"/>
              <a:t>ME – Motion external</a:t>
            </a:r>
          </a:p>
          <a:p>
            <a:r>
              <a:rPr lang="en-US" baseline="0" dirty="0" smtClean="0"/>
              <a:t>II – Informational Items</a:t>
            </a:r>
          </a:p>
          <a:p>
            <a:r>
              <a:rPr lang="en-US" baseline="0" dirty="0" smtClean="0"/>
              <a:t>0 min* </a:t>
            </a:r>
            <a:r>
              <a:rPr lang="en-US" baseline="0" dirty="0" smtClean="0">
                <a:sym typeface="Wingdings" pitchFamily="2" charset="2"/>
              </a:rPr>
              <a:t> Consent agenda</a:t>
            </a:r>
            <a:endParaRPr lang="en-US" baseline="0" dirty="0" smtClean="0"/>
          </a:p>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Having the description</a:t>
            </a:r>
            <a:r>
              <a:rPr lang="en-US" baseline="0" dirty="0" smtClean="0"/>
              <a:t> of the EC Meeting Manager allow for either appointment or 3</a:t>
            </a:r>
            <a:r>
              <a:rPr lang="en-US" baseline="30000" dirty="0" smtClean="0"/>
              <a:t>rd</a:t>
            </a:r>
            <a:r>
              <a:rPr lang="en-US" baseline="0" dirty="0" smtClean="0"/>
              <a:t> party Meeting Manager.</a:t>
            </a:r>
          </a:p>
          <a:p>
            <a:r>
              <a:rPr lang="en-US" baseline="0" dirty="0" smtClean="0"/>
              <a:t>Suggestion to use a table that shows how the relationship of the EC Meeting Manager and any 3</a:t>
            </a:r>
            <a:r>
              <a:rPr lang="en-US" baseline="30000" dirty="0" smtClean="0"/>
              <a:t>rd</a:t>
            </a:r>
            <a:r>
              <a:rPr lang="en-US" baseline="0" dirty="0" smtClean="0"/>
              <a:t> Party Meeting.</a:t>
            </a:r>
          </a:p>
          <a:p>
            <a:r>
              <a:rPr lang="en-US" baseline="0" dirty="0" smtClean="0"/>
              <a:t>Due date for changes will need to be posted by 30-day deadline</a:t>
            </a:r>
          </a:p>
          <a:p>
            <a:r>
              <a:rPr lang="en-US" baseline="0" dirty="0" smtClean="0"/>
              <a:t>There will be a rules Meeting on Sunday evening </a:t>
            </a:r>
            <a:endParaRPr lang="en-US" dirty="0"/>
          </a:p>
        </p:txBody>
      </p:sp>
      <p:sp>
        <p:nvSpPr>
          <p:cNvPr id="4" name="Header Placeholder 3"/>
          <p:cNvSpPr>
            <a:spLocks noGrp="1"/>
          </p:cNvSpPr>
          <p:nvPr>
            <p:ph type="hdr" idx="10"/>
          </p:nvPr>
        </p:nvSpPr>
        <p:spPr/>
        <p:txBody>
          <a:bodyPr/>
          <a:lstStyle/>
          <a:p>
            <a:r>
              <a:rPr lang="en-US" smtClean="0"/>
              <a:t>doc.: IEEE 802.11-12/0018r0</a:t>
            </a:r>
            <a:endParaRPr lang="en-US"/>
          </a:p>
        </p:txBody>
      </p:sp>
      <p:sp>
        <p:nvSpPr>
          <p:cNvPr id="5" name="Date Placeholder 4"/>
          <p:cNvSpPr>
            <a:spLocks noGrp="1"/>
          </p:cNvSpPr>
          <p:nvPr>
            <p:ph type="dt" idx="11"/>
          </p:nvPr>
        </p:nvSpPr>
        <p:spPr/>
        <p:txBody>
          <a:bodyPr/>
          <a:lstStyle/>
          <a:p>
            <a:r>
              <a:rPr lang="en-US" smtClean="0"/>
              <a:t>June 2012</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idx="10"/>
          </p:nvPr>
        </p:nvSpPr>
        <p:spPr/>
        <p:txBody>
          <a:bodyPr/>
          <a:lstStyle/>
          <a:p>
            <a:r>
              <a:rPr lang="en-US" smtClean="0"/>
              <a:t>doc.: IEEE 802.11-12/0018r0</a:t>
            </a:r>
            <a:endParaRPr lang="en-US"/>
          </a:p>
        </p:txBody>
      </p:sp>
      <p:sp>
        <p:nvSpPr>
          <p:cNvPr id="5" name="Date Placeholder 4"/>
          <p:cNvSpPr>
            <a:spLocks noGrp="1"/>
          </p:cNvSpPr>
          <p:nvPr>
            <p:ph type="dt" idx="11"/>
          </p:nvPr>
        </p:nvSpPr>
        <p:spPr/>
        <p:txBody>
          <a:bodyPr/>
          <a:lstStyle/>
          <a:p>
            <a:r>
              <a:rPr lang="en-US" smtClean="0"/>
              <a:t>June 2012</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idx="10"/>
          </p:nvPr>
        </p:nvSpPr>
        <p:spPr/>
        <p:txBody>
          <a:bodyPr/>
          <a:lstStyle/>
          <a:p>
            <a:r>
              <a:rPr lang="en-US" smtClean="0"/>
              <a:t>doc.: IEEE 802.11-12/0018r0</a:t>
            </a:r>
            <a:endParaRPr lang="en-US"/>
          </a:p>
        </p:txBody>
      </p:sp>
      <p:sp>
        <p:nvSpPr>
          <p:cNvPr id="5" name="Date Placeholder 4"/>
          <p:cNvSpPr>
            <a:spLocks noGrp="1"/>
          </p:cNvSpPr>
          <p:nvPr>
            <p:ph type="dt" idx="11"/>
          </p:nvPr>
        </p:nvSpPr>
        <p:spPr/>
        <p:txBody>
          <a:bodyPr/>
          <a:lstStyle/>
          <a:p>
            <a:r>
              <a:rPr lang="en-US" smtClean="0"/>
              <a:t>June 2012</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Pat will prepare the presentation for the 10-10:30am slot.</a:t>
            </a:r>
          </a:p>
          <a:p>
            <a:r>
              <a:rPr lang="en-US" dirty="0" smtClean="0"/>
              <a:t>URL Location: http://trac.tools.ietf.org/group/iesg/trac/wiki/IEEE802andIETFleaders</a:t>
            </a:r>
          </a:p>
          <a:p>
            <a:r>
              <a:rPr lang="en-US" dirty="0" smtClean="0"/>
              <a:t>Pat to notify the EC reflector</a:t>
            </a:r>
            <a:r>
              <a:rPr lang="en-US" baseline="0" dirty="0" smtClean="0"/>
              <a:t> of the participation requirement – Pat to Attempt to get one per WG.</a:t>
            </a:r>
          </a:p>
          <a:p>
            <a:r>
              <a:rPr lang="en-US" baseline="0" dirty="0" smtClean="0"/>
              <a:t>Chairs to check the list to see if they are there – offline.</a:t>
            </a:r>
          </a:p>
          <a:p>
            <a:r>
              <a:rPr lang="en-US" baseline="0" dirty="0" smtClean="0"/>
              <a:t>Pat to organize – </a:t>
            </a:r>
            <a:endParaRPr lang="en-US" dirty="0" smtClean="0"/>
          </a:p>
          <a:p>
            <a:endParaRPr lang="en-US" dirty="0"/>
          </a:p>
        </p:txBody>
      </p:sp>
      <p:sp>
        <p:nvSpPr>
          <p:cNvPr id="4" name="Header Placeholder 3"/>
          <p:cNvSpPr>
            <a:spLocks noGrp="1"/>
          </p:cNvSpPr>
          <p:nvPr>
            <p:ph type="hdr" idx="10"/>
          </p:nvPr>
        </p:nvSpPr>
        <p:spPr/>
        <p:txBody>
          <a:bodyPr/>
          <a:lstStyle/>
          <a:p>
            <a:r>
              <a:rPr lang="en-US" smtClean="0"/>
              <a:t>doc.: IEEE 802.11-12/0018r0</a:t>
            </a:r>
            <a:endParaRPr lang="en-US"/>
          </a:p>
        </p:txBody>
      </p:sp>
      <p:sp>
        <p:nvSpPr>
          <p:cNvPr id="5" name="Date Placeholder 4"/>
          <p:cNvSpPr>
            <a:spLocks noGrp="1"/>
          </p:cNvSpPr>
          <p:nvPr>
            <p:ph type="dt" idx="11"/>
          </p:nvPr>
        </p:nvSpPr>
        <p:spPr/>
        <p:txBody>
          <a:bodyPr/>
          <a:lstStyle/>
          <a:p>
            <a:r>
              <a:rPr lang="en-US" smtClean="0"/>
              <a:t>June 2012</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a:t>March 2012</a:t>
            </a:r>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t>Jon Rosdahl, CSR</a:t>
            </a: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6B6DF343-86AE-4043-85E8-4FB3EB4F91B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2012</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2012</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2012</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 EC-12/0018r1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22/dcn/12/22-12-0060-00-0000-june-ec-telecon-motion-to-forward-802-22-2-to-revcom.pp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June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smtClean="0"/>
              <a:t>802 EC Interim Telecon June 5, 2012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2012-06-05</a:t>
            </a:r>
            <a:endParaRPr lang="en-GB" sz="2000" b="0" dirty="0"/>
          </a:p>
        </p:txBody>
      </p:sp>
      <p:graphicFrame>
        <p:nvGraphicFramePr>
          <p:cNvPr id="3075" name="Object 3"/>
          <p:cNvGraphicFramePr>
            <a:graphicFrameLocks noChangeAspect="1"/>
          </p:cNvGraphicFramePr>
          <p:nvPr/>
        </p:nvGraphicFramePr>
        <p:xfrm>
          <a:off x="514350" y="2276475"/>
          <a:ext cx="8077200" cy="2476500"/>
        </p:xfrm>
        <a:graphic>
          <a:graphicData uri="http://schemas.openxmlformats.org/presentationml/2006/ole">
            <p:oleObj spid="_x0000_s3075" name="Document" r:id="rId4" imgW="8257888" imgH="2544093"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dirty="0" smtClean="0"/>
              <a:t>4.0 EC Member affiliation update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Jon </a:t>
            </a:r>
            <a:r>
              <a:rPr lang="en-GB" dirty="0" err="1" smtClean="0"/>
              <a:t>Rosdahl</a:t>
            </a:r>
            <a:r>
              <a:rPr lang="en-GB" dirty="0" smtClean="0"/>
              <a:t>,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
        <p:nvSpPr>
          <p:cNvPr id="7" name="Content Placeholder 6"/>
          <p:cNvSpPr>
            <a:spLocks noGrp="1"/>
          </p:cNvSpPr>
          <p:nvPr>
            <p:ph idx="1"/>
          </p:nvPr>
        </p:nvSpPr>
        <p:spPr/>
        <p:txBody>
          <a:bodyPr/>
          <a:lstStyle/>
          <a:p>
            <a:r>
              <a:rPr lang="en-US" dirty="0" smtClean="0"/>
              <a:t>E-mail updates to John </a:t>
            </a:r>
            <a:r>
              <a:rPr lang="en-US" dirty="0" err="1" smtClean="0"/>
              <a:t>D’Ambrosia</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799"/>
          </a:xfrm>
        </p:spPr>
        <p:txBody>
          <a:bodyPr/>
          <a:lstStyle/>
          <a:p>
            <a:pPr rtl="0" eaLnBrk="1" fontAlgn="base" hangingPunct="1"/>
            <a:r>
              <a:rPr lang="en-US" sz="2000" dirty="0" smtClean="0"/>
              <a:t>6</a:t>
            </a:r>
            <a:r>
              <a:rPr lang="en-US" sz="2000" b="1" dirty="0" smtClean="0">
                <a:solidFill>
                  <a:srgbClr val="000000"/>
                </a:solidFill>
                <a:latin typeface="+mj-lt"/>
                <a:ea typeface="+mj-ea"/>
                <a:cs typeface="+mj-cs"/>
              </a:rPr>
              <a:t>. </a:t>
            </a:r>
            <a:r>
              <a:rPr lang="en-US" sz="2000" dirty="0" smtClean="0"/>
              <a:t>Notification of 802.15.6 </a:t>
            </a:r>
            <a:r>
              <a:rPr lang="en-US" sz="2000" b="1" dirty="0" smtClean="0">
                <a:solidFill>
                  <a:srgbClr val="000000"/>
                </a:solidFill>
                <a:latin typeface="+mj-lt"/>
                <a:ea typeface="+mj-ea"/>
                <a:cs typeface="+mj-cs"/>
              </a:rPr>
              <a:t>Appeal withdrawal		- Nikolich	  3 min </a:t>
            </a:r>
            <a:endParaRPr lang="en-US" sz="2000"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914400"/>
          </a:xfrm>
        </p:spPr>
        <p:txBody>
          <a:bodyPr/>
          <a:lstStyle/>
          <a:p>
            <a:pPr rtl="0" eaLnBrk="1" fontAlgn="base" hangingPunct="1"/>
            <a:r>
              <a:rPr lang="en-US" sz="2000" dirty="0" smtClean="0"/>
              <a:t>7. </a:t>
            </a:r>
            <a:r>
              <a:rPr lang="en-US" sz="2000" b="1" dirty="0" smtClean="0">
                <a:solidFill>
                  <a:srgbClr val="000000"/>
                </a:solidFill>
                <a:latin typeface="+mj-lt"/>
                <a:ea typeface="+mj-ea"/>
                <a:cs typeface="+mj-cs"/>
              </a:rPr>
              <a:t>Report: Network Services Contract Status		- Rosdahl	  3 min </a:t>
            </a:r>
            <a:endParaRPr lang="en-US" sz="2000" dirty="0"/>
          </a:p>
        </p:txBody>
      </p:sp>
      <p:sp>
        <p:nvSpPr>
          <p:cNvPr id="3" name="Content Placeholder 2"/>
          <p:cNvSpPr>
            <a:spLocks noGrp="1"/>
          </p:cNvSpPr>
          <p:nvPr>
            <p:ph idx="1"/>
          </p:nvPr>
        </p:nvSpPr>
        <p:spPr/>
        <p:txBody>
          <a:bodyPr/>
          <a:lstStyle/>
          <a:p>
            <a:pPr marL="457200" indent="-457200">
              <a:buAutoNum type="arabicPeriod"/>
            </a:pPr>
            <a:r>
              <a:rPr lang="en-US" dirty="0" smtClean="0"/>
              <a:t>Network Services Contract was executed by the IEEE on 10 April 2012.</a:t>
            </a:r>
          </a:p>
          <a:p>
            <a:pPr marL="457200" indent="-457200">
              <a:buAutoNum type="arabicPeriod"/>
            </a:pPr>
            <a:r>
              <a:rPr lang="en-US" dirty="0" smtClean="0"/>
              <a:t>Covers  </a:t>
            </a:r>
            <a:r>
              <a:rPr lang="en-US" dirty="0" err="1" smtClean="0"/>
              <a:t>Plenaries</a:t>
            </a:r>
            <a:r>
              <a:rPr lang="en-US" dirty="0" smtClean="0"/>
              <a:t> July 2012 to March 2015</a:t>
            </a:r>
          </a:p>
          <a:p>
            <a:pPr marL="457200" indent="-45720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2000" dirty="0" smtClean="0"/>
              <a:t>8. </a:t>
            </a:r>
            <a:r>
              <a:rPr lang="en-US" sz="2000" b="1" dirty="0" smtClean="0">
                <a:solidFill>
                  <a:srgbClr val="000000"/>
                </a:solidFill>
                <a:latin typeface="+mj-lt"/>
                <a:ea typeface="+mj-ea"/>
                <a:cs typeface="+mj-cs"/>
              </a:rPr>
              <a:t>Report: July 2012 San Diego Meeting Plans	- Rosdahl	  3 min </a:t>
            </a:r>
            <a:endParaRPr lang="en-US" sz="2000" dirty="0"/>
          </a:p>
        </p:txBody>
      </p:sp>
      <p:sp>
        <p:nvSpPr>
          <p:cNvPr id="3" name="Content Placeholder 2"/>
          <p:cNvSpPr>
            <a:spLocks noGrp="1"/>
          </p:cNvSpPr>
          <p:nvPr>
            <p:ph idx="1"/>
          </p:nvPr>
        </p:nvSpPr>
        <p:spPr/>
        <p:txBody>
          <a:bodyPr/>
          <a:lstStyle/>
          <a:p>
            <a:pPr marL="457200" indent="-457200">
              <a:buAutoNum type="arabicPeriod"/>
            </a:pPr>
            <a:r>
              <a:rPr lang="en-US" dirty="0" smtClean="0"/>
              <a:t>Number Registered as of June 2</a:t>
            </a:r>
            <a:r>
              <a:rPr lang="en-US" baseline="30000" dirty="0" smtClean="0"/>
              <a:t>nd</a:t>
            </a:r>
            <a:r>
              <a:rPr lang="en-US" dirty="0" smtClean="0"/>
              <a:t>: 543</a:t>
            </a:r>
          </a:p>
          <a:p>
            <a:pPr marL="457200" indent="-457200">
              <a:buAutoNum type="arabicPeriod"/>
            </a:pPr>
            <a:r>
              <a:rPr lang="en-US" dirty="0" smtClean="0"/>
              <a:t> </a:t>
            </a:r>
          </a:p>
          <a:p>
            <a:pPr marL="457200" indent="-457200">
              <a:buAutoNum type="arabicPeriod"/>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2000" dirty="0" smtClean="0"/>
              <a:t>9. </a:t>
            </a:r>
            <a:r>
              <a:rPr lang="en-US" sz="2000" b="1" dirty="0" smtClean="0">
                <a:solidFill>
                  <a:srgbClr val="000000"/>
                </a:solidFill>
                <a:latin typeface="+mj-lt"/>
                <a:ea typeface="+mj-ea"/>
                <a:cs typeface="+mj-cs"/>
              </a:rPr>
              <a:t>Report: July 2013 Geneva Meeting Plans   		- Rosdahl	  4 min </a:t>
            </a:r>
            <a:endParaRPr lang="en-US" sz="2000" dirty="0"/>
          </a:p>
        </p:txBody>
      </p:sp>
      <p:sp>
        <p:nvSpPr>
          <p:cNvPr id="3" name="Content Placeholder 2"/>
          <p:cNvSpPr>
            <a:spLocks noGrp="1"/>
          </p:cNvSpPr>
          <p:nvPr>
            <p:ph idx="1"/>
          </p:nvPr>
        </p:nvSpPr>
        <p:spPr/>
        <p:txBody>
          <a:bodyPr/>
          <a:lstStyle/>
          <a:p>
            <a:pPr marL="457200" indent="-457200">
              <a:buAutoNum type="arabicPeriod"/>
            </a:pPr>
            <a:r>
              <a:rPr lang="en-US" sz="2000" dirty="0" smtClean="0"/>
              <a:t>MOU not settled</a:t>
            </a:r>
          </a:p>
          <a:p>
            <a:pPr marL="457200" indent="-457200">
              <a:buAutoNum type="arabicPeriod"/>
            </a:pPr>
            <a:r>
              <a:rPr lang="en-US" sz="2000" dirty="0" smtClean="0"/>
              <a:t>Site Visit in Sept</a:t>
            </a:r>
          </a:p>
          <a:p>
            <a:pPr marL="857250" lvl="1" indent="-457200">
              <a:buAutoNum type="arabicPeriod"/>
            </a:pPr>
            <a:r>
              <a:rPr lang="en-US" sz="1600" dirty="0" smtClean="0"/>
              <a:t>10-day letter ballot to start next week.</a:t>
            </a:r>
          </a:p>
          <a:p>
            <a:pPr marL="457200" indent="-457200">
              <a:buAutoNum type="arabicPeriod"/>
            </a:pPr>
            <a:r>
              <a:rPr lang="en-US" sz="2000" dirty="0" smtClean="0"/>
              <a:t>No Hotel block expected</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2000" dirty="0" smtClean="0"/>
              <a:t>10:  </a:t>
            </a:r>
            <a:r>
              <a:rPr lang="en-US" sz="2000" b="1" dirty="0" smtClean="0">
                <a:solidFill>
                  <a:srgbClr val="000000"/>
                </a:solidFill>
                <a:latin typeface="+mj-lt"/>
                <a:ea typeface="+mj-ea"/>
                <a:cs typeface="+mj-cs"/>
              </a:rPr>
              <a:t>Discussion: </a:t>
            </a:r>
            <a:r>
              <a:rPr lang="en-US" sz="2000" b="1" dirty="0" smtClean="0">
                <a:solidFill>
                  <a:srgbClr val="000000"/>
                </a:solidFill>
                <a:latin typeface="+mj-lt"/>
                <a:ea typeface="+mj-ea"/>
                <a:cs typeface="+mj-cs"/>
              </a:rPr>
              <a:t>EC Meeting </a:t>
            </a:r>
            <a:r>
              <a:rPr lang="en-US" sz="2000" b="1" dirty="0" smtClean="0">
                <a:solidFill>
                  <a:srgbClr val="000000"/>
                </a:solidFill>
                <a:latin typeface="+mj-lt"/>
                <a:ea typeface="+mj-ea"/>
                <a:cs typeface="+mj-cs"/>
              </a:rPr>
              <a:t>Manager Job Description</a:t>
            </a:r>
            <a:r>
              <a:rPr lang="en-US" sz="2000" b="1" baseline="0" dirty="0" smtClean="0">
                <a:solidFill>
                  <a:srgbClr val="000000"/>
                </a:solidFill>
                <a:latin typeface="+mj-lt"/>
                <a:ea typeface="+mj-ea"/>
                <a:cs typeface="+mj-cs"/>
              </a:rPr>
              <a:t> </a:t>
            </a:r>
            <a:r>
              <a:rPr lang="en-US" sz="2000" b="1" dirty="0" smtClean="0">
                <a:solidFill>
                  <a:srgbClr val="000000"/>
                </a:solidFill>
                <a:latin typeface="+mj-lt"/>
                <a:ea typeface="+mj-ea"/>
                <a:cs typeface="+mj-cs"/>
              </a:rPr>
              <a:t>and proposed rule changes                  				- Rosdahl	30 min</a:t>
            </a:r>
            <a:endParaRPr lang="en-US" sz="2000" dirty="0"/>
          </a:p>
        </p:txBody>
      </p:sp>
      <p:sp>
        <p:nvSpPr>
          <p:cNvPr id="3" name="Content Placeholder 2"/>
          <p:cNvSpPr>
            <a:spLocks noGrp="1"/>
          </p:cNvSpPr>
          <p:nvPr>
            <p:ph idx="1"/>
          </p:nvPr>
        </p:nvSpPr>
        <p:spPr>
          <a:xfrm>
            <a:off x="685800" y="1828800"/>
            <a:ext cx="7770813" cy="4572000"/>
          </a:xfrm>
        </p:spPr>
        <p:txBody>
          <a:bodyPr/>
          <a:lstStyle/>
          <a:p>
            <a:pPr marL="457200" indent="-457200">
              <a:buAutoNum type="arabicPeriod"/>
            </a:pPr>
            <a:r>
              <a:rPr lang="en-US" dirty="0" smtClean="0"/>
              <a:t>Ad Hoc Group has not come to consensus</a:t>
            </a:r>
          </a:p>
          <a:p>
            <a:pPr marL="457200" indent="-457200">
              <a:buAutoNum type="arabicPeriod"/>
            </a:pPr>
            <a:r>
              <a:rPr lang="en-US" dirty="0" smtClean="0"/>
              <a:t>Expect to resolve in two steps</a:t>
            </a:r>
          </a:p>
          <a:p>
            <a:pPr marL="857250" lvl="1" indent="-457200">
              <a:buAutoNum type="arabicPeriod"/>
            </a:pPr>
            <a:r>
              <a:rPr lang="en-US" dirty="0" smtClean="0"/>
              <a:t>Describe the process of getting an executed contract</a:t>
            </a:r>
          </a:p>
          <a:p>
            <a:pPr marL="857250" lvl="1" indent="-457200">
              <a:buAutoNum type="arabicPeriod"/>
            </a:pPr>
            <a:r>
              <a:rPr lang="en-US" dirty="0" smtClean="0"/>
              <a:t>Describe the duties of the </a:t>
            </a:r>
            <a:r>
              <a:rPr lang="en-US" dirty="0" smtClean="0"/>
              <a:t>EC Meeting </a:t>
            </a:r>
            <a:r>
              <a:rPr lang="en-US" dirty="0" smtClean="0"/>
              <a:t>Manager</a:t>
            </a:r>
          </a:p>
          <a:p>
            <a:pPr marL="457200" indent="-457200">
              <a:buAutoNum type="arabicPeriod"/>
            </a:pPr>
            <a:r>
              <a:rPr lang="en-US" dirty="0" smtClean="0"/>
              <a:t>Outstanding Concerns</a:t>
            </a:r>
          </a:p>
          <a:p>
            <a:pPr marL="857250" lvl="1" indent="-457200">
              <a:buAutoNum type="arabicPeriod"/>
            </a:pPr>
            <a:r>
              <a:rPr lang="en-US" dirty="0" smtClean="0"/>
              <a:t>“Signing”</a:t>
            </a:r>
          </a:p>
          <a:p>
            <a:pPr marL="857250" lvl="1" indent="-457200">
              <a:buAutoNum type="arabicPeriod"/>
            </a:pPr>
            <a:r>
              <a:rPr lang="en-US" dirty="0" smtClean="0"/>
              <a:t>“Approval steps”</a:t>
            </a:r>
          </a:p>
          <a:p>
            <a:pPr marL="457200" indent="-457200">
              <a:buAutoNum type="arabicPeriod"/>
            </a:pPr>
            <a:r>
              <a:rPr lang="en-US" dirty="0" smtClean="0"/>
              <a:t>Plan for completion</a:t>
            </a:r>
          </a:p>
          <a:p>
            <a:pPr marL="857250" lvl="1" indent="-457200">
              <a:buAutoNum type="arabicPeriod"/>
            </a:pPr>
            <a:r>
              <a:rPr lang="en-US" dirty="0" smtClean="0"/>
              <a:t>Changes to the 802 LMSC OM requires 30-day notice and change made at F2F Plenary</a:t>
            </a:r>
          </a:p>
          <a:p>
            <a:pPr marL="857250" lvl="1" indent="-457200">
              <a:buAutoNum type="arabicPeriod"/>
            </a:pPr>
            <a:r>
              <a:rPr lang="en-US" dirty="0" smtClean="0"/>
              <a:t>LMSC P&amp;P Changes must be sent to </a:t>
            </a:r>
            <a:r>
              <a:rPr lang="en-US" dirty="0" err="1" smtClean="0"/>
              <a:t>AudCom</a:t>
            </a:r>
            <a:r>
              <a:rPr lang="en-US" dirty="0" smtClean="0"/>
              <a:t> for approval by SASB.</a:t>
            </a:r>
          </a:p>
          <a:p>
            <a:pPr marL="457200" indent="-457200"/>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2000" dirty="0" smtClean="0"/>
              <a:t>11. </a:t>
            </a:r>
            <a:r>
              <a:rPr lang="en-US" sz="2000" b="1" dirty="0" smtClean="0">
                <a:solidFill>
                  <a:srgbClr val="000000"/>
                </a:solidFill>
                <a:latin typeface="+mj-lt"/>
                <a:ea typeface="+mj-ea"/>
                <a:cs typeface="+mj-cs"/>
              </a:rPr>
              <a:t>Update: November Workshop Action items  	- Kraemer	15 min </a:t>
            </a:r>
            <a:endParaRPr lang="en-US" sz="2000" dirty="0"/>
          </a:p>
        </p:txBody>
      </p:sp>
      <p:sp>
        <p:nvSpPr>
          <p:cNvPr id="3" name="Content Placeholder 2"/>
          <p:cNvSpPr>
            <a:spLocks noGrp="1"/>
          </p:cNvSpPr>
          <p:nvPr>
            <p:ph idx="1"/>
          </p:nvPr>
        </p:nvSpPr>
        <p:spPr/>
        <p:txBody>
          <a:bodyPr/>
          <a:lstStyle/>
          <a:p>
            <a:r>
              <a:rPr lang="en-US" dirty="0" smtClean="0"/>
              <a:t>1 – Next 3 slides show Outstanding Action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a:t>March 2012</a:t>
            </a:r>
          </a:p>
        </p:txBody>
      </p:sp>
      <p:sp>
        <p:nvSpPr>
          <p:cNvPr id="5" name="Footer Placeholder 5"/>
          <p:cNvSpPr>
            <a:spLocks noGrp="1"/>
          </p:cNvSpPr>
          <p:nvPr>
            <p:ph type="ftr" sz="quarter" idx="11"/>
          </p:nvPr>
        </p:nvSpPr>
        <p:spPr>
          <a:xfrm>
            <a:off x="7543800" y="6476999"/>
            <a:ext cx="1000125" cy="180975"/>
          </a:xfrm>
        </p:spPr>
        <p:txBody>
          <a:bodyPr/>
          <a:lstStyle/>
          <a:p>
            <a:r>
              <a:rPr lang="en-US" dirty="0"/>
              <a:t>Jon Rosdahl, CSR</a:t>
            </a:r>
          </a:p>
        </p:txBody>
      </p:sp>
      <p:sp>
        <p:nvSpPr>
          <p:cNvPr id="6" name="Slide Number Placeholder 6"/>
          <p:cNvSpPr>
            <a:spLocks noGrp="1"/>
          </p:cNvSpPr>
          <p:nvPr>
            <p:ph type="sldNum" sz="quarter" idx="12"/>
          </p:nvPr>
        </p:nvSpPr>
        <p:spPr/>
        <p:txBody>
          <a:bodyPr/>
          <a:lstStyle/>
          <a:p>
            <a:r>
              <a:rPr lang="en-US"/>
              <a:t>Slide </a:t>
            </a:r>
            <a:fld id="{B8902B5F-C6F4-46F0-A2FB-7C8EF1D25677}" type="slidenum">
              <a:rPr lang="en-US"/>
              <a:pPr/>
              <a:t>17</a:t>
            </a:fld>
            <a:endParaRPr lang="en-US"/>
          </a:p>
        </p:txBody>
      </p:sp>
      <p:sp>
        <p:nvSpPr>
          <p:cNvPr id="74754" name="Rectangle 2"/>
          <p:cNvSpPr>
            <a:spLocks noGrp="1" noChangeArrowheads="1"/>
          </p:cNvSpPr>
          <p:nvPr>
            <p:ph type="title"/>
          </p:nvPr>
        </p:nvSpPr>
        <p:spPr/>
        <p:txBody>
          <a:bodyPr/>
          <a:lstStyle/>
          <a:p>
            <a:r>
              <a:rPr lang="en-US" dirty="0"/>
              <a:t>Outstanding Action Items (1)</a:t>
            </a:r>
          </a:p>
        </p:txBody>
      </p:sp>
      <p:sp>
        <p:nvSpPr>
          <p:cNvPr id="74755" name="Rectangle 3"/>
          <p:cNvSpPr>
            <a:spLocks noGrp="1" noChangeArrowheads="1"/>
          </p:cNvSpPr>
          <p:nvPr>
            <p:ph type="body" sz="half" idx="1"/>
          </p:nvPr>
        </p:nvSpPr>
        <p:spPr>
          <a:xfrm>
            <a:off x="685800" y="1981200"/>
            <a:ext cx="7543800" cy="4114800"/>
          </a:xfrm>
        </p:spPr>
        <p:txBody>
          <a:bodyPr/>
          <a:lstStyle/>
          <a:p>
            <a:r>
              <a:rPr lang="en-US" sz="2000" dirty="0"/>
              <a:t>WS11-6--</a:t>
            </a:r>
            <a:r>
              <a:rPr lang="en-US" sz="2000" dirty="0" err="1"/>
              <a:t>Gilb</a:t>
            </a:r>
            <a:r>
              <a:rPr lang="en-US" sz="2000" dirty="0"/>
              <a:t>: </a:t>
            </a:r>
            <a:r>
              <a:rPr lang="en-US" sz="2000" b="0" dirty="0">
                <a:latin typeface="Arial" charset="0"/>
                <a:cs typeface="Arial" charset="0"/>
              </a:rPr>
              <a:t>Create a proposed plan for how the e-tools can go into open source.</a:t>
            </a:r>
          </a:p>
          <a:p>
            <a:pPr lvl="1"/>
            <a:r>
              <a:rPr lang="en-US" sz="1800" b="1" dirty="0"/>
              <a:t>update to be provided in March plenary</a:t>
            </a:r>
          </a:p>
          <a:p>
            <a:pPr lvl="1"/>
            <a:endParaRPr lang="en-US" sz="1800" b="1" dirty="0">
              <a:latin typeface="Arial" charset="0"/>
              <a:cs typeface="Arial" charset="0"/>
            </a:endParaRPr>
          </a:p>
          <a:p>
            <a:r>
              <a:rPr lang="en-US" sz="2000" dirty="0">
                <a:latin typeface="Arial" charset="0"/>
                <a:cs typeface="Arial" charset="0"/>
              </a:rPr>
              <a:t>WS11-7-Law:</a:t>
            </a:r>
            <a:r>
              <a:rPr lang="en-US" sz="2000" b="0" dirty="0">
                <a:latin typeface="Arial" charset="0"/>
                <a:cs typeface="Arial" charset="0"/>
              </a:rPr>
              <a:t> </a:t>
            </a:r>
            <a:r>
              <a:rPr lang="en-US" sz="2000" b="0" dirty="0"/>
              <a:t>Setup a meeting to discuss with the SA–Open Application Interfaces, and Open source.</a:t>
            </a:r>
          </a:p>
          <a:p>
            <a:pPr lvl="1"/>
            <a:r>
              <a:rPr lang="en-US" sz="1800" b="1" dirty="0"/>
              <a:t>waiting on item WS11-6</a:t>
            </a:r>
          </a:p>
          <a:p>
            <a:pPr lvl="1"/>
            <a:endParaRPr lang="en-US" sz="1800" b="1" dirty="0"/>
          </a:p>
          <a:p>
            <a:r>
              <a:rPr lang="en-US" sz="2000" dirty="0"/>
              <a:t>WS11-8-Diab:</a:t>
            </a:r>
            <a:r>
              <a:rPr lang="en-US" sz="2000" b="0" dirty="0"/>
              <a:t> Identify a process with staff to prioritize and discuss Frame version transitions.</a:t>
            </a:r>
          </a:p>
          <a:p>
            <a:pPr lvl="1"/>
            <a:r>
              <a:rPr lang="en-US" sz="1800" b="1" dirty="0"/>
              <a:t>ad hoc has been initialized in the CAG .  will continue  until 2 weeks after the SASB March series meetings complete March 29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696913" y="334963"/>
            <a:ext cx="1066800" cy="274637"/>
          </a:xfrm>
          <a:prstGeom prst="rect">
            <a:avLst/>
          </a:prstGeom>
        </p:spPr>
        <p:txBody>
          <a:bodyPr/>
          <a:lstStyle/>
          <a:p>
            <a:r>
              <a:rPr lang="en-US"/>
              <a:t>March 2012</a:t>
            </a:r>
          </a:p>
        </p:txBody>
      </p:sp>
      <p:sp>
        <p:nvSpPr>
          <p:cNvPr id="5" name="Footer Placeholder 4"/>
          <p:cNvSpPr>
            <a:spLocks noGrp="1"/>
          </p:cNvSpPr>
          <p:nvPr>
            <p:ph type="ftr" sz="quarter" idx="4294967295"/>
          </p:nvPr>
        </p:nvSpPr>
        <p:spPr>
          <a:xfrm>
            <a:off x="8077200" y="6475413"/>
            <a:ext cx="466725" cy="182562"/>
          </a:xfrm>
          <a:prstGeom prst="rect">
            <a:avLst/>
          </a:prstGeom>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E0AAE89D-D19A-45D6-B9B0-F4A6FEF431E9}" type="slidenum">
              <a:rPr lang="en-US"/>
              <a:pPr/>
              <a:t>18</a:t>
            </a:fld>
            <a:endParaRPr lang="en-US"/>
          </a:p>
        </p:txBody>
      </p:sp>
      <p:sp>
        <p:nvSpPr>
          <p:cNvPr id="75778" name="Rectangle 2"/>
          <p:cNvSpPr>
            <a:spLocks noGrp="1" noChangeArrowheads="1"/>
          </p:cNvSpPr>
          <p:nvPr>
            <p:ph type="title"/>
          </p:nvPr>
        </p:nvSpPr>
        <p:spPr/>
        <p:txBody>
          <a:bodyPr/>
          <a:lstStyle/>
          <a:p>
            <a:r>
              <a:rPr lang="en-US" dirty="0"/>
              <a:t>Outstanding Action Items (2)</a:t>
            </a:r>
          </a:p>
        </p:txBody>
      </p:sp>
      <p:sp>
        <p:nvSpPr>
          <p:cNvPr id="75779" name="Rectangle 3"/>
          <p:cNvSpPr>
            <a:spLocks noGrp="1" noChangeArrowheads="1"/>
          </p:cNvSpPr>
          <p:nvPr>
            <p:ph type="body" idx="1"/>
          </p:nvPr>
        </p:nvSpPr>
        <p:spPr/>
        <p:txBody>
          <a:bodyPr/>
          <a:lstStyle/>
          <a:p>
            <a:r>
              <a:rPr lang="en-US" dirty="0"/>
              <a:t>WS11-12-ALL WG CHAIRS:</a:t>
            </a:r>
            <a:r>
              <a:rPr lang="en-US" b="0" dirty="0"/>
              <a:t> Review attendance rolls and for all affiliations that are obviously not valid, should be reported to the SASB Secretary</a:t>
            </a:r>
          </a:p>
          <a:p>
            <a:pPr lvl="1"/>
            <a:r>
              <a:rPr lang="en-US" dirty="0"/>
              <a:t>WG19 reports he has corrected one, still some older lists to check.</a:t>
            </a:r>
          </a:p>
          <a:p>
            <a:pPr lvl="1"/>
            <a:r>
              <a:rPr lang="en-US" dirty="0"/>
              <a:t> </a:t>
            </a:r>
          </a:p>
          <a:p>
            <a:r>
              <a:rPr lang="en-US" dirty="0"/>
              <a:t>WS11-18-Gilb: </a:t>
            </a:r>
            <a:r>
              <a:rPr lang="en-US" b="0" dirty="0"/>
              <a:t>Update the home page for the public </a:t>
            </a:r>
            <a:r>
              <a:rPr lang="en-US" b="0" dirty="0" err="1"/>
              <a:t>vs</a:t>
            </a:r>
            <a:r>
              <a:rPr lang="en-US" b="0" dirty="0"/>
              <a:t> EC information.  Update the initial statement to match the Scope in the P&amp;P.</a:t>
            </a:r>
          </a:p>
          <a:p>
            <a:pPr lvl="1"/>
            <a:r>
              <a:rPr lang="en-US" dirty="0"/>
              <a:t>Feb-7-2012: Need to review intent from workshop minutes. Is this about public </a:t>
            </a:r>
            <a:r>
              <a:rPr lang="en-US" dirty="0" err="1"/>
              <a:t>vs</a:t>
            </a:r>
            <a:r>
              <a:rPr lang="en-US" dirty="0"/>
              <a:t> private information or providing a better website for use by the general public?</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696913" y="334963"/>
            <a:ext cx="1066800" cy="274637"/>
          </a:xfrm>
          <a:prstGeom prst="rect">
            <a:avLst/>
          </a:prstGeom>
        </p:spPr>
        <p:txBody>
          <a:bodyPr/>
          <a:lstStyle/>
          <a:p>
            <a:r>
              <a:rPr lang="en-US"/>
              <a:t>March 2012</a:t>
            </a:r>
          </a:p>
        </p:txBody>
      </p:sp>
      <p:sp>
        <p:nvSpPr>
          <p:cNvPr id="5" name="Footer Placeholder 4"/>
          <p:cNvSpPr>
            <a:spLocks noGrp="1"/>
          </p:cNvSpPr>
          <p:nvPr>
            <p:ph type="ftr" sz="quarter" idx="4294967295"/>
          </p:nvPr>
        </p:nvSpPr>
        <p:spPr>
          <a:xfrm>
            <a:off x="8077200" y="6475413"/>
            <a:ext cx="466725" cy="182562"/>
          </a:xfrm>
          <a:prstGeom prst="rect">
            <a:avLst/>
          </a:prstGeom>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B850FBEE-D3E2-4300-8F8D-65318399F441}" type="slidenum">
              <a:rPr lang="en-US"/>
              <a:pPr/>
              <a:t>19</a:t>
            </a:fld>
            <a:endParaRPr lang="en-US"/>
          </a:p>
        </p:txBody>
      </p:sp>
      <p:sp>
        <p:nvSpPr>
          <p:cNvPr id="76802" name="Rectangle 2"/>
          <p:cNvSpPr>
            <a:spLocks noGrp="1" noChangeArrowheads="1"/>
          </p:cNvSpPr>
          <p:nvPr>
            <p:ph type="title"/>
          </p:nvPr>
        </p:nvSpPr>
        <p:spPr/>
        <p:txBody>
          <a:bodyPr/>
          <a:lstStyle/>
          <a:p>
            <a:r>
              <a:rPr lang="en-US" dirty="0"/>
              <a:t>Outstanding Action Items (3)</a:t>
            </a:r>
          </a:p>
        </p:txBody>
      </p:sp>
      <p:sp>
        <p:nvSpPr>
          <p:cNvPr id="76803" name="Rectangle 3"/>
          <p:cNvSpPr>
            <a:spLocks noGrp="1" noChangeArrowheads="1"/>
          </p:cNvSpPr>
          <p:nvPr>
            <p:ph type="body" idx="1"/>
          </p:nvPr>
        </p:nvSpPr>
        <p:spPr/>
        <p:txBody>
          <a:bodyPr/>
          <a:lstStyle/>
          <a:p>
            <a:r>
              <a:rPr lang="en-US" dirty="0"/>
              <a:t>WS11-20-Kraemer: </a:t>
            </a:r>
            <a:r>
              <a:rPr lang="en-US" b="0" dirty="0"/>
              <a:t>make a list of what 802 projects and standards that operate above layer 2.</a:t>
            </a:r>
          </a:p>
          <a:p>
            <a:pPr lvl="1"/>
            <a:r>
              <a:rPr lang="en-US" dirty="0"/>
              <a:t>March 10-2012: More difficult and controversial than expected. Needs more discussion time in Waikoloa. Candidates include 802.21, 802.1X (management plane comprehends layer 3),others?</a:t>
            </a:r>
          </a:p>
          <a:p>
            <a:pPr lvl="1"/>
            <a:endParaRPr lang="en-US" dirty="0"/>
          </a:p>
          <a:p>
            <a:r>
              <a:rPr lang="en-US" dirty="0"/>
              <a:t>WS11-21-Jeffree: </a:t>
            </a:r>
            <a:r>
              <a:rPr lang="en-US" b="0" dirty="0"/>
              <a:t>Internal statement – O&amp;A about what the scope of projects in 802 are – ensure that it is consistent with P&amp;P</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June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IEEE 802 EC interim </a:t>
            </a:r>
            <a:r>
              <a:rPr lang="en-GB" dirty="0" err="1" smtClean="0"/>
              <a:t>Telecon</a:t>
            </a:r>
            <a:r>
              <a:rPr lang="en-GB" dirty="0" smtClean="0"/>
              <a:t> Meeting Agenda and material.</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2000" dirty="0" smtClean="0"/>
              <a:t>12. </a:t>
            </a:r>
            <a:r>
              <a:rPr lang="en-US" sz="2000" b="1" dirty="0" smtClean="0">
                <a:solidFill>
                  <a:srgbClr val="000000"/>
                </a:solidFill>
                <a:latin typeface="+mj-lt"/>
                <a:ea typeface="+mj-ea"/>
                <a:cs typeface="+mj-cs"/>
              </a:rPr>
              <a:t>Motion: 802.22.2 – Sponsor Ballot Completion	- </a:t>
            </a:r>
            <a:r>
              <a:rPr lang="en-US" sz="2000" b="1" dirty="0" err="1" smtClean="0">
                <a:solidFill>
                  <a:srgbClr val="000000"/>
                </a:solidFill>
                <a:latin typeface="+mj-lt"/>
                <a:ea typeface="+mj-ea"/>
                <a:cs typeface="+mj-cs"/>
              </a:rPr>
              <a:t>Mody</a:t>
            </a:r>
            <a:r>
              <a:rPr lang="en-US" sz="2000" b="1" dirty="0" smtClean="0">
                <a:solidFill>
                  <a:srgbClr val="000000"/>
                </a:solidFill>
                <a:latin typeface="+mj-lt"/>
                <a:ea typeface="+mj-ea"/>
                <a:cs typeface="+mj-cs"/>
              </a:rPr>
              <a:t>		10 min</a:t>
            </a:r>
            <a:endParaRPr lang="en-US" sz="2000" dirty="0"/>
          </a:p>
        </p:txBody>
      </p:sp>
      <p:sp>
        <p:nvSpPr>
          <p:cNvPr id="3" name="Content Placeholder 2"/>
          <p:cNvSpPr>
            <a:spLocks noGrp="1"/>
          </p:cNvSpPr>
          <p:nvPr>
            <p:ph idx="1"/>
          </p:nvPr>
        </p:nvSpPr>
        <p:spPr/>
        <p:txBody>
          <a:bodyPr/>
          <a:lstStyle/>
          <a:p>
            <a:r>
              <a:rPr lang="en-US" dirty="0" smtClean="0">
                <a:hlinkClick r:id="rId2"/>
              </a:rPr>
              <a:t>https://mentor.ieee.org/802.22/dcn/12/22-12-0060-00-0000-june-ec-telecon-motion-to-forward-802-22-2-to-revcom.ppt</a:t>
            </a:r>
            <a:r>
              <a:rPr lang="en-US" dirty="0" smtClean="0"/>
              <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2000" b="1" dirty="0" smtClean="0">
                <a:solidFill>
                  <a:srgbClr val="000000"/>
                </a:solidFill>
                <a:latin typeface="+mj-lt"/>
                <a:ea typeface="+mj-ea"/>
                <a:cs typeface="+mj-cs"/>
              </a:rPr>
              <a:t>13. Proposed change to Ops Manual Section 11     	- Chaplin	10 min </a:t>
            </a:r>
            <a:endParaRPr lang="en-US" sz="2000" dirty="0"/>
          </a:p>
        </p:txBody>
      </p:sp>
      <p:sp>
        <p:nvSpPr>
          <p:cNvPr id="3" name="Content Placeholder 2"/>
          <p:cNvSpPr>
            <a:spLocks noGrp="1"/>
          </p:cNvSpPr>
          <p:nvPr>
            <p:ph idx="1"/>
          </p:nvPr>
        </p:nvSpPr>
        <p:spPr/>
        <p:txBody>
          <a:bodyPr/>
          <a:lstStyle/>
          <a:p>
            <a:pPr lvl="0"/>
            <a:r>
              <a:rPr lang="en-US" dirty="0" smtClean="0"/>
              <a:t>Recommended Operations Manual Changes – </a:t>
            </a:r>
          </a:p>
          <a:p>
            <a:pPr lvl="0"/>
            <a:r>
              <a:rPr lang="en-US" dirty="0" smtClean="0"/>
              <a:t> </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a:t>Problem</a:t>
            </a:r>
          </a:p>
        </p:txBody>
      </p:sp>
      <p:sp>
        <p:nvSpPr>
          <p:cNvPr id="3075" name="Rectangle 3"/>
          <p:cNvSpPr>
            <a:spLocks noGrp="1" noChangeArrowheads="1"/>
          </p:cNvSpPr>
          <p:nvPr>
            <p:ph type="body" idx="1"/>
          </p:nvPr>
        </p:nvSpPr>
        <p:spPr/>
        <p:txBody>
          <a:bodyPr/>
          <a:lstStyle/>
          <a:p>
            <a:pPr>
              <a:lnSpc>
                <a:spcPct val="90000"/>
              </a:lnSpc>
            </a:pPr>
            <a:r>
              <a:rPr lang="en-US" sz="2400" dirty="0"/>
              <a:t>The language about miscellaneous expenditures up to $200 not needing authorization is really weird. The definition of a IEEE 802 LMSC plenary session is not completely explicit, but the </a:t>
            </a:r>
            <a:r>
              <a:rPr lang="en-US" sz="2400" dirty="0" err="1"/>
              <a:t>OpsMan</a:t>
            </a:r>
            <a:r>
              <a:rPr lang="en-US" sz="2400" dirty="0"/>
              <a:t> states that an IEEE 802 LMSC plenary session consists of a set of meetings, so my interpretation of the </a:t>
            </a:r>
            <a:r>
              <a:rPr lang="en-US" sz="2400" dirty="0" err="1"/>
              <a:t>OpsMan</a:t>
            </a:r>
            <a:r>
              <a:rPr lang="en-US" sz="2400" dirty="0"/>
              <a:t> is that a IEEE 802 LMSC plenary session is limited to the week that has the meetings.  Jon Rosdahl at the March 2012 Plenary made expenditure for a survey that was being made. According to our existing rules, I should not have reimbursed him, because the expenditure was not made “between IEEE 802 LMSC plenary sessions”, and was not an ordinary expense for that session.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a:t>Suggested changes</a:t>
            </a:r>
          </a:p>
        </p:txBody>
      </p:sp>
      <p:sp>
        <p:nvSpPr>
          <p:cNvPr id="4099" name="Rectangle 3"/>
          <p:cNvSpPr>
            <a:spLocks noGrp="1" noChangeArrowheads="1"/>
          </p:cNvSpPr>
          <p:nvPr>
            <p:ph type="body" idx="1"/>
          </p:nvPr>
        </p:nvSpPr>
        <p:spPr/>
        <p:txBody>
          <a:bodyPr/>
          <a:lstStyle/>
          <a:p>
            <a:pPr>
              <a:lnSpc>
                <a:spcPct val="80000"/>
              </a:lnSpc>
            </a:pPr>
            <a:r>
              <a:rPr lang="en-US" sz="2800"/>
              <a:t>I recommend the following change to 11d:</a:t>
            </a:r>
          </a:p>
          <a:p>
            <a:pPr>
              <a:lnSpc>
                <a:spcPct val="80000"/>
              </a:lnSpc>
            </a:pPr>
            <a:r>
              <a:rPr lang="en-US" sz="2800"/>
              <a:t>d) All IEEE 802 LMSC expenditures require the approval of the Sponsor with the sole exception that the Sponsor Chair, Vice Chairs, Secretaries, Treasurer, and each WG Chair whose group is not operating with treasury, may be reimbursed from the IEEE 802 LMSC treasury for up to </a:t>
            </a:r>
            <a:r>
              <a:rPr lang="en-US" sz="2800">
                <a:solidFill>
                  <a:srgbClr val="FF0000"/>
                </a:solidFill>
              </a:rPr>
              <a:t>a total of $500</a:t>
            </a:r>
            <a:r>
              <a:rPr lang="en-US" sz="2800"/>
              <a:t> of appropriate expenses </a:t>
            </a:r>
            <a:r>
              <a:rPr lang="en-US" sz="2800">
                <a:solidFill>
                  <a:srgbClr val="FF0000"/>
                </a:solidFill>
              </a:rPr>
              <a:t>between the close of the closing Sponsor meeting and the close of the immediately following closing Sponsor meeting</a:t>
            </a:r>
            <a:r>
              <a:rPr lang="en-US" sz="2800"/>
              <a:t> without specific approval of the Sponsor.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a:t>Problem</a:t>
            </a:r>
          </a:p>
        </p:txBody>
      </p:sp>
      <p:sp>
        <p:nvSpPr>
          <p:cNvPr id="6147" name="Rectangle 3"/>
          <p:cNvSpPr>
            <a:spLocks noGrp="1" noChangeArrowheads="1"/>
          </p:cNvSpPr>
          <p:nvPr>
            <p:ph type="body" idx="1"/>
          </p:nvPr>
        </p:nvSpPr>
        <p:spPr/>
        <p:txBody>
          <a:bodyPr/>
          <a:lstStyle/>
          <a:p>
            <a:r>
              <a:rPr lang="en-US" altLang="ja-JP">
                <a:ea typeface="ＭＳ Ｐゴシック" charset="-128"/>
              </a:rPr>
              <a:t>The current Operations Manual has a discrepancy in terminology that could be confusing.  “authority” is used in some places, “approval” in others.  I would like the consistency in terminology to make explicit my authorization/approval.</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dirty="0"/>
              <a:t>Suggested change</a:t>
            </a:r>
          </a:p>
        </p:txBody>
      </p:sp>
      <p:sp>
        <p:nvSpPr>
          <p:cNvPr id="5123" name="Rectangle 3"/>
          <p:cNvSpPr>
            <a:spLocks noGrp="1" noChangeArrowheads="1"/>
          </p:cNvSpPr>
          <p:nvPr>
            <p:ph type="body" idx="1"/>
          </p:nvPr>
        </p:nvSpPr>
        <p:spPr/>
        <p:txBody>
          <a:bodyPr/>
          <a:lstStyle/>
          <a:p>
            <a:r>
              <a:rPr lang="en-US"/>
              <a:t>I recommend the following change to 11g:</a:t>
            </a:r>
          </a:p>
          <a:p>
            <a:r>
              <a:rPr lang="en-US" altLang="ja-JP">
                <a:ea typeface="ＭＳ Ｐゴシック" charset="-128"/>
              </a:rPr>
              <a:t>g) Sponsor approval of the site for an IEEE 802 LMSC hosted session constitutes </a:t>
            </a:r>
            <a:r>
              <a:rPr lang="en-US" altLang="ja-JP">
                <a:solidFill>
                  <a:srgbClr val="FF0000"/>
                </a:solidFill>
                <a:ea typeface="ＭＳ Ｐゴシック" charset="-128"/>
              </a:rPr>
              <a:t>approval</a:t>
            </a:r>
            <a:r>
              <a:rPr lang="en-US" altLang="ja-JP">
                <a:ea typeface="ＭＳ Ｐゴシック" charset="-128"/>
              </a:rPr>
              <a:t> for the Treasurer to pay all ordinary expenses for that session and any extraordinary expenses presented as part of the meeting site proposal. </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a:t>Problem</a:t>
            </a:r>
          </a:p>
        </p:txBody>
      </p:sp>
      <p:sp>
        <p:nvSpPr>
          <p:cNvPr id="7171" name="Rectangle 3"/>
          <p:cNvSpPr>
            <a:spLocks noGrp="1" noChangeArrowheads="1"/>
          </p:cNvSpPr>
          <p:nvPr>
            <p:ph type="body" idx="1"/>
          </p:nvPr>
        </p:nvSpPr>
        <p:spPr/>
        <p:txBody>
          <a:bodyPr/>
          <a:lstStyle/>
          <a:p>
            <a:pPr>
              <a:lnSpc>
                <a:spcPct val="90000"/>
              </a:lnSpc>
            </a:pPr>
            <a:r>
              <a:rPr lang="en-US" altLang="ja-JP">
                <a:ea typeface="ＭＳ Ｐゴシック" charset="-128"/>
              </a:rPr>
              <a:t>So far as I can tell, the LMSC has never explicitly approved any meeting sites; “approval” seems to be implicit in that nobody complained when meeting schedules were presented.  I need explicit meeting site approval, which will make explicit that meeting expenditures have been approved as well.  This could be in the form of a consent agenda item in the future.</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Location</a:t>
            </a:r>
            <a:endParaRPr lang="en-US" dirty="0"/>
          </a:p>
        </p:txBody>
      </p:sp>
      <p:sp>
        <p:nvSpPr>
          <p:cNvPr id="3" name="Content Placeholder 2"/>
          <p:cNvSpPr>
            <a:spLocks noGrp="1"/>
          </p:cNvSpPr>
          <p:nvPr>
            <p:ph idx="1"/>
          </p:nvPr>
        </p:nvSpPr>
        <p:spPr/>
        <p:txBody>
          <a:bodyPr/>
          <a:lstStyle/>
          <a:p>
            <a:r>
              <a:rPr lang="en-US" dirty="0" smtClean="0"/>
              <a:t>Motion to affirm the approval of San Diego, CA as the location for the July 2012 Plenary Session.</a:t>
            </a:r>
          </a:p>
          <a:p>
            <a:r>
              <a:rPr lang="en-US" dirty="0" smtClean="0"/>
              <a:t>Moved: Clint Chaplin</a:t>
            </a:r>
          </a:p>
          <a:p>
            <a:r>
              <a:rPr lang="en-US" dirty="0" smtClean="0"/>
              <a:t>2</a:t>
            </a:r>
            <a:r>
              <a:rPr lang="en-US" baseline="30000" dirty="0" smtClean="0"/>
              <a:t>nd</a:t>
            </a:r>
            <a:r>
              <a:rPr lang="en-US" dirty="0" smtClean="0"/>
              <a:t>: </a:t>
            </a:r>
            <a:r>
              <a:rPr lang="en-US" dirty="0" err="1" smtClean="0"/>
              <a:t>Subir</a:t>
            </a:r>
            <a:r>
              <a:rPr lang="en-US" dirty="0" smtClean="0"/>
              <a:t> Das</a:t>
            </a:r>
          </a:p>
          <a:p>
            <a:r>
              <a:rPr lang="en-US" dirty="0" smtClean="0"/>
              <a:t>Unanimous – 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990600"/>
          </a:xfrm>
        </p:spPr>
        <p:txBody>
          <a:bodyPr/>
          <a:lstStyle/>
          <a:p>
            <a:pPr rtl="0" eaLnBrk="1" fontAlgn="base" hangingPunct="1"/>
            <a:r>
              <a:rPr lang="en-US" sz="2000" dirty="0" smtClean="0"/>
              <a:t>14. </a:t>
            </a:r>
            <a:r>
              <a:rPr lang="en-US" sz="2000" b="1" dirty="0" smtClean="0">
                <a:solidFill>
                  <a:srgbClr val="000000"/>
                </a:solidFill>
                <a:latin typeface="+mj-lt"/>
                <a:ea typeface="+mj-ea"/>
                <a:cs typeface="+mj-cs"/>
              </a:rPr>
              <a:t>IMAT support for Participation less than 75% of a mtg. - </a:t>
            </a:r>
            <a:r>
              <a:rPr lang="en-US" sz="2000" b="1" dirty="0" err="1" smtClean="0">
                <a:solidFill>
                  <a:srgbClr val="000000"/>
                </a:solidFill>
                <a:latin typeface="+mj-lt"/>
                <a:ea typeface="+mj-ea"/>
                <a:cs typeface="+mj-cs"/>
              </a:rPr>
              <a:t>Thaler</a:t>
            </a:r>
            <a:r>
              <a:rPr lang="en-US" sz="2000" b="1" dirty="0" smtClean="0">
                <a:solidFill>
                  <a:srgbClr val="000000"/>
                </a:solidFill>
                <a:latin typeface="+mj-lt"/>
                <a:ea typeface="+mj-ea"/>
                <a:cs typeface="+mj-cs"/>
              </a:rPr>
              <a:t>		10 min</a:t>
            </a:r>
            <a:endParaRPr lang="en-US" sz="2000" dirty="0"/>
          </a:p>
        </p:txBody>
      </p:sp>
      <p:sp>
        <p:nvSpPr>
          <p:cNvPr id="3" name="Content Placeholder 2"/>
          <p:cNvSpPr>
            <a:spLocks noGrp="1"/>
          </p:cNvSpPr>
          <p:nvPr>
            <p:ph idx="1"/>
          </p:nvPr>
        </p:nvSpPr>
        <p:spPr/>
        <p:txBody>
          <a:bodyPr/>
          <a:lstStyle/>
          <a:p>
            <a:r>
              <a:rPr lang="en-US" dirty="0" smtClean="0"/>
              <a:t>EC letter ballot to be done by Pat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sz="2000" dirty="0" smtClean="0"/>
              <a:t>5. IEEE 802/IETF relationship        - </a:t>
            </a:r>
            <a:r>
              <a:rPr lang="en-US" sz="2000" dirty="0" err="1" smtClean="0"/>
              <a:t>Thaler</a:t>
            </a:r>
            <a:r>
              <a:rPr lang="en-US" sz="2000" dirty="0" smtClean="0"/>
              <a:t> 5 min</a:t>
            </a:r>
            <a:endParaRPr lang="en-US" sz="2000" dirty="0"/>
          </a:p>
        </p:txBody>
      </p:sp>
      <p:sp>
        <p:nvSpPr>
          <p:cNvPr id="3" name="Content Placeholder 2"/>
          <p:cNvSpPr>
            <a:spLocks noGrp="1"/>
          </p:cNvSpPr>
          <p:nvPr>
            <p:ph idx="1"/>
          </p:nvPr>
        </p:nvSpPr>
        <p:spPr>
          <a:xfrm>
            <a:off x="685800" y="1143000"/>
            <a:ext cx="7770813" cy="5257800"/>
          </a:xfrm>
        </p:spPr>
        <p:txBody>
          <a:bodyPr/>
          <a:lstStyle/>
          <a:p>
            <a:r>
              <a:rPr lang="en-US" sz="2000" dirty="0" smtClean="0"/>
              <a:t>The IEEE 802 Exec Com, the IESG, and the IAB will meet in the Bay Area on 25 July 2012. </a:t>
            </a:r>
          </a:p>
          <a:p>
            <a:r>
              <a:rPr lang="en-US" sz="2000" dirty="0" smtClean="0"/>
              <a:t>Cisco will host the meeting in Bldg 24 on the Cisco campus, which is located at the east end of Tasman Drive near the intersection of Rt. 237 and I-880. The exact location is: </a:t>
            </a:r>
          </a:p>
          <a:p>
            <a:r>
              <a:rPr lang="en-US" sz="2000" dirty="0" smtClean="0"/>
              <a:t>Cisco Building 24 (SJC-24)</a:t>
            </a:r>
            <a:br>
              <a:rPr lang="en-US" sz="2000" dirty="0" smtClean="0"/>
            </a:br>
            <a:r>
              <a:rPr lang="en-US" sz="2000" dirty="0" err="1" smtClean="0"/>
              <a:t>Bolier</a:t>
            </a:r>
            <a:r>
              <a:rPr lang="en-US" sz="2000" dirty="0" smtClean="0"/>
              <a:t> Maker conference room (1st floor)</a:t>
            </a:r>
            <a:br>
              <a:rPr lang="en-US" sz="2000" dirty="0" smtClean="0"/>
            </a:br>
            <a:r>
              <a:rPr lang="en-US" sz="2000" dirty="0" smtClean="0"/>
              <a:t>510 McCarthy Boulevard</a:t>
            </a:r>
            <a:br>
              <a:rPr lang="en-US" sz="2000" dirty="0" smtClean="0"/>
            </a:br>
            <a:r>
              <a:rPr lang="en-US" sz="2000" dirty="0" smtClean="0"/>
              <a:t>Milpitas, CA </a:t>
            </a:r>
            <a:r>
              <a:rPr lang="en-US" sz="2000" dirty="0" smtClean="0"/>
              <a:t>95035</a:t>
            </a:r>
          </a:p>
          <a:p>
            <a:endParaRPr lang="en-US" sz="2000" dirty="0" smtClean="0"/>
          </a:p>
          <a:p>
            <a:r>
              <a:rPr lang="en-US" sz="2000" dirty="0" smtClean="0"/>
              <a:t>URL Location: http://trac.tools.ietf.org/group/iesg/trac/wiki/IEEE802andIETFleaders</a:t>
            </a:r>
          </a:p>
          <a:p>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June 2012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382587"/>
          </a:xfrm>
          <a:ln/>
        </p:spPr>
        <p:txBody>
          <a:bodyPr lIns="90000" tIns="46800" rIns="90000" bIns="46800"/>
          <a:lstStyle/>
          <a:p>
            <a:r>
              <a:rPr lang="en-US" dirty="0" smtClean="0"/>
              <a:t>Proposed Agenda</a:t>
            </a:r>
            <a:endParaRPr lang="en-US" dirty="0"/>
          </a:p>
        </p:txBody>
      </p:sp>
      <p:sp>
        <p:nvSpPr>
          <p:cNvPr id="9218" name="Rectangle 2"/>
          <p:cNvSpPr>
            <a:spLocks noGrp="1" noChangeArrowheads="1"/>
          </p:cNvSpPr>
          <p:nvPr>
            <p:ph type="body" idx="1"/>
          </p:nvPr>
        </p:nvSpPr>
        <p:spPr>
          <a:xfrm>
            <a:off x="533400" y="1066800"/>
            <a:ext cx="8229600" cy="5410200"/>
          </a:xfrm>
          <a:ln/>
        </p:spPr>
        <p:txBody>
          <a:bodyPr/>
          <a:lstStyle/>
          <a:p>
            <a:pPr>
              <a:buFont typeface="+mj-lt"/>
              <a:buAutoNum type="arabicPeriod"/>
            </a:pPr>
            <a:r>
              <a:rPr lang="en-US" sz="1600" dirty="0" smtClean="0"/>
              <a:t>Welcome/Intro/</a:t>
            </a:r>
            <a:r>
              <a:rPr lang="en-US" sz="1600" dirty="0" err="1" smtClean="0"/>
              <a:t>RollCall</a:t>
            </a:r>
            <a:r>
              <a:rPr lang="en-US" sz="1600" dirty="0" smtClean="0"/>
              <a:t>		                        			- </a:t>
            </a:r>
            <a:r>
              <a:rPr lang="en-US" sz="1600" dirty="0" err="1" smtClean="0"/>
              <a:t>Nikolich</a:t>
            </a:r>
            <a:r>
              <a:rPr lang="en-US" sz="1600" dirty="0" smtClean="0"/>
              <a:t>/</a:t>
            </a:r>
            <a:r>
              <a:rPr lang="en-US" sz="1600" dirty="0" err="1" smtClean="0"/>
              <a:t>D’Ambrosia</a:t>
            </a:r>
            <a:r>
              <a:rPr lang="en-US" sz="1600" dirty="0" smtClean="0"/>
              <a:t>  4 min</a:t>
            </a:r>
          </a:p>
          <a:p>
            <a:pPr>
              <a:buFont typeface="+mj-lt"/>
              <a:buAutoNum type="arabicPeriod"/>
            </a:pPr>
            <a:r>
              <a:rPr lang="en-US" sz="1600" dirty="0" smtClean="0"/>
              <a:t>MI: Approve/Modify Agenda		      	                 		- Nikolich	  		  4 min</a:t>
            </a:r>
          </a:p>
          <a:p>
            <a:pPr>
              <a:buFont typeface="+mj-lt"/>
              <a:buAutoNum type="arabicPeriod"/>
            </a:pPr>
            <a:r>
              <a:rPr lang="en-US" sz="1600" dirty="0" smtClean="0"/>
              <a:t> II: Chair Announcements							- Nikolich			  0 min*</a:t>
            </a:r>
          </a:p>
          <a:p>
            <a:pPr lvl="0">
              <a:buFont typeface="+mj-lt"/>
              <a:buAutoNum type="arabicPeriod"/>
            </a:pPr>
            <a:r>
              <a:rPr lang="en-US" sz="1600" dirty="0" smtClean="0"/>
              <a:t> II: EC Member</a:t>
            </a:r>
            <a:r>
              <a:rPr lang="en-US" sz="1600" baseline="0" dirty="0" smtClean="0"/>
              <a:t> </a:t>
            </a:r>
            <a:r>
              <a:rPr lang="en-US" sz="1600" baseline="0" dirty="0" err="1" smtClean="0"/>
              <a:t>Affilliations</a:t>
            </a:r>
            <a:r>
              <a:rPr lang="en-US" sz="1600" baseline="0" dirty="0" smtClean="0"/>
              <a:t> updates         				- Nikolich			  0</a:t>
            </a:r>
            <a:r>
              <a:rPr lang="en-US" sz="1600" dirty="0" smtClean="0"/>
              <a:t> min</a:t>
            </a:r>
            <a:r>
              <a:rPr lang="en-US" sz="1600" dirty="0" smtClean="0"/>
              <a:t>*</a:t>
            </a:r>
          </a:p>
          <a:p>
            <a:pPr lvl="0">
              <a:buFont typeface="+mj-lt"/>
              <a:buAutoNum type="arabicPeriod"/>
            </a:pPr>
            <a:r>
              <a:rPr lang="en-US" sz="1600" dirty="0" smtClean="0"/>
              <a:t>DT: IEEE 802/IETF relationship					- </a:t>
            </a:r>
            <a:r>
              <a:rPr lang="en-US" sz="1600" dirty="0" err="1" smtClean="0"/>
              <a:t>Thaler</a:t>
            </a:r>
            <a:r>
              <a:rPr lang="en-US" sz="1600" dirty="0" smtClean="0"/>
              <a:t>			  5 min</a:t>
            </a:r>
            <a:endParaRPr lang="en-US" sz="1600" dirty="0" smtClean="0"/>
          </a:p>
          <a:p>
            <a:pPr>
              <a:buFont typeface="+mj-lt"/>
              <a:buAutoNum type="arabicPeriod"/>
            </a:pPr>
            <a:r>
              <a:rPr lang="en-US" sz="1600" dirty="0" smtClean="0">
                <a:solidFill>
                  <a:schemeClr val="tx1"/>
                </a:solidFill>
              </a:rPr>
              <a:t>DT</a:t>
            </a:r>
            <a:r>
              <a:rPr lang="en-US" sz="1600" dirty="0" smtClean="0">
                <a:solidFill>
                  <a:schemeClr val="tx1"/>
                </a:solidFill>
              </a:rPr>
              <a:t>: Notification of 802.15.6 Appeal Withdrawal		- Nikolich	 		  0 min* </a:t>
            </a:r>
          </a:p>
          <a:p>
            <a:pPr>
              <a:buFont typeface="+mj-lt"/>
              <a:buAutoNum type="arabicPeriod"/>
            </a:pPr>
            <a:r>
              <a:rPr lang="en-US" sz="1600" dirty="0" smtClean="0">
                <a:solidFill>
                  <a:schemeClr val="tx1"/>
                </a:solidFill>
              </a:rPr>
              <a:t>DT: Report on Network Services Contract Status     		- Rosdahl	  		  0 min* </a:t>
            </a:r>
          </a:p>
          <a:p>
            <a:pPr>
              <a:buFont typeface="+mj-lt"/>
              <a:buAutoNum type="arabicPeriod"/>
            </a:pPr>
            <a:r>
              <a:rPr lang="en-US" sz="1600" dirty="0" smtClean="0"/>
              <a:t>DT: Report: July 2012 San Diego Meeting Plans		- Rosdahl			  3 min </a:t>
            </a:r>
          </a:p>
          <a:p>
            <a:pPr>
              <a:buFont typeface="+mj-lt"/>
              <a:buAutoNum type="arabicPeriod"/>
            </a:pPr>
            <a:r>
              <a:rPr lang="en-US" sz="1600" dirty="0" smtClean="0"/>
              <a:t>DT: Report on July 2013 Geneva Meeting Plans       		- Rosdahl			  4 min</a:t>
            </a:r>
          </a:p>
          <a:p>
            <a:pPr>
              <a:buFont typeface="+mj-lt"/>
              <a:buAutoNum type="arabicPeriod"/>
            </a:pPr>
            <a:r>
              <a:rPr lang="en-US" sz="1600" dirty="0" smtClean="0"/>
              <a:t>DT: Discussion Meeting Manager Job Description  		- Rosdahl			30 min </a:t>
            </a:r>
          </a:p>
          <a:p>
            <a:pPr>
              <a:buFont typeface="+mj-lt"/>
              <a:buAutoNum type="arabicPeriod"/>
            </a:pPr>
            <a:r>
              <a:rPr lang="en-US" sz="1600" dirty="0" smtClean="0"/>
              <a:t>DT: November Workshop Action items	           		- Kraemer		20 min </a:t>
            </a:r>
          </a:p>
          <a:p>
            <a:pPr>
              <a:buFont typeface="+mj-lt"/>
              <a:buAutoNum type="arabicPeriod"/>
            </a:pPr>
            <a:r>
              <a:rPr lang="en-US" sz="1600" dirty="0" smtClean="0"/>
              <a:t>ME:  802.22.2 – Sponsor Ballot Completion	            	- </a:t>
            </a:r>
            <a:r>
              <a:rPr lang="en-US" sz="1600" dirty="0" err="1" smtClean="0"/>
              <a:t>Mody</a:t>
            </a:r>
            <a:r>
              <a:rPr lang="en-US" sz="1600" dirty="0" smtClean="0"/>
              <a:t>			10 min </a:t>
            </a:r>
          </a:p>
          <a:p>
            <a:pPr>
              <a:buFont typeface="+mj-lt"/>
              <a:buAutoNum type="arabicPeriod"/>
            </a:pPr>
            <a:r>
              <a:rPr lang="en-US" sz="1600" dirty="0" smtClean="0"/>
              <a:t>DT: Proposed change to Ops Manual Section 11	 	- Chaplin			10 min </a:t>
            </a:r>
          </a:p>
          <a:p>
            <a:pPr>
              <a:buFont typeface="+mj-lt"/>
              <a:buAutoNum type="arabicPeriod"/>
            </a:pPr>
            <a:r>
              <a:rPr lang="en-US" sz="1600" dirty="0" smtClean="0"/>
              <a:t>DT: IMAT support for Participation less than 75% of a mtg. 	- </a:t>
            </a:r>
            <a:r>
              <a:rPr lang="en-US" sz="1600" dirty="0" err="1" smtClean="0"/>
              <a:t>Thaler</a:t>
            </a:r>
            <a:r>
              <a:rPr lang="en-US" sz="1600" dirty="0" smtClean="0"/>
              <a:t>		10 </a:t>
            </a:r>
            <a:r>
              <a:rPr lang="en-US" sz="1600" dirty="0" smtClean="0"/>
              <a:t>min</a:t>
            </a:r>
            <a:endParaRPr lang="en-US" sz="1600" dirty="0" smtClean="0"/>
          </a:p>
          <a:p>
            <a:pPr>
              <a:buFont typeface="+mj-lt"/>
              <a:buAutoNum type="arabicPeriod"/>
            </a:pPr>
            <a:r>
              <a:rPr lang="en-US" sz="1600" dirty="0" smtClean="0"/>
              <a:t>DT: Report on Single Sales Channel Update                      	- McCabe			  3 min </a:t>
            </a:r>
          </a:p>
          <a:p>
            <a:pPr>
              <a:buFont typeface="+mj-lt"/>
              <a:buAutoNum type="arabicPeriod"/>
            </a:pPr>
            <a:r>
              <a:rPr lang="en-US" sz="1600" dirty="0" smtClean="0"/>
              <a:t>AOB                                                        				- 				12  min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dirty="0" smtClean="0"/>
              <a:t>5. IEEE</a:t>
            </a:r>
            <a:r>
              <a:rPr lang="en-US" baseline="0" dirty="0" smtClean="0"/>
              <a:t> 802/IETF relationship - Agenda</a:t>
            </a:r>
            <a:endParaRPr lang="en-US" dirty="0"/>
          </a:p>
        </p:txBody>
      </p:sp>
      <p:sp>
        <p:nvSpPr>
          <p:cNvPr id="3" name="Content Placeholder 2"/>
          <p:cNvSpPr>
            <a:spLocks noGrp="1"/>
          </p:cNvSpPr>
          <p:nvPr>
            <p:ph idx="1"/>
          </p:nvPr>
        </p:nvSpPr>
        <p:spPr>
          <a:xfrm>
            <a:off x="685800" y="1295400"/>
            <a:ext cx="7770813" cy="5257800"/>
          </a:xfrm>
        </p:spPr>
        <p:txBody>
          <a:bodyPr/>
          <a:lstStyle/>
          <a:p>
            <a:r>
              <a:rPr lang="en-US" sz="1800" dirty="0" smtClean="0"/>
              <a:t>(preliminary, subject to change) </a:t>
            </a:r>
          </a:p>
          <a:p>
            <a:r>
              <a:rPr lang="en-US" sz="1800" dirty="0" smtClean="0"/>
              <a:t>8:30AM Breakfast </a:t>
            </a:r>
          </a:p>
          <a:p>
            <a:r>
              <a:rPr lang="en-US" sz="1800" dirty="0" smtClean="0"/>
              <a:t>9-9:30AM Introductions, Goals of the meeting </a:t>
            </a:r>
          </a:p>
          <a:p>
            <a:r>
              <a:rPr lang="en-US" sz="1800" dirty="0" smtClean="0"/>
              <a:t>9:30-10AM short introduction to IETF Areas, how IETF works, how decisions are made, how liaisons are managed </a:t>
            </a:r>
          </a:p>
          <a:p>
            <a:r>
              <a:rPr lang="en-US" sz="1800" dirty="0" smtClean="0"/>
              <a:t>10-10:30AM short introduction to IEEE 802 WGs, how IEEE 802 works, how decisions are made, how liaisons are managed </a:t>
            </a:r>
          </a:p>
          <a:p>
            <a:r>
              <a:rPr lang="en-US" sz="1800" dirty="0" smtClean="0"/>
              <a:t>10:30-10:45 coffee break </a:t>
            </a:r>
          </a:p>
          <a:p>
            <a:r>
              <a:rPr lang="en-US" sz="1800" dirty="0" smtClean="0"/>
              <a:t>10:45-12PM discussion about how to collaborate and manage relationship, exchange information about new work when charters are discussed, share information about IETF Last Calls and IEEE 802 Ballots, access to work-in-progress documents </a:t>
            </a:r>
          </a:p>
          <a:p>
            <a:r>
              <a:rPr lang="en-US" sz="1800" dirty="0" smtClean="0"/>
              <a:t>12-1PM lunch (discussions may continue over lunch pending on conditions) </a:t>
            </a:r>
          </a:p>
          <a:p>
            <a:r>
              <a:rPr lang="en-US" sz="1800" dirty="0" smtClean="0"/>
              <a:t>1-2:45PM discuss specific areas where collaboration is needed </a:t>
            </a:r>
          </a:p>
          <a:p>
            <a:r>
              <a:rPr lang="en-US" sz="1800" dirty="0" smtClean="0"/>
              <a:t>2:45-3PM coffee break </a:t>
            </a:r>
          </a:p>
          <a:p>
            <a:r>
              <a:rPr lang="en-US" sz="1800" dirty="0" smtClean="0"/>
              <a:t>3-4PM action items, follow-up methods, plans for next meeting </a:t>
            </a:r>
          </a:p>
          <a:p>
            <a:r>
              <a:rPr lang="en-US" dirty="0" smtClean="0"/>
              <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sz="2000" b="1" dirty="0" smtClean="0">
                <a:solidFill>
                  <a:srgbClr val="000000"/>
                </a:solidFill>
                <a:latin typeface="+mj-lt"/>
                <a:ea typeface="+mj-ea"/>
                <a:cs typeface="+mj-cs"/>
              </a:rPr>
              <a:t>15. Report: Single Sales Channel Update        	- McCabe	  3 min </a:t>
            </a:r>
            <a:endParaRPr lang="en-US" sz="2000" dirty="0"/>
          </a:p>
        </p:txBody>
      </p:sp>
      <p:sp>
        <p:nvSpPr>
          <p:cNvPr id="3" name="Content Placeholder 2"/>
          <p:cNvSpPr>
            <a:spLocks noGrp="1"/>
          </p:cNvSpPr>
          <p:nvPr>
            <p:ph idx="1"/>
          </p:nvPr>
        </p:nvSpPr>
        <p:spPr/>
        <p:txBody>
          <a:bodyPr/>
          <a:lstStyle/>
          <a:p>
            <a:r>
              <a:rPr lang="en-US" dirty="0" smtClean="0"/>
              <a:t>Pilot Program from Feb to May –1,171 copies sold.</a:t>
            </a:r>
          </a:p>
          <a:p>
            <a:r>
              <a:rPr lang="en-US" dirty="0" smtClean="0"/>
              <a:t>(E-mail with details to be sent by Karen)</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pPr rtl="0" eaLnBrk="1" fontAlgn="base" hangingPunct="1"/>
            <a:r>
              <a:rPr lang="en-US" sz="2000" b="1" dirty="0" smtClean="0">
                <a:solidFill>
                  <a:srgbClr val="000000"/>
                </a:solidFill>
                <a:latin typeface="+mj-lt"/>
                <a:ea typeface="+mj-ea"/>
                <a:cs typeface="+mj-cs"/>
              </a:rPr>
              <a:t>16. AOB                					- 			5 min</a:t>
            </a:r>
            <a:endParaRPr lang="en-US" sz="2000"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399"/>
          </a:xfrm>
        </p:spPr>
        <p:txBody>
          <a:bodyPr/>
          <a:lstStyle/>
          <a:p>
            <a:r>
              <a:rPr lang="en-US" sz="2000" dirty="0" smtClean="0"/>
              <a:t>16.01. Host and</a:t>
            </a:r>
            <a:r>
              <a:rPr lang="en-US" sz="2000" baseline="0" dirty="0" smtClean="0"/>
              <a:t> Sponsor Guidelines          - Rigsbee/Rosdahl  </a:t>
            </a:r>
            <a:r>
              <a:rPr lang="en-US" sz="2000" dirty="0" smtClean="0"/>
              <a:t>3</a:t>
            </a:r>
            <a:r>
              <a:rPr lang="en-US" sz="2000" baseline="0" dirty="0" smtClean="0"/>
              <a:t> min</a:t>
            </a:r>
            <a:endParaRPr lang="en-US" sz="2000" dirty="0"/>
          </a:p>
        </p:txBody>
      </p:sp>
      <p:sp>
        <p:nvSpPr>
          <p:cNvPr id="3" name="Content Placeholder 2"/>
          <p:cNvSpPr>
            <a:spLocks noGrp="1"/>
          </p:cNvSpPr>
          <p:nvPr>
            <p:ph idx="1"/>
          </p:nvPr>
        </p:nvSpPr>
        <p:spPr>
          <a:xfrm>
            <a:off x="685800" y="1447800"/>
            <a:ext cx="7770813" cy="4646613"/>
          </a:xfrm>
        </p:spPr>
        <p:txBody>
          <a:bodyPr/>
          <a:lstStyle/>
          <a:p>
            <a:pPr lvl="0"/>
            <a:r>
              <a:rPr lang="en-US" dirty="0" err="1" smtClean="0"/>
              <a:t>Adhoc</a:t>
            </a:r>
            <a:r>
              <a:rPr lang="en-US" dirty="0" smtClean="0"/>
              <a:t> </a:t>
            </a:r>
            <a:r>
              <a:rPr lang="en-US" dirty="0" err="1" smtClean="0"/>
              <a:t>sugests</a:t>
            </a:r>
            <a:r>
              <a:rPr lang="en-US" dirty="0" smtClean="0"/>
              <a:t> that we not use Host, but rather a sponsor set of requirements and benefits.</a:t>
            </a:r>
          </a:p>
          <a:p>
            <a:pPr lvl="0"/>
            <a:endParaRPr lang="en-US" dirty="0" smtClean="0"/>
          </a:p>
          <a:p>
            <a:pPr lvl="0"/>
            <a:r>
              <a:rPr lang="en-US" dirty="0" smtClean="0"/>
              <a:t>Buzz to send out a preliminary set and then in July have a final proposal for approval.</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457200"/>
          </a:xfrm>
        </p:spPr>
        <p:txBody>
          <a:bodyPr/>
          <a:lstStyle/>
          <a:p>
            <a:pPr rtl="0" eaLnBrk="1" fontAlgn="base" hangingPunct="1"/>
            <a:r>
              <a:rPr lang="en-US" sz="2000" dirty="0" smtClean="0"/>
              <a:t>16.02 </a:t>
            </a:r>
            <a:r>
              <a:rPr lang="en-US" sz="2000" b="1" dirty="0" smtClean="0">
                <a:solidFill>
                  <a:srgbClr val="000000"/>
                </a:solidFill>
                <a:latin typeface="+mj-lt"/>
                <a:ea typeface="+mj-ea"/>
                <a:cs typeface="+mj-cs"/>
              </a:rPr>
              <a:t>Stds-802-SEC-ListServ properties</a:t>
            </a:r>
            <a:r>
              <a:rPr lang="en-US" sz="2000" b="1" baseline="0" dirty="0" smtClean="0">
                <a:solidFill>
                  <a:srgbClr val="000000"/>
                </a:solidFill>
                <a:latin typeface="+mj-lt"/>
                <a:ea typeface="+mj-ea"/>
                <a:cs typeface="+mj-cs"/>
              </a:rPr>
              <a:t> </a:t>
            </a:r>
            <a:r>
              <a:rPr lang="en-US" sz="2000" b="1" dirty="0" smtClean="0">
                <a:solidFill>
                  <a:srgbClr val="000000"/>
                </a:solidFill>
                <a:latin typeface="+mj-lt"/>
                <a:ea typeface="+mj-ea"/>
                <a:cs typeface="+mj-cs"/>
              </a:rPr>
              <a:t>and</a:t>
            </a:r>
            <a:r>
              <a:rPr lang="en-US" sz="2000" b="1" baseline="0" dirty="0" smtClean="0">
                <a:solidFill>
                  <a:srgbClr val="000000"/>
                </a:solidFill>
                <a:latin typeface="+mj-lt"/>
                <a:ea typeface="+mj-ea"/>
                <a:cs typeface="+mj-cs"/>
              </a:rPr>
              <a:t> </a:t>
            </a:r>
            <a:r>
              <a:rPr lang="en-US" sz="2000" b="1" dirty="0" smtClean="0">
                <a:solidFill>
                  <a:srgbClr val="000000"/>
                </a:solidFill>
                <a:latin typeface="+mj-lt"/>
                <a:ea typeface="+mj-ea"/>
                <a:cs typeface="+mj-cs"/>
              </a:rPr>
              <a:t>owners	- Rosdahl	  4 min</a:t>
            </a:r>
            <a:endParaRPr lang="en-US" sz="2000" dirty="0"/>
          </a:p>
        </p:txBody>
      </p:sp>
      <p:sp>
        <p:nvSpPr>
          <p:cNvPr id="3" name="Content Placeholder 2"/>
          <p:cNvSpPr>
            <a:spLocks noGrp="1"/>
          </p:cNvSpPr>
          <p:nvPr>
            <p:ph sz="half" idx="2"/>
          </p:nvPr>
        </p:nvSpPr>
        <p:spPr>
          <a:xfrm>
            <a:off x="457200" y="1066800"/>
            <a:ext cx="3962400" cy="5410200"/>
          </a:xfrm>
        </p:spPr>
        <p:txBody>
          <a:bodyPr/>
          <a:lstStyle/>
          <a:p>
            <a:r>
              <a:rPr lang="en-US" sz="800" dirty="0" smtClean="0"/>
              <a:t>*</a:t>
            </a:r>
            <a:r>
              <a:rPr lang="en-US" sz="1000" dirty="0" smtClean="0"/>
              <a:t/>
            </a:r>
            <a:br>
              <a:rPr lang="en-US" sz="1000" dirty="0" smtClean="0"/>
            </a:br>
            <a:r>
              <a:rPr lang="en-US" sz="1000" dirty="0" smtClean="0"/>
              <a:t>* ***** IEEE 802 Executive Committee List *****</a:t>
            </a:r>
            <a:br>
              <a:rPr lang="en-US" sz="1000" dirty="0" smtClean="0"/>
            </a:br>
            <a:r>
              <a:rPr lang="en-US" sz="1000" dirty="0" smtClean="0"/>
              <a:t>* </a:t>
            </a:r>
            <a:r>
              <a:rPr lang="en-US" sz="1000" dirty="0" err="1" smtClean="0"/>
              <a:t>ListServ</a:t>
            </a:r>
            <a:r>
              <a:rPr lang="en-US" sz="1000" dirty="0" smtClean="0"/>
              <a:t> Configuration File for stds-802-sec</a:t>
            </a:r>
            <a:br>
              <a:rPr lang="en-US" sz="1000" dirty="0" smtClean="0"/>
            </a:br>
            <a:r>
              <a:rPr lang="en-US" sz="1000" dirty="0" smtClean="0"/>
              <a:t>*</a:t>
            </a:r>
            <a:br>
              <a:rPr lang="en-US" sz="1000" dirty="0" smtClean="0"/>
            </a:br>
            <a:r>
              <a:rPr lang="en-US" sz="1000" dirty="0" smtClean="0"/>
              <a:t>* .HH ON</a:t>
            </a:r>
            <a:br>
              <a:rPr lang="en-US" sz="1000" dirty="0" smtClean="0"/>
            </a:br>
            <a:r>
              <a:rPr lang="en-US" sz="1000" dirty="0" smtClean="0"/>
              <a:t>*</a:t>
            </a:r>
            <a:br>
              <a:rPr lang="en-US" sz="1000" dirty="0" smtClean="0"/>
            </a:br>
            <a:r>
              <a:rPr lang="en-US" sz="1000" dirty="0" smtClean="0"/>
              <a:t>* Misc-Options= IETFHDR_SUBJECT_TAG</a:t>
            </a:r>
            <a:br>
              <a:rPr lang="en-US" sz="1000" dirty="0" smtClean="0"/>
            </a:br>
            <a:r>
              <a:rPr lang="en-US" sz="1000" dirty="0" smtClean="0"/>
              <a:t>* Daily-Threshold= 150</a:t>
            </a:r>
            <a:br>
              <a:rPr lang="en-US" sz="1000" dirty="0" smtClean="0"/>
            </a:br>
            <a:r>
              <a:rPr lang="en-US" sz="1000" dirty="0" smtClean="0"/>
              <a:t>* Language= </a:t>
            </a:r>
            <a:r>
              <a:rPr lang="en-US" sz="1000" dirty="0" err="1" smtClean="0"/>
              <a:t>english,</a:t>
            </a:r>
            <a:r>
              <a:rPr lang="en-US" sz="1000" dirty="0" err="1" smtClean="0">
                <a:solidFill>
                  <a:srgbClr val="FF0000"/>
                </a:solidFill>
              </a:rPr>
              <a:t>NOHTML</a:t>
            </a:r>
            <a:r>
              <a:rPr lang="en-US" sz="1000" dirty="0" smtClean="0"/>
              <a:t/>
            </a:r>
            <a:br>
              <a:rPr lang="en-US" sz="1000" dirty="0" smtClean="0"/>
            </a:br>
            <a:r>
              <a:rPr lang="en-US" sz="1000" dirty="0" smtClean="0"/>
              <a:t>* Attachments= </a:t>
            </a:r>
            <a:r>
              <a:rPr lang="en-US" sz="1000" dirty="0" smtClean="0">
                <a:solidFill>
                  <a:srgbClr val="FF0000"/>
                </a:solidFill>
              </a:rPr>
              <a:t>Yes</a:t>
            </a:r>
            <a:r>
              <a:rPr lang="en-US" sz="1000" dirty="0" smtClean="0"/>
              <a:t/>
            </a:r>
            <a:br>
              <a:rPr lang="en-US" sz="1000" dirty="0" smtClean="0"/>
            </a:br>
            <a:r>
              <a:rPr lang="en-US" sz="1000" dirty="0" smtClean="0"/>
              <a:t>* </a:t>
            </a:r>
            <a:r>
              <a:rPr lang="en-US" sz="1000" dirty="0" err="1" smtClean="0"/>
              <a:t>Ack</a:t>
            </a:r>
            <a:r>
              <a:rPr lang="en-US" sz="1000" dirty="0" smtClean="0"/>
              <a:t>= Yes</a:t>
            </a:r>
            <a:br>
              <a:rPr lang="en-US" sz="1000" dirty="0" smtClean="0"/>
            </a:br>
            <a:r>
              <a:rPr lang="en-US" sz="1000" dirty="0" smtClean="0"/>
              <a:t>* </a:t>
            </a:r>
            <a:r>
              <a:rPr lang="en-US" sz="1000" dirty="0" err="1" smtClean="0">
                <a:solidFill>
                  <a:srgbClr val="FF0000"/>
                </a:solidFill>
              </a:rPr>
              <a:t>Sizelim</a:t>
            </a:r>
            <a:r>
              <a:rPr lang="en-US" sz="1000" dirty="0" smtClean="0">
                <a:solidFill>
                  <a:srgbClr val="FF0000"/>
                </a:solidFill>
              </a:rPr>
              <a:t>= 5000K</a:t>
            </a:r>
            <a:r>
              <a:rPr lang="en-US" sz="1000" dirty="0" smtClean="0"/>
              <a:t/>
            </a:r>
            <a:br>
              <a:rPr lang="en-US" sz="1000" dirty="0" smtClean="0"/>
            </a:br>
            <a:r>
              <a:rPr lang="en-US" sz="1000" dirty="0" smtClean="0"/>
              <a:t>* Notebook= No</a:t>
            </a:r>
            <a:br>
              <a:rPr lang="en-US" sz="1000" dirty="0" smtClean="0"/>
            </a:br>
            <a:r>
              <a:rPr lang="en-US" sz="1000" dirty="0" smtClean="0"/>
              <a:t>* Owner= jdambrosia@FORCE10LABS.COM,jrosdahl@ieee.org,Quiet:</a:t>
            </a:r>
            <a:br>
              <a:rPr lang="en-US" sz="1000" dirty="0" smtClean="0"/>
            </a:br>
            <a:r>
              <a:rPr lang="en-US" sz="1000" dirty="0" smtClean="0"/>
              <a:t>* Owner= gilb@ieee.org</a:t>
            </a:r>
            <a:br>
              <a:rPr lang="en-US" sz="1000" dirty="0" smtClean="0"/>
            </a:br>
            <a:r>
              <a:rPr lang="en-US" sz="1000" dirty="0" smtClean="0"/>
              <a:t>* Send= Private</a:t>
            </a:r>
            <a:br>
              <a:rPr lang="en-US" sz="1000" dirty="0" smtClean="0"/>
            </a:br>
            <a:r>
              <a:rPr lang="en-US" sz="1000" dirty="0" smtClean="0"/>
              <a:t>* Subject-Tag= "802SEC"</a:t>
            </a:r>
            <a:br>
              <a:rPr lang="en-US" sz="1000" dirty="0" smtClean="0"/>
            </a:br>
            <a:r>
              <a:rPr lang="en-US" sz="1000" dirty="0" smtClean="0"/>
              <a:t>* Subscription= </a:t>
            </a:r>
            <a:r>
              <a:rPr lang="en-US" sz="1000" dirty="0" err="1" smtClean="0"/>
              <a:t>By_Owner,Confirm</a:t>
            </a:r>
            <a:r>
              <a:rPr lang="en-US" sz="1000" dirty="0" smtClean="0"/>
              <a:t/>
            </a:r>
            <a:br>
              <a:rPr lang="en-US" sz="1000" dirty="0" smtClean="0"/>
            </a:br>
            <a:r>
              <a:rPr lang="en-US" sz="1000" dirty="0" smtClean="0"/>
              <a:t>* Review= Owner</a:t>
            </a:r>
            <a:br>
              <a:rPr lang="en-US" sz="1000" dirty="0" smtClean="0"/>
            </a:br>
            <a:r>
              <a:rPr lang="en-US" sz="1000" dirty="0" smtClean="0"/>
              <a:t>* </a:t>
            </a:r>
            <a:r>
              <a:rPr lang="en-US" sz="1000" dirty="0" err="1" smtClean="0"/>
              <a:t>LoopCheck</a:t>
            </a:r>
            <a:r>
              <a:rPr lang="en-US" sz="1000" dirty="0" smtClean="0"/>
              <a:t>= </a:t>
            </a:r>
            <a:r>
              <a:rPr lang="en-US" sz="1000" dirty="0" err="1" smtClean="0">
                <a:solidFill>
                  <a:srgbClr val="FF0000"/>
                </a:solidFill>
              </a:rPr>
              <a:t>Full,Spam</a:t>
            </a:r>
            <a:r>
              <a:rPr lang="en-US" sz="1000" dirty="0" smtClean="0">
                <a:solidFill>
                  <a:srgbClr val="FF0000"/>
                </a:solidFill>
              </a:rPr>
              <a:t>-Delay(10)</a:t>
            </a:r>
            <a:r>
              <a:rPr lang="en-US" sz="1000" dirty="0" smtClean="0"/>
              <a:t/>
            </a:r>
            <a:br>
              <a:rPr lang="en-US" sz="1000" dirty="0" smtClean="0"/>
            </a:br>
            <a:r>
              <a:rPr lang="en-US" sz="1000" dirty="0" smtClean="0"/>
              <a:t>* Auto-Delete= </a:t>
            </a:r>
            <a:r>
              <a:rPr lang="en-US" sz="1000" dirty="0" err="1" smtClean="0">
                <a:solidFill>
                  <a:srgbClr val="FF0000"/>
                </a:solidFill>
              </a:rPr>
              <a:t>Yes,Semi-Auto,Delay</a:t>
            </a:r>
            <a:r>
              <a:rPr lang="en-US" sz="1000" dirty="0" smtClean="0">
                <a:solidFill>
                  <a:srgbClr val="FF0000"/>
                </a:solidFill>
              </a:rPr>
              <a:t>(25),Max(100)</a:t>
            </a:r>
            <a:r>
              <a:rPr lang="en-US" sz="1000" dirty="0" smtClean="0"/>
              <a:t/>
            </a:r>
            <a:br>
              <a:rPr lang="en-US" sz="1000" dirty="0" smtClean="0"/>
            </a:br>
            <a:r>
              <a:rPr lang="en-US" sz="1000" dirty="0" smtClean="0"/>
              <a:t>* Safe= Yes</a:t>
            </a:r>
            <a:br>
              <a:rPr lang="en-US" sz="1000" dirty="0" smtClean="0"/>
            </a:br>
            <a:r>
              <a:rPr lang="en-US" sz="1000" dirty="0" smtClean="0"/>
              <a:t>* X-Tags= Yes</a:t>
            </a:r>
            <a:br>
              <a:rPr lang="en-US" sz="1000" dirty="0" smtClean="0"/>
            </a:br>
            <a:r>
              <a:rPr lang="en-US" sz="1000" dirty="0" smtClean="0"/>
              <a:t>* Confidential= Yes</a:t>
            </a:r>
            <a:br>
              <a:rPr lang="en-US" sz="1000" dirty="0" smtClean="0"/>
            </a:br>
            <a:r>
              <a:rPr lang="en-US" sz="1000" dirty="0" smtClean="0"/>
              <a:t>* Change-Log= </a:t>
            </a:r>
            <a:r>
              <a:rPr lang="en-US" sz="1000" dirty="0" err="1" smtClean="0"/>
              <a:t>Yes,Yearly</a:t>
            </a:r>
            <a:r>
              <a:rPr lang="en-US" sz="1000" dirty="0" smtClean="0"/>
              <a:t/>
            </a:r>
            <a:br>
              <a:rPr lang="en-US" sz="1000" dirty="0" smtClean="0"/>
            </a:br>
            <a:r>
              <a:rPr lang="en-US" sz="1000" dirty="0" smtClean="0"/>
              <a:t>* Filter= Also</a:t>
            </a:r>
            <a:br>
              <a:rPr lang="en-US" sz="1000" dirty="0" smtClean="0"/>
            </a:br>
            <a:r>
              <a:rPr lang="en-US" sz="1000" dirty="0" smtClean="0"/>
              <a:t>* Reply-to= </a:t>
            </a:r>
            <a:r>
              <a:rPr lang="en-US" sz="1000" dirty="0" err="1" smtClean="0"/>
              <a:t>Sender,Respect</a:t>
            </a:r>
            <a:r>
              <a:rPr lang="en-US" sz="1000" dirty="0" smtClean="0"/>
              <a:t/>
            </a:r>
            <a:br>
              <a:rPr lang="en-US" sz="1000" dirty="0" smtClean="0"/>
            </a:br>
            <a:r>
              <a:rPr lang="en-US" sz="1000" dirty="0" smtClean="0"/>
              <a:t>* Validate= Yes</a:t>
            </a:r>
            <a:br>
              <a:rPr lang="en-US" sz="1000" dirty="0" smtClean="0"/>
            </a:br>
            <a:r>
              <a:rPr lang="en-US" sz="1000" dirty="0" smtClean="0"/>
              <a:t>* Default-Options= NOACK,NOREPRO,IETFHDR</a:t>
            </a:r>
            <a:br>
              <a:rPr lang="en-US" sz="1000" dirty="0" smtClean="0"/>
            </a:br>
            <a:r>
              <a:rPr lang="en-US" sz="1000" dirty="0" smtClean="0"/>
              <a:t>* Digest= No</a:t>
            </a:r>
            <a:br>
              <a:rPr lang="en-US" sz="1000" dirty="0" smtClean="0"/>
            </a:br>
            <a:r>
              <a:rPr lang="en-US" sz="1000" dirty="0" smtClean="0"/>
              <a:t>* Sender= List</a:t>
            </a:r>
            <a:br>
              <a:rPr lang="en-US" sz="1000" dirty="0" smtClean="0"/>
            </a:br>
            <a:r>
              <a:rPr lang="en-US" sz="1000" dirty="0" smtClean="0"/>
              <a:t>*</a:t>
            </a:r>
            <a:br>
              <a:rPr lang="en-US" sz="1000" dirty="0" smtClean="0"/>
            </a:br>
            <a:r>
              <a:rPr lang="en-US" sz="1000" dirty="0" smtClean="0"/>
              <a:t>* .HH OFF</a:t>
            </a:r>
            <a:r>
              <a:rPr lang="en-US" dirty="0" smtClean="0"/>
              <a:t/>
            </a:r>
            <a:br>
              <a:rPr lang="en-US" dirty="0" smtClean="0"/>
            </a:br>
            <a:endParaRPr lang="en-US" dirty="0"/>
          </a:p>
        </p:txBody>
      </p:sp>
      <p:sp>
        <p:nvSpPr>
          <p:cNvPr id="9" name="Content Placeholder 8"/>
          <p:cNvSpPr>
            <a:spLocks noGrp="1"/>
          </p:cNvSpPr>
          <p:nvPr>
            <p:ph sz="quarter" idx="4"/>
          </p:nvPr>
        </p:nvSpPr>
        <p:spPr>
          <a:xfrm>
            <a:off x="4645025" y="1143000"/>
            <a:ext cx="4041775" cy="5257800"/>
          </a:xfrm>
        </p:spPr>
        <p:txBody>
          <a:bodyPr/>
          <a:lstStyle/>
          <a:p>
            <a:pPr>
              <a:buFont typeface="Arial" charset="0"/>
              <a:buChar char="•"/>
            </a:pPr>
            <a:r>
              <a:rPr lang="en-US" sz="1100" dirty="0" smtClean="0"/>
              <a:t>*** IEEE stds-802-11 List ***</a:t>
            </a:r>
            <a:br>
              <a:rPr lang="en-US" sz="1100" dirty="0" smtClean="0"/>
            </a:br>
            <a:r>
              <a:rPr lang="en-US" sz="1100" dirty="0" smtClean="0"/>
              <a:t>* </a:t>
            </a:r>
            <a:r>
              <a:rPr lang="en-US" sz="1100" dirty="0" err="1" smtClean="0"/>
              <a:t>ListServ</a:t>
            </a:r>
            <a:r>
              <a:rPr lang="en-US" sz="1100" dirty="0" smtClean="0"/>
              <a:t> Configuration File for stds-802-11</a:t>
            </a:r>
            <a:br>
              <a:rPr lang="en-US" sz="1100" dirty="0" smtClean="0"/>
            </a:br>
            <a:r>
              <a:rPr lang="en-US" sz="1100" dirty="0" smtClean="0"/>
              <a:t>*</a:t>
            </a:r>
            <a:br>
              <a:rPr lang="en-US" sz="1100" dirty="0" smtClean="0"/>
            </a:br>
            <a:r>
              <a:rPr lang="en-US" sz="1100" dirty="0" smtClean="0"/>
              <a:t>* .HH ON</a:t>
            </a:r>
            <a:br>
              <a:rPr lang="en-US" sz="1100" dirty="0" smtClean="0"/>
            </a:br>
            <a:r>
              <a:rPr lang="en-US" sz="1100" dirty="0" smtClean="0"/>
              <a:t>*</a:t>
            </a:r>
            <a:br>
              <a:rPr lang="en-US" sz="1100" dirty="0" smtClean="0"/>
            </a:br>
            <a:r>
              <a:rPr lang="en-US" sz="1100" dirty="0" smtClean="0"/>
              <a:t>* Sub-Lists= stds-802-11-ro</a:t>
            </a:r>
            <a:br>
              <a:rPr lang="en-US" sz="1100" dirty="0" smtClean="0"/>
            </a:br>
            <a:r>
              <a:rPr lang="en-US" sz="1100" dirty="0" smtClean="0"/>
              <a:t>* </a:t>
            </a:r>
            <a:r>
              <a:rPr lang="en-US" sz="1100" dirty="0" err="1" smtClean="0">
                <a:solidFill>
                  <a:srgbClr val="FF0000"/>
                </a:solidFill>
              </a:rPr>
              <a:t>Sizelim</a:t>
            </a:r>
            <a:r>
              <a:rPr lang="en-US" sz="1100" dirty="0" smtClean="0">
                <a:solidFill>
                  <a:srgbClr val="FF0000"/>
                </a:solidFill>
              </a:rPr>
              <a:t>= 1M</a:t>
            </a:r>
            <a:r>
              <a:rPr lang="en-US" sz="1100" dirty="0" smtClean="0"/>
              <a:t/>
            </a:r>
            <a:br>
              <a:rPr lang="en-US" sz="1100" dirty="0" smtClean="0"/>
            </a:br>
            <a:r>
              <a:rPr lang="en-US" sz="1100" dirty="0" smtClean="0"/>
              <a:t>* Change-Log= </a:t>
            </a:r>
            <a:r>
              <a:rPr lang="en-US" sz="1100" dirty="0" err="1" smtClean="0"/>
              <a:t>Yes,Yearly</a:t>
            </a:r>
            <a:r>
              <a:rPr lang="en-US" sz="1100" dirty="0" smtClean="0"/>
              <a:t/>
            </a:r>
            <a:br>
              <a:rPr lang="en-US" sz="1100" dirty="0" smtClean="0"/>
            </a:br>
            <a:r>
              <a:rPr lang="en-US" sz="1100" dirty="0" smtClean="0"/>
              <a:t>* Daily-Threshold= 150,20</a:t>
            </a:r>
            <a:br>
              <a:rPr lang="en-US" sz="1100" dirty="0" smtClean="0"/>
            </a:br>
            <a:r>
              <a:rPr lang="en-US" sz="1100" dirty="0" smtClean="0"/>
              <a:t>* Notify= No</a:t>
            </a:r>
            <a:br>
              <a:rPr lang="en-US" sz="1100" dirty="0" smtClean="0"/>
            </a:br>
            <a:r>
              <a:rPr lang="en-US" sz="1100" dirty="0" smtClean="0"/>
              <a:t>* Attachments= </a:t>
            </a:r>
            <a:r>
              <a:rPr lang="en-US" sz="1100" dirty="0" smtClean="0">
                <a:solidFill>
                  <a:srgbClr val="FF0000"/>
                </a:solidFill>
              </a:rPr>
              <a:t>All</a:t>
            </a:r>
            <a:r>
              <a:rPr lang="en-US" sz="1100" dirty="0" smtClean="0"/>
              <a:t/>
            </a:r>
            <a:br>
              <a:rPr lang="en-US" sz="1100" dirty="0" smtClean="0"/>
            </a:br>
            <a:r>
              <a:rPr lang="en-US" sz="1100" dirty="0" smtClean="0"/>
              <a:t>* Notebook= No</a:t>
            </a:r>
            <a:br>
              <a:rPr lang="en-US" sz="1100" dirty="0" smtClean="0"/>
            </a:br>
            <a:r>
              <a:rPr lang="en-US" sz="1100" dirty="0" smtClean="0"/>
              <a:t>* Owner= </a:t>
            </a:r>
            <a:r>
              <a:rPr lang="en-US" sz="1100" dirty="0" err="1" smtClean="0"/>
              <a:t>jrosdahl@ieee.org,Quiet:,bkraemer@marvell.com</a:t>
            </a:r>
            <a:r>
              <a:rPr lang="en-US" sz="1100" dirty="0" smtClean="0"/>
              <a:t/>
            </a:r>
            <a:br>
              <a:rPr lang="en-US" sz="1100" dirty="0" smtClean="0"/>
            </a:br>
            <a:r>
              <a:rPr lang="en-US" sz="1100" dirty="0" smtClean="0"/>
              <a:t>* Owner= adrian.p.stephens@intel.com</a:t>
            </a:r>
            <a:br>
              <a:rPr lang="en-US" sz="1100" dirty="0" smtClean="0"/>
            </a:br>
            <a:r>
              <a:rPr lang="en-US" sz="1100" dirty="0" smtClean="0"/>
              <a:t>* Send= Private</a:t>
            </a:r>
            <a:br>
              <a:rPr lang="en-US" sz="1100" dirty="0" smtClean="0"/>
            </a:br>
            <a:r>
              <a:rPr lang="en-US" sz="1100" dirty="0" smtClean="0"/>
              <a:t>* Subscription= </a:t>
            </a:r>
            <a:r>
              <a:rPr lang="en-US" sz="1100" dirty="0" err="1" smtClean="0"/>
              <a:t>By_Owner</a:t>
            </a:r>
            <a:r>
              <a:rPr lang="en-US" sz="1100" dirty="0" smtClean="0"/>
              <a:t/>
            </a:r>
            <a:br>
              <a:rPr lang="en-US" sz="1100" dirty="0" smtClean="0"/>
            </a:br>
            <a:r>
              <a:rPr lang="en-US" sz="1100" dirty="0" smtClean="0"/>
              <a:t>* Review= Owner</a:t>
            </a:r>
            <a:br>
              <a:rPr lang="en-US" sz="1100" dirty="0" smtClean="0"/>
            </a:br>
            <a:r>
              <a:rPr lang="en-US" sz="1100" dirty="0" smtClean="0"/>
              <a:t>* </a:t>
            </a:r>
            <a:r>
              <a:rPr lang="en-US" sz="1100" dirty="0" err="1" smtClean="0"/>
              <a:t>LoopCheck</a:t>
            </a:r>
            <a:r>
              <a:rPr lang="en-US" sz="1100" dirty="0" smtClean="0"/>
              <a:t>= </a:t>
            </a:r>
            <a:r>
              <a:rPr lang="en-US" sz="1100" dirty="0" err="1" smtClean="0">
                <a:solidFill>
                  <a:srgbClr val="FF0000"/>
                </a:solidFill>
              </a:rPr>
              <a:t>Full,Spam</a:t>
            </a:r>
            <a:r>
              <a:rPr lang="en-US" sz="1100" dirty="0" smtClean="0">
                <a:solidFill>
                  <a:srgbClr val="FF0000"/>
                </a:solidFill>
              </a:rPr>
              <a:t>-Delay(5)</a:t>
            </a:r>
            <a:r>
              <a:rPr lang="en-US" sz="1100" dirty="0" smtClean="0"/>
              <a:t/>
            </a:r>
            <a:br>
              <a:rPr lang="en-US" sz="1100" dirty="0" smtClean="0"/>
            </a:br>
            <a:r>
              <a:rPr lang="en-US" sz="1100" dirty="0" smtClean="0"/>
              <a:t>* Auto-Delete= </a:t>
            </a:r>
            <a:r>
              <a:rPr lang="en-US" sz="1100" dirty="0" err="1" smtClean="0">
                <a:solidFill>
                  <a:srgbClr val="FF0000"/>
                </a:solidFill>
              </a:rPr>
              <a:t>Yes,Full-Auto,Delay</a:t>
            </a:r>
            <a:r>
              <a:rPr lang="en-US" sz="1100" dirty="0" smtClean="0">
                <a:solidFill>
                  <a:srgbClr val="FF0000"/>
                </a:solidFill>
              </a:rPr>
              <a:t>(5),Max(5),Probe(30)</a:t>
            </a:r>
            <a:r>
              <a:rPr lang="en-US" sz="1100" dirty="0" smtClean="0"/>
              <a:t/>
            </a:r>
            <a:br>
              <a:rPr lang="en-US" sz="1100" dirty="0" smtClean="0"/>
            </a:br>
            <a:r>
              <a:rPr lang="en-US" sz="1100" dirty="0" smtClean="0"/>
              <a:t>* Safe= Yes</a:t>
            </a:r>
            <a:br>
              <a:rPr lang="en-US" sz="1100" dirty="0" smtClean="0"/>
            </a:br>
            <a:r>
              <a:rPr lang="en-US" sz="1100" dirty="0" smtClean="0"/>
              <a:t>* X-Tags= Yes</a:t>
            </a:r>
            <a:br>
              <a:rPr lang="en-US" sz="1100" dirty="0" smtClean="0"/>
            </a:br>
            <a:r>
              <a:rPr lang="en-US" sz="1100" dirty="0" smtClean="0"/>
              <a:t>* Confidential= Yes</a:t>
            </a:r>
            <a:br>
              <a:rPr lang="en-US" sz="1100" dirty="0" smtClean="0"/>
            </a:br>
            <a:r>
              <a:rPr lang="en-US" sz="1100" dirty="0" smtClean="0"/>
              <a:t>* Filter= also</a:t>
            </a:r>
            <a:br>
              <a:rPr lang="en-US" sz="1100" dirty="0" smtClean="0"/>
            </a:br>
            <a:r>
              <a:rPr lang="en-US" sz="1100" dirty="0" smtClean="0"/>
              <a:t>* Reply-to= </a:t>
            </a:r>
            <a:r>
              <a:rPr lang="en-US" sz="1100" dirty="0" err="1" smtClean="0"/>
              <a:t>Sender,Respect</a:t>
            </a:r>
            <a:r>
              <a:rPr lang="en-US" sz="1100" dirty="0" smtClean="0"/>
              <a:t/>
            </a:r>
            <a:br>
              <a:rPr lang="en-US" sz="1100" dirty="0" smtClean="0"/>
            </a:br>
            <a:r>
              <a:rPr lang="en-US" sz="1100" dirty="0" smtClean="0"/>
              <a:t>* Validate= </a:t>
            </a:r>
            <a:r>
              <a:rPr lang="en-US" sz="1100" dirty="0" err="1" smtClean="0"/>
              <a:t>Yes,Confirm</a:t>
            </a:r>
            <a:r>
              <a:rPr lang="en-US" sz="1100" dirty="0" smtClean="0"/>
              <a:t/>
            </a:r>
            <a:br>
              <a:rPr lang="en-US" sz="1100" dirty="0" smtClean="0"/>
            </a:br>
            <a:r>
              <a:rPr lang="en-US" sz="1100" dirty="0" smtClean="0"/>
              <a:t>* Default-Options= REPRO,NOACK,SUBJECTHDR</a:t>
            </a:r>
            <a:br>
              <a:rPr lang="en-US" sz="1100" dirty="0" smtClean="0"/>
            </a:br>
            <a:r>
              <a:rPr lang="en-US" sz="1100" dirty="0" smtClean="0"/>
              <a:t>* Digest= No</a:t>
            </a:r>
            <a:br>
              <a:rPr lang="en-US" sz="1100" dirty="0" smtClean="0"/>
            </a:br>
            <a:r>
              <a:rPr lang="en-US" sz="1100" dirty="0" smtClean="0"/>
              <a:t>* .HH OFF</a:t>
            </a:r>
          </a:p>
          <a:p>
            <a:pPr>
              <a:buFont typeface="Arial" charset="0"/>
              <a:buNone/>
            </a:pPr>
            <a:endParaRPr lang="en-US" dirty="0" smtClean="0"/>
          </a:p>
        </p:txBody>
      </p:sp>
      <p:sp>
        <p:nvSpPr>
          <p:cNvPr id="6" name="Date Placeholder 5"/>
          <p:cNvSpPr>
            <a:spLocks noGrp="1"/>
          </p:cNvSpPr>
          <p:nvPr>
            <p:ph type="dt" idx="10"/>
          </p:nvPr>
        </p:nvSpPr>
        <p:spPr/>
        <p:txBody>
          <a:bodyPr/>
          <a:lstStyle/>
          <a:p>
            <a:r>
              <a:rPr lang="en-US" smtClean="0"/>
              <a:t>June 2012</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June 2012</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 Items:</a:t>
            </a:r>
            <a:endParaRPr lang="en-US" dirty="0"/>
          </a:p>
        </p:txBody>
      </p:sp>
      <p:sp>
        <p:nvSpPr>
          <p:cNvPr id="3" name="Content Placeholder 2"/>
          <p:cNvSpPr>
            <a:spLocks noGrp="1"/>
          </p:cNvSpPr>
          <p:nvPr>
            <p:ph idx="1"/>
          </p:nvPr>
        </p:nvSpPr>
        <p:spPr/>
        <p:txBody>
          <a:bodyPr/>
          <a:lstStyle/>
          <a:p>
            <a:pPr>
              <a:buFont typeface="+mj-lt"/>
              <a:buAutoNum type="arabicPeriod"/>
            </a:pPr>
            <a:r>
              <a:rPr lang="en-US" sz="1600" dirty="0" smtClean="0"/>
              <a:t>DT: Hosts and Sponsor Guidelines				- Rigsbee/Rosdahl	4 min</a:t>
            </a:r>
          </a:p>
          <a:p>
            <a:pPr>
              <a:buFont typeface="+mj-lt"/>
              <a:buAutoNum type="arabicPeriod"/>
            </a:pPr>
            <a:r>
              <a:rPr lang="en-US" sz="1600" dirty="0" smtClean="0"/>
              <a:t>DT: Stds-802-SEC-ListServ  properties and owners	- Rosdahl			3 min</a:t>
            </a:r>
          </a:p>
          <a:p>
            <a:pPr>
              <a:buFont typeface="+mj-lt"/>
              <a:buAutoNum type="arabicPeriod"/>
            </a:pPr>
            <a:endParaRPr lang="en-US" sz="1800" dirty="0" smtClean="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5801"/>
            <a:ext cx="7770813" cy="914400"/>
          </a:xfrm>
          <a:ln/>
        </p:spPr>
        <p:txBody>
          <a:bodyPr lIns="90000" tIns="46800" rIns="90000" bIns="46800"/>
          <a:lstStyle/>
          <a:p>
            <a:pPr marL="514350" indent="-514350" algn="l" rtl="0" eaLnBrk="1" fontAlgn="base" hangingPunct="1">
              <a:buAutoNum type="arabicPeriod"/>
            </a:pPr>
            <a:r>
              <a:rPr lang="en-US" sz="2000" b="1" dirty="0" smtClean="0">
                <a:solidFill>
                  <a:srgbClr val="000000"/>
                </a:solidFill>
                <a:latin typeface="+mj-lt"/>
                <a:ea typeface="+mj-ea"/>
                <a:cs typeface="+mj-cs"/>
              </a:rPr>
              <a:t>Welcome/Intro/</a:t>
            </a:r>
            <a:r>
              <a:rPr lang="en-US" sz="2000" b="1" dirty="0" err="1" smtClean="0">
                <a:solidFill>
                  <a:srgbClr val="000000"/>
                </a:solidFill>
                <a:latin typeface="+mj-lt"/>
                <a:ea typeface="+mj-ea"/>
                <a:cs typeface="+mj-cs"/>
              </a:rPr>
              <a:t>RollCall</a:t>
            </a:r>
            <a:r>
              <a:rPr lang="en-US" sz="2000" b="1" dirty="0" smtClean="0">
                <a:solidFill>
                  <a:srgbClr val="000000"/>
                </a:solidFill>
                <a:latin typeface="+mj-lt"/>
                <a:ea typeface="+mj-ea"/>
                <a:cs typeface="+mj-cs"/>
              </a:rPr>
              <a:t>		   	-  </a:t>
            </a:r>
            <a:r>
              <a:rPr lang="en-US" sz="2000" b="1" dirty="0" err="1" smtClean="0">
                <a:solidFill>
                  <a:srgbClr val="000000"/>
                </a:solidFill>
                <a:latin typeface="+mj-lt"/>
                <a:ea typeface="+mj-ea"/>
                <a:cs typeface="+mj-cs"/>
              </a:rPr>
              <a:t>Nikolich</a:t>
            </a:r>
            <a:r>
              <a:rPr lang="en-US" sz="2000" b="1" dirty="0" smtClean="0">
                <a:solidFill>
                  <a:srgbClr val="000000"/>
                </a:solidFill>
                <a:latin typeface="+mj-lt"/>
                <a:ea typeface="+mj-ea"/>
                <a:cs typeface="+mj-cs"/>
              </a:rPr>
              <a:t>/</a:t>
            </a:r>
            <a:r>
              <a:rPr lang="en-US" sz="2000" b="1" dirty="0" err="1" smtClean="0">
                <a:solidFill>
                  <a:srgbClr val="000000"/>
                </a:solidFill>
                <a:latin typeface="+mj-lt"/>
                <a:ea typeface="+mj-ea"/>
                <a:cs typeface="+mj-cs"/>
              </a:rPr>
              <a:t>D’Ambrosia</a:t>
            </a:r>
            <a:r>
              <a:rPr lang="en-US" sz="2000" b="1" dirty="0" smtClean="0">
                <a:solidFill>
                  <a:srgbClr val="000000"/>
                </a:solidFill>
                <a:latin typeface="+mj-lt"/>
                <a:ea typeface="+mj-ea"/>
                <a:cs typeface="+mj-cs"/>
              </a:rPr>
              <a:t>  4 min</a:t>
            </a:r>
            <a:endParaRPr lang="en-US" sz="2000" dirty="0"/>
          </a:p>
        </p:txBody>
      </p:sp>
      <p:sp>
        <p:nvSpPr>
          <p:cNvPr id="4" name="Date Placeholder 3"/>
          <p:cNvSpPr>
            <a:spLocks noGrp="1"/>
          </p:cNvSpPr>
          <p:nvPr>
            <p:ph type="dt" idx="10"/>
          </p:nvPr>
        </p:nvSpPr>
        <p:spPr/>
        <p:txBody>
          <a:bodyPr/>
          <a:lstStyle/>
          <a:p>
            <a:r>
              <a:rPr lang="en-US" smtClean="0"/>
              <a:t>June 2012</a:t>
            </a:r>
            <a:endParaRPr lang="en-GB"/>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8" name="Content Placeholder 7"/>
          <p:cNvSpPr>
            <a:spLocks noGrp="1"/>
          </p:cNvSpPr>
          <p:nvPr>
            <p:ph sz="half" idx="1"/>
          </p:nvPr>
        </p:nvSpPr>
        <p:spPr>
          <a:xfrm>
            <a:off x="685800" y="1981200"/>
            <a:ext cx="6629400" cy="4113213"/>
          </a:xfrm>
        </p:spPr>
        <p:txBody>
          <a:bodyPr/>
          <a:lstStyle/>
          <a:p>
            <a:r>
              <a:rPr lang="en-US" sz="2000" dirty="0" smtClean="0"/>
              <a:t>John </a:t>
            </a:r>
            <a:r>
              <a:rPr lang="en-US" sz="2000" dirty="0" err="1" smtClean="0"/>
              <a:t>D’Ambrosia</a:t>
            </a:r>
            <a:r>
              <a:rPr lang="en-US" sz="2000" dirty="0" smtClean="0"/>
              <a:t> read out the roll call and recorded attendance.</a:t>
            </a:r>
            <a:endParaRPr lang="en-US"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indent="-457200">
              <a:buAutoNum type="arabicPeriod" startAt="2"/>
            </a:pPr>
            <a:r>
              <a:rPr lang="en-US" sz="2000" b="1" dirty="0" smtClean="0">
                <a:solidFill>
                  <a:srgbClr val="000000"/>
                </a:solidFill>
                <a:latin typeface="+mj-lt"/>
                <a:ea typeface="+mj-ea"/>
                <a:cs typeface="+mj-cs"/>
              </a:rPr>
              <a:t>Approve Agenda                                      	- Nikolich	  4 min</a:t>
            </a:r>
            <a:endParaRPr lang="en-US" sz="2000" dirty="0"/>
          </a:p>
        </p:txBody>
      </p:sp>
      <p:sp>
        <p:nvSpPr>
          <p:cNvPr id="3" name="Content Placeholder 2"/>
          <p:cNvSpPr>
            <a:spLocks noGrp="1"/>
          </p:cNvSpPr>
          <p:nvPr>
            <p:ph idx="1"/>
          </p:nvPr>
        </p:nvSpPr>
        <p:spPr/>
        <p:txBody>
          <a:bodyPr/>
          <a:lstStyle/>
          <a:p>
            <a:r>
              <a:rPr lang="en-US" dirty="0" smtClean="0"/>
              <a:t>Agenda was modified to move </a:t>
            </a:r>
            <a:r>
              <a:rPr lang="en-US" dirty="0" err="1" smtClean="0"/>
              <a:t>Thaler</a:t>
            </a:r>
            <a:r>
              <a:rPr lang="en-US" dirty="0" smtClean="0"/>
              <a:t> item 5 to after 12.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June 2012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85800" y="684213"/>
            <a:ext cx="7772400" cy="382587"/>
          </a:xfrm>
          <a:ln/>
        </p:spPr>
        <p:txBody>
          <a:bodyPr lIns="90000" tIns="46800" rIns="90000" bIns="46800"/>
          <a:lstStyle/>
          <a:p>
            <a:r>
              <a:rPr lang="en-US" dirty="0" smtClean="0"/>
              <a:t>Approved </a:t>
            </a:r>
            <a:r>
              <a:rPr lang="en-US" dirty="0" smtClean="0"/>
              <a:t>Agenda</a:t>
            </a:r>
            <a:endParaRPr lang="en-US" dirty="0"/>
          </a:p>
        </p:txBody>
      </p:sp>
      <p:sp>
        <p:nvSpPr>
          <p:cNvPr id="9218" name="Rectangle 2"/>
          <p:cNvSpPr>
            <a:spLocks noGrp="1" noChangeArrowheads="1"/>
          </p:cNvSpPr>
          <p:nvPr>
            <p:ph type="body" idx="1"/>
          </p:nvPr>
        </p:nvSpPr>
        <p:spPr>
          <a:xfrm>
            <a:off x="533400" y="1066800"/>
            <a:ext cx="8229600" cy="5410200"/>
          </a:xfrm>
          <a:ln/>
        </p:spPr>
        <p:txBody>
          <a:bodyPr/>
          <a:lstStyle/>
          <a:p>
            <a:pPr>
              <a:buFont typeface="+mj-lt"/>
              <a:buAutoNum type="arabicPeriod"/>
            </a:pPr>
            <a:r>
              <a:rPr lang="en-US" sz="1600" dirty="0" smtClean="0"/>
              <a:t>Welcome/Intro/</a:t>
            </a:r>
            <a:r>
              <a:rPr lang="en-US" sz="1600" dirty="0" err="1" smtClean="0"/>
              <a:t>RollCall</a:t>
            </a:r>
            <a:r>
              <a:rPr lang="en-US" sz="1600" dirty="0" smtClean="0"/>
              <a:t>		                        			- </a:t>
            </a:r>
            <a:r>
              <a:rPr lang="en-US" sz="1600" dirty="0" err="1" smtClean="0"/>
              <a:t>Nikolich</a:t>
            </a:r>
            <a:r>
              <a:rPr lang="en-US" sz="1600" dirty="0" smtClean="0"/>
              <a:t>/</a:t>
            </a:r>
            <a:r>
              <a:rPr lang="en-US" sz="1600" dirty="0" err="1" smtClean="0"/>
              <a:t>D’Ambrosia</a:t>
            </a:r>
            <a:r>
              <a:rPr lang="en-US" sz="1600" dirty="0" smtClean="0"/>
              <a:t>  4 min</a:t>
            </a:r>
          </a:p>
          <a:p>
            <a:pPr>
              <a:buFont typeface="+mj-lt"/>
              <a:buAutoNum type="arabicPeriod"/>
            </a:pPr>
            <a:r>
              <a:rPr lang="en-US" sz="1600" dirty="0" smtClean="0"/>
              <a:t>MI: Approve/Modify Agenda		      	                 		- Nikolich	  		  4 min</a:t>
            </a:r>
          </a:p>
          <a:p>
            <a:pPr>
              <a:buFont typeface="+mj-lt"/>
              <a:buAutoNum type="arabicPeriod"/>
            </a:pPr>
            <a:r>
              <a:rPr lang="en-US" sz="1600" dirty="0" smtClean="0"/>
              <a:t> II: Chair Announcements							- Nikolich			  0 min*</a:t>
            </a:r>
          </a:p>
          <a:p>
            <a:pPr lvl="0">
              <a:buFont typeface="+mj-lt"/>
              <a:buAutoNum type="arabicPeriod"/>
            </a:pPr>
            <a:r>
              <a:rPr lang="en-US" sz="1600" dirty="0" smtClean="0"/>
              <a:t> II: EC Member</a:t>
            </a:r>
            <a:r>
              <a:rPr lang="en-US" sz="1600" baseline="0" dirty="0" smtClean="0"/>
              <a:t> </a:t>
            </a:r>
            <a:r>
              <a:rPr lang="en-US" sz="1600" baseline="0" dirty="0" err="1" smtClean="0"/>
              <a:t>Affilliations</a:t>
            </a:r>
            <a:r>
              <a:rPr lang="en-US" sz="1600" baseline="0" dirty="0" smtClean="0"/>
              <a:t> updates         				- Nikolich			  0</a:t>
            </a:r>
            <a:r>
              <a:rPr lang="en-US" sz="1600" dirty="0" smtClean="0"/>
              <a:t> min*</a:t>
            </a:r>
          </a:p>
          <a:p>
            <a:pPr>
              <a:buFont typeface="+mj-lt"/>
              <a:buAutoNum type="arabicPeriod"/>
            </a:pPr>
            <a:r>
              <a:rPr lang="en-US" sz="1600" dirty="0" smtClean="0">
                <a:solidFill>
                  <a:schemeClr val="tx1"/>
                </a:solidFill>
              </a:rPr>
              <a:t>DT</a:t>
            </a:r>
            <a:r>
              <a:rPr lang="en-US" sz="1600" dirty="0" smtClean="0">
                <a:solidFill>
                  <a:schemeClr val="tx1"/>
                </a:solidFill>
              </a:rPr>
              <a:t>: Notification of 802.15.6 Appeal Withdrawal		- Nikolich	 		  0 min* </a:t>
            </a:r>
          </a:p>
          <a:p>
            <a:pPr>
              <a:buFont typeface="+mj-lt"/>
              <a:buAutoNum type="arabicPeriod"/>
            </a:pPr>
            <a:r>
              <a:rPr lang="en-US" sz="1600" dirty="0" smtClean="0">
                <a:solidFill>
                  <a:schemeClr val="tx1"/>
                </a:solidFill>
              </a:rPr>
              <a:t>DT: Report on Network Services Contract Status     		- Rosdahl	  		  0 min* </a:t>
            </a:r>
          </a:p>
          <a:p>
            <a:pPr>
              <a:buFont typeface="+mj-lt"/>
              <a:buAutoNum type="arabicPeriod"/>
            </a:pPr>
            <a:r>
              <a:rPr lang="en-US" sz="1600" dirty="0" smtClean="0"/>
              <a:t>DT: Report: July 2012 San Diego Meeting Plans		- Rosdahl			  3 min </a:t>
            </a:r>
          </a:p>
          <a:p>
            <a:pPr>
              <a:buFont typeface="+mj-lt"/>
              <a:buAutoNum type="arabicPeriod"/>
            </a:pPr>
            <a:r>
              <a:rPr lang="en-US" sz="1600" dirty="0" smtClean="0"/>
              <a:t>DT: Report on July 2013 Geneva Meeting Plans       		- Rosdahl			  4 min</a:t>
            </a:r>
          </a:p>
          <a:p>
            <a:pPr>
              <a:buFont typeface="+mj-lt"/>
              <a:buAutoNum type="arabicPeriod"/>
            </a:pPr>
            <a:r>
              <a:rPr lang="en-US" sz="1600" dirty="0" smtClean="0"/>
              <a:t>DT: Discussion Meeting Manager Job Description  		- Rosdahl			30 min </a:t>
            </a:r>
          </a:p>
          <a:p>
            <a:pPr>
              <a:buFont typeface="+mj-lt"/>
              <a:buAutoNum type="arabicPeriod"/>
            </a:pPr>
            <a:r>
              <a:rPr lang="en-US" sz="1600" dirty="0" smtClean="0"/>
              <a:t>DT: November Workshop Action items	           		- Kraemer		20 min </a:t>
            </a:r>
          </a:p>
          <a:p>
            <a:pPr>
              <a:buFont typeface="+mj-lt"/>
              <a:buAutoNum type="arabicPeriod"/>
            </a:pPr>
            <a:r>
              <a:rPr lang="en-US" sz="1600" dirty="0" smtClean="0"/>
              <a:t>ME:  802.22.2 – Sponsor Ballot Completion	            	- </a:t>
            </a:r>
            <a:r>
              <a:rPr lang="en-US" sz="1600" dirty="0" err="1" smtClean="0"/>
              <a:t>Mody</a:t>
            </a:r>
            <a:r>
              <a:rPr lang="en-US" sz="1600" dirty="0" smtClean="0"/>
              <a:t>			10 min </a:t>
            </a:r>
          </a:p>
          <a:p>
            <a:pPr>
              <a:buFont typeface="+mj-lt"/>
              <a:buAutoNum type="arabicPeriod"/>
            </a:pPr>
            <a:r>
              <a:rPr lang="en-US" sz="1600" dirty="0" smtClean="0"/>
              <a:t>DT: Proposed change to Ops Manual Section 11	 	- Chaplin			10 min </a:t>
            </a:r>
          </a:p>
          <a:p>
            <a:pPr>
              <a:buFont typeface="+mj-lt"/>
              <a:buAutoNum type="arabicPeriod"/>
            </a:pPr>
            <a:r>
              <a:rPr lang="en-US" sz="1600" dirty="0" smtClean="0"/>
              <a:t>DT: IMAT support for Participation less than 75% of a mtg. 	- </a:t>
            </a:r>
            <a:r>
              <a:rPr lang="en-US" sz="1600" dirty="0" err="1" smtClean="0"/>
              <a:t>Thaler</a:t>
            </a:r>
            <a:r>
              <a:rPr lang="en-US" sz="1600" dirty="0" smtClean="0"/>
              <a:t>		10 </a:t>
            </a:r>
            <a:r>
              <a:rPr lang="en-US" sz="1600" dirty="0" smtClean="0"/>
              <a:t>min</a:t>
            </a:r>
          </a:p>
          <a:p>
            <a:pPr>
              <a:buFont typeface="+mj-lt"/>
              <a:buAutoNum type="arabicPeriod"/>
            </a:pPr>
            <a:r>
              <a:rPr lang="en-US" sz="1600" dirty="0" smtClean="0"/>
              <a:t>DT: IEEE 802/IETF relationship					- </a:t>
            </a:r>
            <a:r>
              <a:rPr lang="en-US" sz="1600" dirty="0" err="1" smtClean="0"/>
              <a:t>Thaler</a:t>
            </a:r>
            <a:r>
              <a:rPr lang="en-US" sz="1600" dirty="0" smtClean="0"/>
              <a:t>			  5 </a:t>
            </a:r>
            <a:r>
              <a:rPr lang="en-US" sz="1600" dirty="0" smtClean="0"/>
              <a:t>min</a:t>
            </a:r>
            <a:endParaRPr lang="en-US" sz="1600" dirty="0" smtClean="0"/>
          </a:p>
          <a:p>
            <a:pPr>
              <a:buFont typeface="+mj-lt"/>
              <a:buAutoNum type="arabicPeriod"/>
            </a:pPr>
            <a:r>
              <a:rPr lang="en-US" sz="1600" dirty="0" smtClean="0"/>
              <a:t>DT: Report on Single Sales Channel Update                      	- McCabe			  3 min </a:t>
            </a:r>
          </a:p>
          <a:p>
            <a:pPr>
              <a:buFont typeface="+mj-lt"/>
              <a:buAutoNum type="arabicPeriod"/>
            </a:pPr>
            <a:r>
              <a:rPr lang="en-US" sz="1600" dirty="0" smtClean="0"/>
              <a:t>AOB                                                        				- 				12  min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 Items:</a:t>
            </a:r>
            <a:endParaRPr lang="en-US" dirty="0"/>
          </a:p>
        </p:txBody>
      </p:sp>
      <p:sp>
        <p:nvSpPr>
          <p:cNvPr id="3" name="Content Placeholder 2"/>
          <p:cNvSpPr>
            <a:spLocks noGrp="1"/>
          </p:cNvSpPr>
          <p:nvPr>
            <p:ph idx="1"/>
          </p:nvPr>
        </p:nvSpPr>
        <p:spPr/>
        <p:txBody>
          <a:bodyPr/>
          <a:lstStyle/>
          <a:p>
            <a:pPr>
              <a:buFont typeface="+mj-lt"/>
              <a:buAutoNum type="arabicPeriod"/>
            </a:pPr>
            <a:r>
              <a:rPr lang="en-US" sz="1600" dirty="0" smtClean="0"/>
              <a:t>DT: Hosts and Sponsor Guidelines				- Rigsbee/Rosdahl	4 min</a:t>
            </a:r>
          </a:p>
          <a:p>
            <a:pPr>
              <a:buFont typeface="+mj-lt"/>
              <a:buAutoNum type="arabicPeriod"/>
            </a:pPr>
            <a:r>
              <a:rPr lang="en-US" sz="1600" dirty="0" smtClean="0"/>
              <a:t>DT: Stds-802-SEC-ListServ  properties and owners	- Rosdahl			3 min</a:t>
            </a:r>
          </a:p>
          <a:p>
            <a:pPr>
              <a:buFont typeface="+mj-lt"/>
              <a:buAutoNum type="arabicPeriod"/>
            </a:pPr>
            <a:endParaRPr lang="en-US" sz="1800" dirty="0" smtClean="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3.0 Chair Announcements</a:t>
            </a:r>
            <a:endParaRPr lang="en-US" dirty="0"/>
          </a:p>
        </p:txBody>
      </p:sp>
      <p:sp>
        <p:nvSpPr>
          <p:cNvPr id="3" name="Content Placeholder 2"/>
          <p:cNvSpPr>
            <a:spLocks noGrp="1"/>
          </p:cNvSpPr>
          <p:nvPr>
            <p:ph idx="1"/>
          </p:nvPr>
        </p:nvSpPr>
        <p:spPr/>
        <p:txBody>
          <a:bodyPr/>
          <a:lstStyle/>
          <a:p>
            <a:r>
              <a:rPr lang="en-US" dirty="0" smtClean="0"/>
              <a:t>None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2405</TotalTime>
  <Words>1823</Words>
  <Application>Microsoft Office PowerPoint</Application>
  <PresentationFormat>On-screen Show (4:3)</PresentationFormat>
  <Paragraphs>304</Paragraphs>
  <Slides>35</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802-11-Submission</vt:lpstr>
      <vt:lpstr>Document</vt:lpstr>
      <vt:lpstr>802 EC Interim Telecon June 5, 2012</vt:lpstr>
      <vt:lpstr>Abstract</vt:lpstr>
      <vt:lpstr>Proposed Agenda</vt:lpstr>
      <vt:lpstr>AOB Items:</vt:lpstr>
      <vt:lpstr>Welcome/Intro/RollCall      -  Nikolich/D’Ambrosia  4 min</vt:lpstr>
      <vt:lpstr>Approve Agenda                                       - Nikolich   4 min</vt:lpstr>
      <vt:lpstr>Approved Agenda</vt:lpstr>
      <vt:lpstr>AOB Items:</vt:lpstr>
      <vt:lpstr>3.0 Chair Announcements</vt:lpstr>
      <vt:lpstr>4.0 EC Member affiliation update</vt:lpstr>
      <vt:lpstr>6. Notification of 802.15.6 Appeal withdrawal  - Nikolich   3 min </vt:lpstr>
      <vt:lpstr>7. Report: Network Services Contract Status  - Rosdahl   3 min </vt:lpstr>
      <vt:lpstr>8. Report: July 2012 San Diego Meeting Plans - Rosdahl   3 min </vt:lpstr>
      <vt:lpstr>9. Report: July 2013 Geneva Meeting Plans     - Rosdahl   4 min </vt:lpstr>
      <vt:lpstr>10:  Discussion: EC Meeting Manager Job Description and proposed rule changes                      - Rosdahl 30 min</vt:lpstr>
      <vt:lpstr>11. Update: November Workshop Action items   - Kraemer 15 min </vt:lpstr>
      <vt:lpstr>Outstanding Action Items (1)</vt:lpstr>
      <vt:lpstr>Outstanding Action Items (2)</vt:lpstr>
      <vt:lpstr>Outstanding Action Items (3)</vt:lpstr>
      <vt:lpstr>12. Motion: 802.22.2 – Sponsor Ballot Completion - Mody  10 min</vt:lpstr>
      <vt:lpstr>13. Proposed change to Ops Manual Section 11      - Chaplin 10 min </vt:lpstr>
      <vt:lpstr>Problem</vt:lpstr>
      <vt:lpstr>Suggested changes</vt:lpstr>
      <vt:lpstr>Problem</vt:lpstr>
      <vt:lpstr>Suggested change</vt:lpstr>
      <vt:lpstr>Problem</vt:lpstr>
      <vt:lpstr>Motion To Approve Location</vt:lpstr>
      <vt:lpstr>14. IMAT support for Participation less than 75% of a mtg. - Thaler  10 min</vt:lpstr>
      <vt:lpstr>5. IEEE 802/IETF relationship        - Thaler 5 min</vt:lpstr>
      <vt:lpstr>5. IEEE 802/IETF relationship - Agenda</vt:lpstr>
      <vt:lpstr>15. Report: Single Sales Channel Update         - McCabe   3 min </vt:lpstr>
      <vt:lpstr>16. AOB                     -    5 min</vt:lpstr>
      <vt:lpstr>16.01. Host and Sponsor Guidelines          - Rigsbee/Rosdahl  3 min</vt:lpstr>
      <vt:lpstr>16.02 Stds-802-SEC-ListServ properties and owners - Rosdahl   4 min</vt:lpstr>
      <vt:lpstr>References</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 Interim Telecon June 5, 2012</dc:title>
  <dc:subject>June 2012</dc:subject>
  <dc:creator>Jon Rosdahl</dc:creator>
  <cp:lastModifiedBy>jr05</cp:lastModifiedBy>
  <cp:revision>14</cp:revision>
  <cp:lastPrinted>1601-01-01T00:00:00Z</cp:lastPrinted>
  <dcterms:created xsi:type="dcterms:W3CDTF">2012-05-21T17:05:17Z</dcterms:created>
  <dcterms:modified xsi:type="dcterms:W3CDTF">2012-06-05T16:37:25Z</dcterms:modified>
  <cp:category>Agenda and Mtg Info</cp:category>
</cp:coreProperties>
</file>