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71" r:id="rId4"/>
    <p:sldId id="272" r:id="rId5"/>
    <p:sldId id="273" r:id="rId6"/>
    <p:sldId id="274" r:id="rId7"/>
    <p:sldId id="275" r:id="rId8"/>
    <p:sldId id="277" r:id="rId9"/>
    <p:sldId id="276" r:id="rId10"/>
    <p:sldId id="278" r:id="rId11"/>
    <p:sldId id="279" r:id="rId12"/>
    <p:sldId id="280"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86396" autoAdjust="0"/>
  </p:normalViewPr>
  <p:slideViewPr>
    <p:cSldViewPr>
      <p:cViewPr varScale="1">
        <p:scale>
          <a:sx n="63" d="100"/>
          <a:sy n="63" d="100"/>
        </p:scale>
        <p:origin x="-6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EC-12/0008r1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3A29609-57CF-4DCA-AF28-588FECD0ADD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 EC-12/0008r1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31A38-156C-493A-98E6-A7122B29D4B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F642F8C7-FDC8-46B5-87C1-3F41CF7F93B5}"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FCE93854-5D7C-4384-9C77-32F85790283A}"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78B0FCAB-0AC2-4B6F-BE54-550ADD5764A7}" type="slidenum">
              <a:rPr lang="en-US"/>
              <a:pPr/>
              <a:t>4</a:t>
            </a:fld>
            <a:endParaRPr lang="en-US"/>
          </a:p>
        </p:txBody>
      </p:sp>
      <p:sp>
        <p:nvSpPr>
          <p:cNvPr id="106498" name="Rectangle 2"/>
          <p:cNvSpPr>
            <a:spLocks noGrp="1" noRot="1" noChangeAspect="1" noChangeArrowheads="1" noTextEdit="1"/>
          </p:cNvSpPr>
          <p:nvPr>
            <p:ph type="sldImg"/>
          </p:nvPr>
        </p:nvSpPr>
        <p:spPr>
          <a:xfrm>
            <a:off x="1154113" y="701675"/>
            <a:ext cx="4625975" cy="3468688"/>
          </a:xfrm>
          <a:ln/>
        </p:spPr>
      </p:sp>
      <p:sp>
        <p:nvSpPr>
          <p:cNvPr id="106499" name="Rectangle 3"/>
          <p:cNvSpPr>
            <a:spLocks noGrp="1" noChangeArrowheads="1"/>
          </p:cNvSpPr>
          <p:nvPr>
            <p:ph type="body" idx="1"/>
          </p:nvPr>
        </p:nvSpPr>
        <p:spPr/>
        <p:txBody>
          <a:bodyPr/>
          <a:lstStyle/>
          <a:p>
            <a:r>
              <a:rPr lang="en-US"/>
              <a:t>Posted to the EC reflector: 2012/02/10 at 10:30am MT.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1B424B0C-E4AF-4CC7-ADDD-F556A3F85C86}" type="slidenum">
              <a:rPr lang="en-US"/>
              <a:pPr/>
              <a:t>5</a:t>
            </a:fld>
            <a:endParaRPr lang="en-US"/>
          </a:p>
        </p:txBody>
      </p:sp>
      <p:sp>
        <p:nvSpPr>
          <p:cNvPr id="107522" name="Rectangle 2"/>
          <p:cNvSpPr>
            <a:spLocks noGrp="1" noRot="1" noChangeAspect="1" noChangeArrowheads="1" noTextEdit="1"/>
          </p:cNvSpPr>
          <p:nvPr>
            <p:ph type="sldImg"/>
          </p:nvPr>
        </p:nvSpPr>
        <p:spPr>
          <a:xfrm>
            <a:off x="1154113" y="701675"/>
            <a:ext cx="4625975" cy="3468688"/>
          </a:xfrm>
          <a:ln/>
        </p:spPr>
      </p:sp>
      <p:sp>
        <p:nvSpPr>
          <p:cNvPr id="107523" name="Rectangle 3"/>
          <p:cNvSpPr>
            <a:spLocks noGrp="1" noChangeArrowheads="1"/>
          </p:cNvSpPr>
          <p:nvPr>
            <p:ph type="body" idx="1"/>
          </p:nvPr>
        </p:nvSpPr>
        <p:spPr/>
        <p:txBody>
          <a:bodyPr/>
          <a:lstStyle/>
          <a:p>
            <a:r>
              <a:rPr lang="en-US"/>
              <a:t>Posted to the EC reflector: 2012/02/10 at 10:30am MT.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36B03BB8-100A-4BAC-8F53-A105C43E3B48}" type="slidenum">
              <a:rPr lang="en-US"/>
              <a:pPr/>
              <a:t>6</a:t>
            </a:fld>
            <a:endParaRPr lang="en-US"/>
          </a:p>
        </p:txBody>
      </p:sp>
      <p:sp>
        <p:nvSpPr>
          <p:cNvPr id="108546" name="Rectangle 2"/>
          <p:cNvSpPr>
            <a:spLocks noGrp="1" noRot="1" noChangeAspect="1" noChangeArrowheads="1" noTextEdit="1"/>
          </p:cNvSpPr>
          <p:nvPr>
            <p:ph type="sldImg"/>
          </p:nvPr>
        </p:nvSpPr>
        <p:spPr>
          <a:xfrm>
            <a:off x="1154113" y="701675"/>
            <a:ext cx="4625975" cy="3468688"/>
          </a:xfrm>
          <a:ln/>
        </p:spPr>
      </p:sp>
      <p:sp>
        <p:nvSpPr>
          <p:cNvPr id="108547" name="Rectangle 3"/>
          <p:cNvSpPr>
            <a:spLocks noGrp="1" noChangeArrowheads="1"/>
          </p:cNvSpPr>
          <p:nvPr>
            <p:ph type="body" idx="1"/>
          </p:nvPr>
        </p:nvSpPr>
        <p:spPr/>
        <p:txBody>
          <a:bodyPr/>
          <a:lstStyle/>
          <a:p>
            <a:r>
              <a:rPr lang="en-US"/>
              <a:t>Posted to the EC reflector: 2012/02/10 at 10:30am MT.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2658CA50-AB98-4394-8E6B-24DC821E99A2}" type="slidenum">
              <a:rPr lang="en-US"/>
              <a:pPr/>
              <a:t>7</a:t>
            </a:fld>
            <a:endParaRPr lang="en-US"/>
          </a:p>
        </p:txBody>
      </p:sp>
      <p:sp>
        <p:nvSpPr>
          <p:cNvPr id="109570" name="Rectangle 2"/>
          <p:cNvSpPr>
            <a:spLocks noGrp="1" noRot="1" noChangeAspect="1" noChangeArrowheads="1" noTextEdit="1"/>
          </p:cNvSpPr>
          <p:nvPr>
            <p:ph type="sldImg"/>
          </p:nvPr>
        </p:nvSpPr>
        <p:spPr>
          <a:xfrm>
            <a:off x="1154113" y="701675"/>
            <a:ext cx="4625975" cy="3468688"/>
          </a:xfrm>
          <a:ln/>
        </p:spPr>
      </p:sp>
      <p:sp>
        <p:nvSpPr>
          <p:cNvPr id="109571" name="Rectangle 3"/>
          <p:cNvSpPr>
            <a:spLocks noGrp="1" noChangeArrowheads="1"/>
          </p:cNvSpPr>
          <p:nvPr>
            <p:ph type="body" idx="1"/>
          </p:nvPr>
        </p:nvSpPr>
        <p:spPr/>
        <p:txBody>
          <a:bodyPr/>
          <a:lstStyle/>
          <a:p>
            <a:r>
              <a:rPr lang="en-US"/>
              <a:t>Discussed during the November 2012 EC Workshop –</a:t>
            </a:r>
          </a:p>
          <a:p>
            <a:r>
              <a:rPr lang="en-US"/>
              <a:t>See WS11-4 in doc::EC-12/0008r0</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09E1A5EA-715E-4042-91B1-F44D649B5908}" type="slidenum">
              <a:rPr lang="en-US"/>
              <a:pPr/>
              <a:t>9</a:t>
            </a:fld>
            <a:endParaRPr lang="en-US"/>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r>
              <a:rPr lang="en-US"/>
              <a:t>Discussed during the November 2012 EC Workshop –</a:t>
            </a:r>
          </a:p>
          <a:p>
            <a:r>
              <a:rPr lang="en-US"/>
              <a:t>See WS11-5 in doc::EC-12/0008r0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09BBF884-9F7A-4D64-AC52-C921C8D4495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F16F04E0-BD9D-463F-B370-66BA1DFF86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AB77B6CA-E629-4264-A003-9BBBE5773A4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6FBD7062-DA00-4420-9618-4151B12832D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a:t>Jon Rosdahl, CSR</a:t>
            </a:r>
          </a:p>
        </p:txBody>
      </p:sp>
      <p:sp>
        <p:nvSpPr>
          <p:cNvPr id="6" name="Slide Number Placeholder 5"/>
          <p:cNvSpPr>
            <a:spLocks noGrp="1"/>
          </p:cNvSpPr>
          <p:nvPr>
            <p:ph type="sldNum" sz="quarter" idx="12"/>
          </p:nvPr>
        </p:nvSpPr>
        <p:spPr/>
        <p:txBody>
          <a:bodyPr/>
          <a:lstStyle>
            <a:lvl1pPr>
              <a:defRPr/>
            </a:lvl1pPr>
          </a:lstStyle>
          <a:p>
            <a:r>
              <a:rPr lang="en-US"/>
              <a:t>Slide </a:t>
            </a:r>
            <a:fld id="{4A764287-4924-48ED-8138-4446A6CF77F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A118FA64-F5D5-4FD5-A61E-984D4750BEA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r>
              <a:rPr lang="en-US"/>
              <a:t>Jon Rosdahl, CSR</a:t>
            </a:r>
          </a:p>
        </p:txBody>
      </p:sp>
      <p:sp>
        <p:nvSpPr>
          <p:cNvPr id="9" name="Slide Number Placeholder 8"/>
          <p:cNvSpPr>
            <a:spLocks noGrp="1"/>
          </p:cNvSpPr>
          <p:nvPr>
            <p:ph type="sldNum" sz="quarter" idx="12"/>
          </p:nvPr>
        </p:nvSpPr>
        <p:spPr/>
        <p:txBody>
          <a:bodyPr/>
          <a:lstStyle>
            <a:lvl1pPr>
              <a:defRPr/>
            </a:lvl1pPr>
          </a:lstStyle>
          <a:p>
            <a:r>
              <a:rPr lang="en-US"/>
              <a:t>Slide </a:t>
            </a:r>
            <a:fld id="{91CB7D70-E5F7-49DC-B131-DA37E97CE2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r>
              <a:rPr lang="en-US"/>
              <a:t>Jon Rosdahl, CSR</a:t>
            </a:r>
          </a:p>
        </p:txBody>
      </p:sp>
      <p:sp>
        <p:nvSpPr>
          <p:cNvPr id="5" name="Slide Number Placeholder 4"/>
          <p:cNvSpPr>
            <a:spLocks noGrp="1"/>
          </p:cNvSpPr>
          <p:nvPr>
            <p:ph type="sldNum" sz="quarter" idx="12"/>
          </p:nvPr>
        </p:nvSpPr>
        <p:spPr/>
        <p:txBody>
          <a:bodyPr/>
          <a:lstStyle>
            <a:lvl1pPr>
              <a:defRPr/>
            </a:lvl1pPr>
          </a:lstStyle>
          <a:p>
            <a:r>
              <a:rPr lang="en-US"/>
              <a:t>Slide </a:t>
            </a:r>
            <a:fld id="{074345C1-901D-4BD1-887B-EAE1AD24184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r>
              <a:rPr lang="en-US"/>
              <a:t>Jon Rosdahl, CSR</a:t>
            </a:r>
          </a:p>
        </p:txBody>
      </p:sp>
      <p:sp>
        <p:nvSpPr>
          <p:cNvPr id="4" name="Slide Number Placeholder 3"/>
          <p:cNvSpPr>
            <a:spLocks noGrp="1"/>
          </p:cNvSpPr>
          <p:nvPr>
            <p:ph type="sldNum" sz="quarter" idx="12"/>
          </p:nvPr>
        </p:nvSpPr>
        <p:spPr/>
        <p:txBody>
          <a:bodyPr/>
          <a:lstStyle>
            <a:lvl1pPr>
              <a:defRPr/>
            </a:lvl1pPr>
          </a:lstStyle>
          <a:p>
            <a:r>
              <a:rPr lang="en-US"/>
              <a:t>Slide </a:t>
            </a:r>
            <a:fld id="{6E0CA877-66C3-44AF-AFFD-F0CFAD0E713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8D09B487-59CF-4D9E-82F6-8F6AB9B3886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a:t>Jon Rosdahl, CSR</a:t>
            </a:r>
          </a:p>
        </p:txBody>
      </p:sp>
      <p:sp>
        <p:nvSpPr>
          <p:cNvPr id="7" name="Slide Number Placeholder 6"/>
          <p:cNvSpPr>
            <a:spLocks noGrp="1"/>
          </p:cNvSpPr>
          <p:nvPr>
            <p:ph type="sldNum" sz="quarter" idx="12"/>
          </p:nvPr>
        </p:nvSpPr>
        <p:spPr/>
        <p:txBody>
          <a:bodyPr/>
          <a:lstStyle>
            <a:lvl1pPr>
              <a:defRPr/>
            </a:lvl1pPr>
          </a:lstStyle>
          <a:p>
            <a:r>
              <a:rPr lang="en-US"/>
              <a:t>Slide </a:t>
            </a:r>
            <a:fld id="{472D0961-0AC1-45C6-AE2F-CF247EC4EB7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CC871B2-30CF-4F38-AED4-28BB33D38FBE}" type="slidenum">
              <a:rPr lang="en-US"/>
              <a:pPr/>
              <a:t>‹#›</a:t>
            </a:fld>
            <a:endParaRPr lang="en-US"/>
          </a:p>
        </p:txBody>
      </p:sp>
      <p:sp>
        <p:nvSpPr>
          <p:cNvPr id="1031" name="Rectangle 7"/>
          <p:cNvSpPr>
            <a:spLocks noChangeArrowheads="1"/>
          </p:cNvSpPr>
          <p:nvPr/>
        </p:nvSpPr>
        <p:spPr bwMode="auto">
          <a:xfrm>
            <a:off x="5092700" y="334963"/>
            <a:ext cx="3352800" cy="274637"/>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802 </a:t>
            </a:r>
            <a:r>
              <a:rPr lang="en-US" sz="1800" b="1" dirty="0" smtClean="0"/>
              <a:t>EC-12/0008r1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474663" cy="182562"/>
          </a:xfrm>
          <a:prstGeom prst="rect">
            <a:avLst/>
          </a:prstGeom>
          <a:noFill/>
          <a:ln w="9525">
            <a:noFill/>
            <a:miter lim="800000"/>
            <a:headEnd/>
            <a:tailEnd/>
          </a:ln>
          <a:effectLst/>
        </p:spPr>
        <p:txBody>
          <a:bodyPr wrap="none" lIns="0" tIns="0" rIns="0" bIns="0">
            <a:spAutoFit/>
          </a:bodyPr>
          <a:lstStyle/>
          <a:p>
            <a:r>
              <a:rPr lang="en-US"/>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ieee802.org/PNP/2010-07/IEEE_802_LMSC_OM_approved_100716.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4" Type="http://schemas.openxmlformats.org/officeDocument/2006/relationships/hyperlink" Target="http://ieee802.org/PNP/2010-07/IEEE_802_LMSC_WG_PandP_approved_100716.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March 2012</a:t>
            </a:r>
            <a:endParaRPr lang="en-US"/>
          </a:p>
        </p:txBody>
      </p:sp>
      <p:sp>
        <p:nvSpPr>
          <p:cNvPr id="7" name="Footer Placeholder 4"/>
          <p:cNvSpPr>
            <a:spLocks noGrp="1"/>
          </p:cNvSpPr>
          <p:nvPr>
            <p:ph type="ftr" sz="quarter" idx="11"/>
          </p:nvPr>
        </p:nvSpPr>
        <p:spPr/>
        <p:txBody>
          <a:bodyPr/>
          <a:lstStyle/>
          <a:p>
            <a:r>
              <a:rPr lang="en-US"/>
              <a:t>Jon Rosdahl, CSR</a:t>
            </a:r>
          </a:p>
        </p:txBody>
      </p:sp>
      <p:sp>
        <p:nvSpPr>
          <p:cNvPr id="8" name="Slide Number Placeholder 5"/>
          <p:cNvSpPr>
            <a:spLocks noGrp="1"/>
          </p:cNvSpPr>
          <p:nvPr>
            <p:ph type="sldNum" sz="quarter" idx="12"/>
          </p:nvPr>
        </p:nvSpPr>
        <p:spPr/>
        <p:txBody>
          <a:bodyPr/>
          <a:lstStyle/>
          <a:p>
            <a:r>
              <a:rPr lang="en-US"/>
              <a:t>Slide </a:t>
            </a:r>
            <a:fld id="{D62760A8-5474-45BC-82DE-400C3182C025}"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a:t>More Proposed Changes to P&amp;P and OM </a:t>
            </a: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2012-03-11</a:t>
            </a:r>
            <a:endParaRPr lang="en-US" sz="2000" b="0" dirty="0"/>
          </a:p>
        </p:txBody>
      </p:sp>
      <p:graphicFrame>
        <p:nvGraphicFramePr>
          <p:cNvPr id="30731" name="Object 11"/>
          <p:cNvGraphicFramePr>
            <a:graphicFrameLocks noChangeAspect="1"/>
          </p:cNvGraphicFramePr>
          <p:nvPr/>
        </p:nvGraphicFramePr>
        <p:xfrm>
          <a:off x="515938" y="2281238"/>
          <a:ext cx="8078787" cy="2484437"/>
        </p:xfrm>
        <a:graphic>
          <a:graphicData uri="http://schemas.openxmlformats.org/presentationml/2006/ole">
            <p:oleObj spid="_x0000_s30731" name="Document" r:id="rId4" imgW="8238789" imgH="2543732"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772400" cy="5943600"/>
          </a:xfrm>
        </p:spPr>
        <p:txBody>
          <a:bodyPr/>
          <a:lstStyle/>
          <a:p>
            <a:pPr>
              <a:buNone/>
            </a:pPr>
            <a:r>
              <a:rPr lang="en-US" sz="2000" dirty="0" smtClean="0"/>
              <a:t>• Possible new 6.3 in OM:</a:t>
            </a:r>
          </a:p>
          <a:p>
            <a:pPr>
              <a:buNone/>
            </a:pPr>
            <a:r>
              <a:rPr lang="en-US" sz="2000" dirty="0" smtClean="0"/>
              <a:t>A WG Chair who is unable to attend a Sponsor meeting may designate, by notification to the Sponsor Chair, a Vice Chair of that WG to act in place of the WG Chair.  </a:t>
            </a:r>
          </a:p>
          <a:p>
            <a:pPr>
              <a:buNone/>
            </a:pPr>
            <a:r>
              <a:rPr lang="en-US" sz="2000" dirty="0" smtClean="0"/>
              <a:t>In the absence of a WG Chair at a Sponsor meeting without prior notification, the Sponsor Chair should recognize a Vice Chair of that WG to act in place of the WG Chair. </a:t>
            </a:r>
          </a:p>
          <a:p>
            <a:pPr>
              <a:buNone/>
            </a:pPr>
            <a:r>
              <a:rPr lang="en-US" sz="2000" dirty="0" smtClean="0"/>
              <a:t>Regardless of the above no individual may exercise more than one vote at Sponsor meetings.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6FBD7062-DA00-4420-9618-4151B12832D5}"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text</a:t>
            </a:r>
            <a:endParaRPr lang="en-US" dirty="0"/>
          </a:p>
        </p:txBody>
      </p:sp>
      <p:sp>
        <p:nvSpPr>
          <p:cNvPr id="3" name="Content Placeholder 2"/>
          <p:cNvSpPr>
            <a:spLocks noGrp="1"/>
          </p:cNvSpPr>
          <p:nvPr>
            <p:ph idx="1"/>
          </p:nvPr>
        </p:nvSpPr>
        <p:spPr>
          <a:xfrm>
            <a:off x="609600" y="1524000"/>
            <a:ext cx="7772400" cy="4114800"/>
          </a:xfrm>
        </p:spPr>
        <p:txBody>
          <a:bodyPr/>
          <a:lstStyle/>
          <a:p>
            <a:pPr>
              <a:buNone/>
            </a:pPr>
            <a:r>
              <a:rPr lang="en-US" b="0" i="1" dirty="0" smtClean="0"/>
              <a:t>12.5.2 Compatibility</a:t>
            </a:r>
            <a:r>
              <a:rPr lang="en-US" dirty="0" smtClean="0"/>
              <a:t> </a:t>
            </a:r>
          </a:p>
          <a:p>
            <a:pPr>
              <a:buNone/>
            </a:pPr>
            <a:r>
              <a:rPr lang="en-US" b="0" i="1" dirty="0" smtClean="0"/>
              <a:t>IEEE 802 LMSC defines a family of standards. All standards should be in conformance with the IEEE 802.1 Architecture, Management, and Interworking documents as follows: IEEE 802.1 Overview and Architecture, IEEE 802.1D, IEEE 802.1Q, and parts of IEEE 802.1F. If any variances in conformance emerge, they shall be thoroughly disclosed and reviewed with IEEE 802.1.</a:t>
            </a:r>
            <a:r>
              <a:rPr lang="en-US" dirty="0" smtClean="0"/>
              <a:t> </a:t>
            </a:r>
          </a:p>
          <a:p>
            <a:pPr>
              <a:buNone/>
            </a:pPr>
            <a:r>
              <a:rPr lang="en-US" b="0" i="1" dirty="0" smtClean="0"/>
              <a:t>Each standard in the IEEE 802 LMSC family of standards shall include a definition of managed objects that are compatible with systems management standards.</a:t>
            </a:r>
            <a:endParaRPr lang="en-US"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6FBD7062-DA00-4420-9618-4151B12832D5}"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replacement text</a:t>
            </a:r>
            <a:endParaRPr lang="en-US" dirty="0"/>
          </a:p>
        </p:txBody>
      </p:sp>
      <p:sp>
        <p:nvSpPr>
          <p:cNvPr id="3" name="Content Placeholder 2"/>
          <p:cNvSpPr>
            <a:spLocks noGrp="1"/>
          </p:cNvSpPr>
          <p:nvPr>
            <p:ph idx="1"/>
          </p:nvPr>
        </p:nvSpPr>
        <p:spPr>
          <a:xfrm>
            <a:off x="685800" y="1676400"/>
            <a:ext cx="7772400" cy="4114800"/>
          </a:xfrm>
        </p:spPr>
        <p:txBody>
          <a:bodyPr/>
          <a:lstStyle/>
          <a:p>
            <a:pPr>
              <a:buNone/>
            </a:pPr>
            <a:r>
              <a:rPr lang="en-US" sz="2000" b="0" i="1" dirty="0" smtClean="0"/>
              <a:t>12.5.2 Compatibility</a:t>
            </a:r>
            <a:r>
              <a:rPr lang="en-US" sz="2000" dirty="0" smtClean="0"/>
              <a:t> </a:t>
            </a:r>
          </a:p>
          <a:p>
            <a:pPr>
              <a:buNone/>
            </a:pPr>
            <a:r>
              <a:rPr lang="en-US" sz="2000" b="0" i="1" dirty="0" smtClean="0"/>
              <a:t>IEEE 802 LMSC defines a family of standards. All standards should be in conformance with IEEE Std 802, IEEE Std 802.1D, and IEEE Std 802.1Q. If any variances in conformance emerge, they shall be thoroughly disclosed and reviewed with the IEEE 802.1 Working Group.</a:t>
            </a:r>
            <a:r>
              <a:rPr lang="en-US" sz="2000" dirty="0" smtClean="0"/>
              <a:t> </a:t>
            </a:r>
            <a:r>
              <a:rPr lang="en-US" sz="2000" b="0" i="1" dirty="0" smtClean="0"/>
              <a:t>In order to demonstrate compatibility with this criterion, the Five Criteria statement must answer the following questions:</a:t>
            </a:r>
            <a:r>
              <a:rPr lang="en-US" sz="2000" dirty="0" smtClean="0"/>
              <a:t> </a:t>
            </a:r>
          </a:p>
          <a:p>
            <a:pPr>
              <a:buNone/>
            </a:pPr>
            <a:r>
              <a:rPr lang="en-US" sz="2000" b="0" i="1" dirty="0" smtClean="0"/>
              <a:t>a) Does the PAR mandate that the standard will comply with IEEE Std 802, IEEE Std 802.1D, and IEEE Std 802.1Q?</a:t>
            </a:r>
            <a:r>
              <a:rPr lang="en-US" sz="2000" dirty="0" smtClean="0"/>
              <a:t> </a:t>
            </a:r>
          </a:p>
          <a:p>
            <a:pPr>
              <a:buNone/>
            </a:pPr>
            <a:r>
              <a:rPr lang="en-US" sz="2000" b="0" i="1" dirty="0" smtClean="0"/>
              <a:t>b) If not, how will the Working Group ensure that the resulting draft standard is compliant or, if not, receives appropriate review from the IEEE 802.1 Working Group?</a:t>
            </a:r>
            <a:endParaRPr lang="en-US" sz="2000"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Jon Rosdahl, CSR</a:t>
            </a:r>
            <a:endParaRPr lang="en-US"/>
          </a:p>
        </p:txBody>
      </p:sp>
      <p:sp>
        <p:nvSpPr>
          <p:cNvPr id="6" name="Slide Number Placeholder 5"/>
          <p:cNvSpPr>
            <a:spLocks noGrp="1"/>
          </p:cNvSpPr>
          <p:nvPr>
            <p:ph type="sldNum" sz="quarter" idx="12"/>
          </p:nvPr>
        </p:nvSpPr>
        <p:spPr/>
        <p:txBody>
          <a:bodyPr/>
          <a:lstStyle/>
          <a:p>
            <a:r>
              <a:rPr lang="en-US" smtClean="0"/>
              <a:t>Slide </a:t>
            </a:r>
            <a:fld id="{6FBD7062-DA00-4420-9618-4151B12832D5}"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D60EAD66-D251-47C7-8487-FE561CF1058C}" type="slidenum">
              <a:rPr lang="en-US"/>
              <a:pPr/>
              <a:t>13</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a:xfrm>
            <a:off x="685800" y="1752600"/>
            <a:ext cx="7772400" cy="4343400"/>
          </a:xfrm>
        </p:spPr>
        <p:txBody>
          <a:bodyPr/>
          <a:lstStyle/>
          <a:p>
            <a:pPr>
              <a:buFontTx/>
              <a:buNone/>
            </a:pPr>
            <a:r>
              <a:rPr lang="en-US"/>
              <a:t>LMSC P&amp;P:</a:t>
            </a:r>
          </a:p>
          <a:p>
            <a:pPr>
              <a:buFontTx/>
              <a:buNone/>
            </a:pPr>
            <a:r>
              <a:rPr lang="en-US">
                <a:hlinkClick r:id="rId2"/>
              </a:rPr>
              <a:t>http://standards.ieee.org/board/aud/LMSC.pdf</a:t>
            </a:r>
            <a:endParaRPr lang="en-US"/>
          </a:p>
          <a:p>
            <a:pPr>
              <a:buFontTx/>
              <a:buNone/>
            </a:pPr>
            <a:endParaRPr lang="en-US"/>
          </a:p>
          <a:p>
            <a:pPr>
              <a:buFontTx/>
              <a:buNone/>
            </a:pPr>
            <a:r>
              <a:rPr lang="en-US"/>
              <a:t>LMSC OM:</a:t>
            </a:r>
          </a:p>
          <a:p>
            <a:pPr>
              <a:buFontTx/>
              <a:buNone/>
            </a:pPr>
            <a:r>
              <a:rPr lang="en-US" sz="1600">
                <a:hlinkClick r:id="rId3"/>
              </a:rPr>
              <a:t>http://ieee802.org/PNP/2010-07/IEEE_802_LMSC_OM_approved_100716.pdf</a:t>
            </a:r>
            <a:endParaRPr lang="en-US" sz="1600"/>
          </a:p>
          <a:p>
            <a:pPr>
              <a:buFontTx/>
              <a:buNone/>
            </a:pPr>
            <a:endParaRPr lang="en-US" sz="1600"/>
          </a:p>
          <a:p>
            <a:pPr>
              <a:buFontTx/>
              <a:buNone/>
            </a:pPr>
            <a:r>
              <a:rPr lang="en-US"/>
              <a:t>WG P&amp;P:</a:t>
            </a:r>
          </a:p>
          <a:p>
            <a:pPr>
              <a:buFontTx/>
              <a:buNone/>
            </a:pPr>
            <a:r>
              <a:rPr lang="en-US" sz="1600">
                <a:hlinkClick r:id="rId4"/>
              </a:rPr>
              <a:t>http://ieee802.org/PNP/2010-07/IEEE_802_LMSC_WG_PandP_approved_100716.pdf</a:t>
            </a:r>
            <a:endParaRPr lang="en-US" sz="1600"/>
          </a:p>
          <a:p>
            <a:pPr>
              <a:buFontTx/>
              <a:buNone/>
            </a:pPr>
            <a:endParaRPr lang="en-US" sz="1600"/>
          </a:p>
          <a:p>
            <a:pPr>
              <a:buFontTx/>
              <a:buNone/>
            </a:pPr>
            <a:r>
              <a:rPr lang="en-US"/>
              <a:t>Workshop Action items:</a:t>
            </a:r>
          </a:p>
          <a:p>
            <a:pPr>
              <a:buFontTx/>
              <a:buNone/>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FDBFCDA1-88EA-4CE0-8A85-127E0EF9DC1F}"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a:t>4 Proposed Changes to the LMSC OM and one change to the LMSC P&amp;P.</a:t>
            </a:r>
          </a:p>
          <a:p>
            <a:pPr>
              <a:buFontTx/>
              <a:buNone/>
            </a:pPr>
            <a:endParaRPr lang="en-US"/>
          </a:p>
          <a:p>
            <a:pPr>
              <a:buFontTx/>
              <a:buNone/>
            </a:pPr>
            <a:r>
              <a:rPr lang="en-US"/>
              <a:t>Some of these proposed changes stem from discussions during the Nov 2011 EC Workshop.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smtClean="0"/>
              <a:t>March 2012</a:t>
            </a:r>
            <a:endParaRPr lang="en-US"/>
          </a:p>
        </p:txBody>
      </p:sp>
      <p:sp>
        <p:nvSpPr>
          <p:cNvPr id="4" name="Footer Placeholder 4"/>
          <p:cNvSpPr>
            <a:spLocks noGrp="1"/>
          </p:cNvSpPr>
          <p:nvPr>
            <p:ph type="ftr" sz="quarter" idx="11"/>
          </p:nvPr>
        </p:nvSpPr>
        <p:spPr/>
        <p:txBody>
          <a:bodyPr/>
          <a:lstStyle/>
          <a:p>
            <a:r>
              <a:rPr lang="en-US"/>
              <a:t>Jon Rosdahl, CSR</a:t>
            </a:r>
          </a:p>
        </p:txBody>
      </p:sp>
      <p:sp>
        <p:nvSpPr>
          <p:cNvPr id="5" name="Slide Number Placeholder 5"/>
          <p:cNvSpPr>
            <a:spLocks noGrp="1"/>
          </p:cNvSpPr>
          <p:nvPr>
            <p:ph type="sldNum" sz="quarter" idx="12"/>
          </p:nvPr>
        </p:nvSpPr>
        <p:spPr/>
        <p:txBody>
          <a:bodyPr/>
          <a:lstStyle/>
          <a:p>
            <a:r>
              <a:rPr lang="en-US"/>
              <a:t>Slide </a:t>
            </a:r>
            <a:fld id="{9A772233-746B-4662-8565-A6A4C9792EB1}" type="slidenum">
              <a:rPr lang="en-US"/>
              <a:pPr/>
              <a:t>3</a:t>
            </a:fld>
            <a:endParaRPr lang="en-US"/>
          </a:p>
        </p:txBody>
      </p:sp>
      <p:sp>
        <p:nvSpPr>
          <p:cNvPr id="99331" name="Rectangle 3"/>
          <p:cNvSpPr>
            <a:spLocks noGrp="1" noChangeArrowheads="1"/>
          </p:cNvSpPr>
          <p:nvPr>
            <p:ph type="body" idx="1"/>
          </p:nvPr>
        </p:nvSpPr>
        <p:spPr>
          <a:xfrm>
            <a:off x="685800" y="762000"/>
            <a:ext cx="7772400" cy="5334000"/>
          </a:xfrm>
        </p:spPr>
        <p:txBody>
          <a:bodyPr/>
          <a:lstStyle/>
          <a:p>
            <a:pPr>
              <a:lnSpc>
                <a:spcPct val="90000"/>
              </a:lnSpc>
            </a:pPr>
            <a:r>
              <a:rPr lang="en-US" sz="2000"/>
              <a:t>Pursuant to 4.1.4 of the LMSC Op Man:</a:t>
            </a:r>
            <a:br>
              <a:rPr lang="en-US" sz="2000"/>
            </a:br>
            <a:r>
              <a:rPr lang="en-US" sz="2000"/>
              <a:t>  “4.1.4 Revision of the IEEE 802 LMSC OM and IEEE 802 LMSCWG P&amp;P </a:t>
            </a:r>
            <a:br>
              <a:rPr lang="en-US" sz="2000"/>
            </a:br>
            <a:r>
              <a:rPr lang="en-US" sz="2000"/>
              <a:t/>
            </a:r>
            <a:br>
              <a:rPr lang="en-US" sz="2000"/>
            </a:br>
            <a:r>
              <a:rPr lang="en-US" sz="2000"/>
              <a:t>  This OM and the IEEE 802 LMSC WG P&amp;P may be revised as follows. </a:t>
            </a:r>
            <a:br>
              <a:rPr lang="en-US" sz="2000"/>
            </a:br>
            <a:r>
              <a:rPr lang="en-US" sz="2000"/>
              <a:t/>
            </a:r>
            <a:br>
              <a:rPr lang="en-US" sz="2000"/>
            </a:br>
            <a:r>
              <a:rPr lang="en-US" sz="2000"/>
              <a:t>  Revisions to these documents shall be submitted by a Sponsor member to the Sponsor no less than 30 day in advance of a Sponsor Vote to approve them. The Sponsor member proposing the revision may modify the proposed revision during the 30 days prior to a Sponsor Vote (in response to comments). Insufficient time to consider complex modifications is a valid reason to vote disapprove. A motion to revise these documents shall require a vote of approve by at least two thirds of all members of the Sponsor. Votes to approve revisions shall be taken at a plenary session. If approved, revisions become effective at the end of the plenary session where the votes were taken. </a:t>
            </a:r>
            <a:br>
              <a:rPr lang="en-US" sz="2000"/>
            </a:br>
            <a:r>
              <a:rPr lang="en-US" sz="20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CB4EF1D6-B4B5-43DC-B298-2308AD219E90}" type="slidenum">
              <a:rPr lang="en-US"/>
              <a:pPr/>
              <a:t>4</a:t>
            </a:fld>
            <a:endParaRPr lang="en-US"/>
          </a:p>
        </p:txBody>
      </p:sp>
      <p:sp>
        <p:nvSpPr>
          <p:cNvPr id="100354" name="Rectangle 2"/>
          <p:cNvSpPr>
            <a:spLocks noGrp="1" noChangeArrowheads="1"/>
          </p:cNvSpPr>
          <p:nvPr>
            <p:ph type="title"/>
          </p:nvPr>
        </p:nvSpPr>
        <p:spPr>
          <a:xfrm>
            <a:off x="685800" y="685800"/>
            <a:ext cx="7772400" cy="685800"/>
          </a:xfrm>
        </p:spPr>
        <p:txBody>
          <a:bodyPr/>
          <a:lstStyle/>
          <a:p>
            <a:r>
              <a:rPr lang="en-US"/>
              <a:t>Proposed Change 1</a:t>
            </a:r>
          </a:p>
        </p:txBody>
      </p:sp>
      <p:sp>
        <p:nvSpPr>
          <p:cNvPr id="100355" name="Rectangle 3"/>
          <p:cNvSpPr>
            <a:spLocks noGrp="1" noChangeArrowheads="1"/>
          </p:cNvSpPr>
          <p:nvPr>
            <p:ph type="body" idx="1"/>
          </p:nvPr>
        </p:nvSpPr>
        <p:spPr>
          <a:xfrm>
            <a:off x="685800" y="1524000"/>
            <a:ext cx="7772400" cy="4572000"/>
          </a:xfrm>
        </p:spPr>
        <p:txBody>
          <a:bodyPr/>
          <a:lstStyle/>
          <a:p>
            <a:r>
              <a:rPr lang="en-US"/>
              <a:t>   OM-</a:t>
            </a:r>
            <a:r>
              <a:rPr lang="en-US" sz="2000"/>
              <a:t> </a:t>
            </a:r>
            <a:r>
              <a:rPr lang="en-US"/>
              <a:t>5.2.1(2</a:t>
            </a:r>
            <a:r>
              <a:rPr lang="en-US" baseline="30000"/>
              <a:t>nd</a:t>
            </a:r>
            <a:r>
              <a:rPr lang="en-US"/>
              <a:t> paragraph): </a:t>
            </a:r>
          </a:p>
          <a:p>
            <a:pPr lvl="1"/>
            <a:r>
              <a:rPr lang="en-US" sz="2400"/>
              <a:t>correct/remove redundant typo</a:t>
            </a:r>
            <a:r>
              <a:rPr lang="en-US"/>
              <a:t>: </a:t>
            </a:r>
          </a:p>
          <a:p>
            <a:pPr lvl="1"/>
            <a:endParaRPr lang="en-US"/>
          </a:p>
          <a:p>
            <a:pPr lvl="1">
              <a:buFontTx/>
              <a:buNone/>
            </a:pPr>
            <a:r>
              <a:rPr lang="en-US" sz="2400" b="1"/>
              <a:t>Change </a:t>
            </a:r>
          </a:p>
          <a:p>
            <a:pPr lvl="1">
              <a:buFontTx/>
              <a:buNone/>
            </a:pPr>
            <a:r>
              <a:rPr lang="en-US"/>
              <a:t>		“…an IEEE 802 IEEE 802 LMSC WG operating with treasury“</a:t>
            </a:r>
          </a:p>
          <a:p>
            <a:pPr lvl="1">
              <a:buFontTx/>
              <a:buNone/>
            </a:pPr>
            <a:r>
              <a:rPr lang="en-US" sz="2400" b="1"/>
              <a:t>To </a:t>
            </a:r>
          </a:p>
          <a:p>
            <a:pPr>
              <a:buFontTx/>
              <a:buNone/>
            </a:pPr>
            <a:r>
              <a:rPr lang="en-US" sz="2000"/>
              <a:t>		</a:t>
            </a:r>
            <a:r>
              <a:rPr lang="en-US" sz="2000" b="0"/>
              <a:t>“…an IEEE 802 LMSC WG operating with treasury</a:t>
            </a:r>
            <a:r>
              <a:rPr lang="en-US" sz="200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545AE13D-69E6-4A21-9557-2F15EB497A0E}" type="slidenum">
              <a:rPr lang="en-US"/>
              <a:pPr/>
              <a:t>5</a:t>
            </a:fld>
            <a:endParaRPr lang="en-US"/>
          </a:p>
        </p:txBody>
      </p:sp>
      <p:sp>
        <p:nvSpPr>
          <p:cNvPr id="101378" name="Rectangle 2"/>
          <p:cNvSpPr>
            <a:spLocks noGrp="1" noChangeArrowheads="1"/>
          </p:cNvSpPr>
          <p:nvPr>
            <p:ph type="title"/>
          </p:nvPr>
        </p:nvSpPr>
        <p:spPr/>
        <p:txBody>
          <a:bodyPr/>
          <a:lstStyle/>
          <a:p>
            <a:r>
              <a:rPr lang="en-US"/>
              <a:t>Proposed Change 2</a:t>
            </a:r>
            <a:endParaRPr lang="en-US" sz="2800"/>
          </a:p>
        </p:txBody>
      </p:sp>
      <p:sp>
        <p:nvSpPr>
          <p:cNvPr id="101379" name="Rectangle 3"/>
          <p:cNvSpPr>
            <a:spLocks noGrp="1" noChangeArrowheads="1"/>
          </p:cNvSpPr>
          <p:nvPr>
            <p:ph type="body" idx="1"/>
          </p:nvPr>
        </p:nvSpPr>
        <p:spPr/>
        <p:txBody>
          <a:bodyPr/>
          <a:lstStyle/>
          <a:p>
            <a:r>
              <a:rPr lang="en-US"/>
              <a:t>  OM-5.2.3:</a:t>
            </a:r>
          </a:p>
          <a:p>
            <a:pPr lvl="1"/>
            <a:r>
              <a:rPr lang="en-US" sz="2400"/>
              <a:t> remove redundant line with incorrect reference:</a:t>
            </a:r>
          </a:p>
          <a:p>
            <a:pPr lvl="1"/>
            <a:endParaRPr lang="en-US" sz="2400"/>
          </a:p>
          <a:p>
            <a:pPr lvl="1"/>
            <a:r>
              <a:rPr lang="en-US" sz="2400"/>
              <a:t>Delete "a) The Host complied with the definition of a host in subclause 4.2.1 of this OM “</a:t>
            </a:r>
            <a:br>
              <a:rPr lang="en-US" sz="2400"/>
            </a:br>
            <a:endParaRPr lang="en-US" sz="2400"/>
          </a:p>
          <a:p>
            <a:pPr lvl="1">
              <a:buFontTx/>
              <a:buNone/>
            </a:pPr>
            <a:r>
              <a:rPr lang="en-US"/>
              <a:t/>
            </a:r>
            <a:br>
              <a:rPr lang="en-US"/>
            </a:b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C20C9B63-DA38-49C2-938C-19EC00176B9F}" type="slidenum">
              <a:rPr lang="en-US"/>
              <a:pPr/>
              <a:t>6</a:t>
            </a:fld>
            <a:endParaRPr lang="en-US"/>
          </a:p>
        </p:txBody>
      </p:sp>
      <p:sp>
        <p:nvSpPr>
          <p:cNvPr id="103426" name="Rectangle 2"/>
          <p:cNvSpPr>
            <a:spLocks noGrp="1" noChangeArrowheads="1"/>
          </p:cNvSpPr>
          <p:nvPr>
            <p:ph type="title"/>
          </p:nvPr>
        </p:nvSpPr>
        <p:spPr/>
        <p:txBody>
          <a:bodyPr/>
          <a:lstStyle/>
          <a:p>
            <a:r>
              <a:rPr lang="en-US"/>
              <a:t>Proposed Change 3</a:t>
            </a:r>
            <a:endParaRPr lang="en-US" sz="2800"/>
          </a:p>
        </p:txBody>
      </p:sp>
      <p:sp>
        <p:nvSpPr>
          <p:cNvPr id="103427" name="Rectangle 3"/>
          <p:cNvSpPr>
            <a:spLocks noGrp="1" noChangeArrowheads="1"/>
          </p:cNvSpPr>
          <p:nvPr>
            <p:ph type="body" idx="1"/>
          </p:nvPr>
        </p:nvSpPr>
        <p:spPr>
          <a:xfrm>
            <a:off x="685800" y="1905000"/>
            <a:ext cx="7772400" cy="4191000"/>
          </a:xfrm>
        </p:spPr>
        <p:txBody>
          <a:bodyPr/>
          <a:lstStyle/>
          <a:p>
            <a:r>
              <a:rPr lang="en-US"/>
              <a:t>OM – 7:</a:t>
            </a:r>
          </a:p>
          <a:p>
            <a:pPr>
              <a:buFontTx/>
              <a:buNone/>
            </a:pPr>
            <a:r>
              <a:rPr lang="en-US"/>
              <a:t>Remove clause 7 as Interpretations are no longer done by Sponsors in the IEEE-SA.</a:t>
            </a:r>
            <a:br>
              <a:rPr lang="en-US"/>
            </a:br>
            <a:r>
              <a:rPr lang="en-US"/>
              <a:t>    " 7. Interpretations </a:t>
            </a:r>
            <a:br>
              <a:rPr lang="en-US"/>
            </a:br>
            <a:r>
              <a:rPr lang="en-US"/>
              <a:t>    Interpretations shall be approved by at least a 75% approval vote of the Sponsor subgroup that generated the document being interpreted, or a group determined by the Sponsor if such a subgroup does not exist. "</a:t>
            </a:r>
            <a:br>
              <a:rPr lang="en-US"/>
            </a:b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BF4AE8E0-04E3-4F7F-8DBF-827448385D1E}" type="slidenum">
              <a:rPr lang="en-US"/>
              <a:pPr/>
              <a:t>7</a:t>
            </a:fld>
            <a:endParaRPr lang="en-US"/>
          </a:p>
        </p:txBody>
      </p:sp>
      <p:sp>
        <p:nvSpPr>
          <p:cNvPr id="105474" name="Rectangle 2"/>
          <p:cNvSpPr>
            <a:spLocks noGrp="1" noChangeArrowheads="1"/>
          </p:cNvSpPr>
          <p:nvPr>
            <p:ph type="title"/>
          </p:nvPr>
        </p:nvSpPr>
        <p:spPr>
          <a:xfrm>
            <a:off x="685800" y="685800"/>
            <a:ext cx="7772400" cy="609600"/>
          </a:xfrm>
        </p:spPr>
        <p:txBody>
          <a:bodyPr/>
          <a:lstStyle/>
          <a:p>
            <a:r>
              <a:rPr lang="en-US"/>
              <a:t>Proposed Change 4</a:t>
            </a:r>
          </a:p>
        </p:txBody>
      </p:sp>
      <p:sp>
        <p:nvSpPr>
          <p:cNvPr id="105475" name="Rectangle 3"/>
          <p:cNvSpPr>
            <a:spLocks noGrp="1" noChangeArrowheads="1"/>
          </p:cNvSpPr>
          <p:nvPr>
            <p:ph type="body" idx="1"/>
          </p:nvPr>
        </p:nvSpPr>
        <p:spPr>
          <a:xfrm>
            <a:off x="685800" y="1600200"/>
            <a:ext cx="7772400" cy="4495800"/>
          </a:xfrm>
        </p:spPr>
        <p:txBody>
          <a:bodyPr/>
          <a:lstStyle/>
          <a:p>
            <a:pPr>
              <a:lnSpc>
                <a:spcPct val="90000"/>
              </a:lnSpc>
            </a:pPr>
            <a:r>
              <a:rPr lang="en-US" dirty="0"/>
              <a:t>Proposal for a rule change to provide guidance for future regional choice of venues.</a:t>
            </a:r>
          </a:p>
          <a:p>
            <a:pPr>
              <a:lnSpc>
                <a:spcPct val="90000"/>
              </a:lnSpc>
            </a:pPr>
            <a:r>
              <a:rPr lang="en-US" dirty="0"/>
              <a:t>OM - Add new clause </a:t>
            </a:r>
          </a:p>
          <a:p>
            <a:pPr>
              <a:lnSpc>
                <a:spcPct val="90000"/>
              </a:lnSpc>
              <a:buFontTx/>
              <a:buNone/>
            </a:pPr>
            <a:r>
              <a:rPr lang="en-US" dirty="0"/>
              <a:t>	5.1.1.2 IEEE 802 LMSC Plenary Venue selection</a:t>
            </a:r>
          </a:p>
          <a:p>
            <a:pPr lvl="1">
              <a:lnSpc>
                <a:spcPct val="90000"/>
              </a:lnSpc>
              <a:buFontTx/>
              <a:buNone/>
            </a:pPr>
            <a:r>
              <a:rPr lang="en-US" dirty="0"/>
              <a:t>The IEEE 802 LMSC Executive Secretary presents proposed plenary venues to the Sponsor.  </a:t>
            </a:r>
            <a:r>
              <a:rPr lang="en-US" dirty="0" smtClean="0"/>
              <a:t>Proposed plenary venues </a:t>
            </a:r>
            <a:r>
              <a:rPr lang="en-US" dirty="0"/>
              <a:t>shall consist of </a:t>
            </a:r>
            <a:r>
              <a:rPr lang="en-US" dirty="0" smtClean="0"/>
              <a:t>different regions of </a:t>
            </a:r>
            <a:r>
              <a:rPr lang="en-US" dirty="0"/>
              <a:t>the </a:t>
            </a:r>
            <a:r>
              <a:rPr lang="en-US" dirty="0" smtClean="0"/>
              <a:t>world.  </a:t>
            </a:r>
            <a:r>
              <a:rPr lang="en-US" dirty="0"/>
              <a:t>Each year there shall be at least one </a:t>
            </a:r>
            <a:r>
              <a:rPr lang="en-US" dirty="0" smtClean="0"/>
              <a:t>plenary that </a:t>
            </a:r>
            <a:r>
              <a:rPr lang="en-US" dirty="0"/>
              <a:t>is </a:t>
            </a:r>
            <a:r>
              <a:rPr lang="en-US" dirty="0" smtClean="0"/>
              <a:t>both outside </a:t>
            </a:r>
            <a:r>
              <a:rPr lang="en-US" dirty="0"/>
              <a:t>the United States and </a:t>
            </a:r>
            <a:r>
              <a:rPr lang="en-US" dirty="0" smtClean="0"/>
              <a:t>the North </a:t>
            </a:r>
            <a:r>
              <a:rPr lang="en-US" dirty="0"/>
              <a:t>American continent.  </a:t>
            </a:r>
          </a:p>
          <a:p>
            <a:pPr lvl="1">
              <a:lnSpc>
                <a:spcPct val="90000"/>
              </a:lnSpc>
              <a:buFontTx/>
              <a:buNone/>
            </a:pPr>
            <a:r>
              <a:rPr lang="en-US" dirty="0" smtClean="0"/>
              <a:t>The venue and date </a:t>
            </a:r>
            <a:r>
              <a:rPr lang="en-US" dirty="0"/>
              <a:t>for each plenary session </a:t>
            </a:r>
            <a:r>
              <a:rPr lang="en-US" dirty="0" smtClean="0"/>
              <a:t>shall be approved by the </a:t>
            </a:r>
            <a:r>
              <a:rPr lang="en-US" dirty="0"/>
              <a:t>Sponsor prior to signing </a:t>
            </a:r>
            <a:r>
              <a:rPr lang="en-US" dirty="0" smtClean="0"/>
              <a:t> venue-related commitments </a:t>
            </a:r>
            <a:r>
              <a:rPr lang="en-US" dirty="0"/>
              <a:t>on behalf of the IEEE 802 LMSC.”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E7467108-91B6-491A-9F8C-A9C3C99C1744}" type="slidenum">
              <a:rPr lang="en-US"/>
              <a:pPr/>
              <a:t>8</a:t>
            </a:fld>
            <a:endParaRPr lang="en-US"/>
          </a:p>
        </p:txBody>
      </p:sp>
      <p:sp>
        <p:nvSpPr>
          <p:cNvPr id="113666" name="Rectangle 2"/>
          <p:cNvSpPr>
            <a:spLocks noGrp="1" noChangeArrowheads="1"/>
          </p:cNvSpPr>
          <p:nvPr>
            <p:ph type="title"/>
          </p:nvPr>
        </p:nvSpPr>
        <p:spPr>
          <a:xfrm>
            <a:off x="685800" y="685800"/>
            <a:ext cx="7772400" cy="762000"/>
          </a:xfrm>
        </p:spPr>
        <p:txBody>
          <a:bodyPr/>
          <a:lstStyle/>
          <a:p>
            <a:r>
              <a:rPr lang="en-US"/>
              <a:t>Current requirements of Exec Secretary</a:t>
            </a:r>
          </a:p>
        </p:txBody>
      </p:sp>
      <p:sp>
        <p:nvSpPr>
          <p:cNvPr id="113667" name="Rectangle 3"/>
          <p:cNvSpPr>
            <a:spLocks noGrp="1" noChangeArrowheads="1"/>
          </p:cNvSpPr>
          <p:nvPr>
            <p:ph type="body" idx="1"/>
          </p:nvPr>
        </p:nvSpPr>
        <p:spPr>
          <a:xfrm>
            <a:off x="685800" y="1600200"/>
            <a:ext cx="7772400" cy="4800600"/>
          </a:xfrm>
        </p:spPr>
        <p:txBody>
          <a:bodyPr/>
          <a:lstStyle/>
          <a:p>
            <a:r>
              <a:rPr lang="en-US" sz="2000" b="0"/>
              <a:t>LMSC P&amp;P -- </a:t>
            </a:r>
            <a:r>
              <a:rPr lang="en-US" sz="2000"/>
              <a:t>3.4.5 Executive Secretary </a:t>
            </a:r>
            <a:endParaRPr lang="en-US" sz="2000" b="0"/>
          </a:p>
          <a:p>
            <a:pPr>
              <a:buFontTx/>
              <a:buNone/>
            </a:pPr>
            <a:r>
              <a:rPr lang="en-US" sz="2000" b="0"/>
              <a:t>The Executive Secretary shall: </a:t>
            </a:r>
          </a:p>
          <a:p>
            <a:pPr>
              <a:buFontTx/>
              <a:buNone/>
            </a:pPr>
            <a:r>
              <a:rPr lang="en-US" sz="2000" b="0"/>
              <a:t>	a) Oversee all activities related to Sponsor sponsored meeting facilities and services </a:t>
            </a:r>
          </a:p>
          <a:p>
            <a:pPr>
              <a:buFontTx/>
              <a:buNone/>
            </a:pPr>
            <a:r>
              <a:rPr lang="en-US" sz="2000" b="0"/>
              <a:t>	b) With the treasurer, ensure that Sponsor sponsored sessions are compliant with IEEE financial policies </a:t>
            </a:r>
          </a:p>
          <a:p>
            <a:pPr>
              <a:buFontTx/>
              <a:buNone/>
            </a:pPr>
            <a:r>
              <a:rPr lang="en-US" sz="2000" b="0"/>
              <a:t>	c) Present summaries of venue options to the Sponsor, select venues under oversight of the Sponsor, and sign approved proposals on behalf of 802 </a:t>
            </a:r>
          </a:p>
          <a:p>
            <a:pPr>
              <a:buFontTx/>
              <a:buNone/>
            </a:pPr>
            <a:r>
              <a:rPr lang="en-US" sz="2000" b="0"/>
              <a:t>	d) Coordinate with CSP (Conference Service Providers) and Sponsor Chair on major decisions </a:t>
            </a:r>
          </a:p>
          <a:p>
            <a:pPr>
              <a:buFontTx/>
              <a:buNone/>
            </a:pPr>
            <a:r>
              <a:rPr lang="en-US" sz="2000" b="0"/>
              <a:t>	e) Oversee maintenance of Sponsor Registration Database </a:t>
            </a:r>
          </a:p>
          <a:p>
            <a:pPr>
              <a:buFontTx/>
              <a:buNone/>
            </a:pPr>
            <a:r>
              <a:rPr lang="en-US" sz="2000" b="0"/>
              <a:t>	f) Provide public notice of upcoming plenary session.</a:t>
            </a:r>
            <a:endParaRPr lang="en-US" sz="20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81AFAD3F-7121-4569-B991-44BAE32F7757}" type="slidenum">
              <a:rPr lang="en-US"/>
              <a:pPr/>
              <a:t>9</a:t>
            </a:fld>
            <a:endParaRPr lang="en-US"/>
          </a:p>
        </p:txBody>
      </p:sp>
      <p:sp>
        <p:nvSpPr>
          <p:cNvPr id="110594" name="Rectangle 2"/>
          <p:cNvSpPr>
            <a:spLocks noGrp="1" noChangeArrowheads="1"/>
          </p:cNvSpPr>
          <p:nvPr>
            <p:ph type="title"/>
          </p:nvPr>
        </p:nvSpPr>
        <p:spPr>
          <a:xfrm>
            <a:off x="685800" y="685800"/>
            <a:ext cx="7772400" cy="609600"/>
          </a:xfrm>
        </p:spPr>
        <p:txBody>
          <a:bodyPr/>
          <a:lstStyle/>
          <a:p>
            <a:r>
              <a:rPr lang="en-US"/>
              <a:t>Proposed Change 5</a:t>
            </a:r>
          </a:p>
        </p:txBody>
      </p:sp>
      <p:sp>
        <p:nvSpPr>
          <p:cNvPr id="110595" name="Rectangle 3"/>
          <p:cNvSpPr>
            <a:spLocks noGrp="1" noChangeArrowheads="1"/>
          </p:cNvSpPr>
          <p:nvPr>
            <p:ph type="body" idx="1"/>
          </p:nvPr>
        </p:nvSpPr>
        <p:spPr>
          <a:xfrm>
            <a:off x="685800" y="1600200"/>
            <a:ext cx="7772400" cy="4495800"/>
          </a:xfrm>
        </p:spPr>
        <p:txBody>
          <a:bodyPr/>
          <a:lstStyle/>
          <a:p>
            <a:r>
              <a:rPr lang="en-US"/>
              <a:t>Proposal for a rule change to require venue selection be approved by the EC prior to contract signing.</a:t>
            </a:r>
          </a:p>
          <a:p>
            <a:pPr>
              <a:buFontTx/>
              <a:buNone/>
            </a:pPr>
            <a:r>
              <a:rPr lang="en-US"/>
              <a:t>Change LMSC P&amp;P 3.4.5 c)</a:t>
            </a:r>
          </a:p>
          <a:p>
            <a:pPr>
              <a:buFontTx/>
              <a:buNone/>
            </a:pPr>
            <a:r>
              <a:rPr lang="en-US" b="0"/>
              <a:t>	“c) Present summaries of venue options to the Sponsor, select venues </a:t>
            </a:r>
            <a:r>
              <a:rPr lang="en-US" b="0">
                <a:solidFill>
                  <a:srgbClr val="CC0000"/>
                </a:solidFill>
              </a:rPr>
              <a:t>under oversight</a:t>
            </a:r>
            <a:r>
              <a:rPr lang="en-US" b="0"/>
              <a:t> of the Sponsor, and sign approved proposals on behalf of 802 “</a:t>
            </a:r>
          </a:p>
          <a:p>
            <a:pPr>
              <a:buFontTx/>
              <a:buNone/>
            </a:pPr>
            <a:r>
              <a:rPr lang="en-US" b="0"/>
              <a:t>To</a:t>
            </a:r>
          </a:p>
          <a:p>
            <a:pPr>
              <a:buFontTx/>
              <a:buNone/>
            </a:pPr>
            <a:r>
              <a:rPr lang="en-US" b="0"/>
              <a:t>	“c) Present summaries of venue options to the Sponsor, select venues </a:t>
            </a:r>
            <a:r>
              <a:rPr lang="en-US" b="0">
                <a:solidFill>
                  <a:srgbClr val="CC0000"/>
                </a:solidFill>
              </a:rPr>
              <a:t>with approval</a:t>
            </a:r>
            <a:r>
              <a:rPr lang="en-US" b="0"/>
              <a:t> of the Sponsor, and sign approved proposals on behalf of 802.</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2165</TotalTime>
  <Words>587</Words>
  <Application>Microsoft Office PowerPoint</Application>
  <PresentationFormat>On-screen Show (4:3)</PresentationFormat>
  <Paragraphs>144</Paragraphs>
  <Slides>13</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More Proposed Changes to P&amp;P and OM </vt:lpstr>
      <vt:lpstr>Abstract</vt:lpstr>
      <vt:lpstr>Slide 3</vt:lpstr>
      <vt:lpstr>Proposed Change 1</vt:lpstr>
      <vt:lpstr>Proposed Change 2</vt:lpstr>
      <vt:lpstr>Proposed Change 3</vt:lpstr>
      <vt:lpstr>Proposed Change 4</vt:lpstr>
      <vt:lpstr>Current requirements of Exec Secretary</vt:lpstr>
      <vt:lpstr>Proposed Change 5</vt:lpstr>
      <vt:lpstr>Slide 10</vt:lpstr>
      <vt:lpstr>Existing text</vt:lpstr>
      <vt:lpstr>Proposed replacement text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Proposed Changes to P&amp;P and OM</dc:title>
  <dc:creator>Jon Rosdahl</dc:creator>
  <cp:lastModifiedBy>matthew.sherman</cp:lastModifiedBy>
  <cp:revision>19</cp:revision>
  <cp:lastPrinted>1998-02-10T13:28:06Z</cp:lastPrinted>
  <dcterms:created xsi:type="dcterms:W3CDTF">2012-01-24T17:14:37Z</dcterms:created>
  <dcterms:modified xsi:type="dcterms:W3CDTF">2012-03-12T07:40:26Z</dcterms:modified>
</cp:coreProperties>
</file>