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0" r:id="rId6"/>
    <p:sldId id="267" r:id="rId7"/>
    <p:sldId id="269" r:id="rId8"/>
    <p:sldId id="270" r:id="rId9"/>
    <p:sldId id="268" r:id="rId10"/>
    <p:sldId id="261" r:id="rId11"/>
    <p:sldId id="262" r:id="rId12"/>
    <p:sldId id="263" r:id="rId13"/>
    <p:sldId id="265" r:id="rId14"/>
    <p:sldId id="264" r:id="rId15"/>
    <p:sldId id="271" r:id="rId16"/>
    <p:sldId id="25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8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1D77-0FFD-4CDE-B572-DDEBC963AC9E}" type="datetimeFigureOut">
              <a:rPr lang="en-US" smtClean="0"/>
              <a:pPr/>
              <a:t>9/4/2016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F068A-B4F2-46F1-8B6D-2E21BFD8216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3339" TargetMode="External"/><Relationship Id="rId2" Type="http://schemas.openxmlformats.org/officeDocument/2006/relationships/hyperlink" Target="https://tools.ietf.org/html/rfc715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N" dirty="0" smtClean="0"/>
              <a:t>Spectrum Database Interfaces – </a:t>
            </a:r>
            <a:r>
              <a:rPr lang="en-IN" dirty="0" smtClean="0">
                <a:solidFill>
                  <a:schemeClr val="accent2"/>
                </a:solidFill>
              </a:rPr>
              <a:t>Data Structures</a:t>
            </a:r>
            <a:endParaRPr lang="en-IN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endParaRPr lang="en-IN" dirty="0" smtClean="0"/>
          </a:p>
          <a:p>
            <a:pPr algn="r"/>
            <a:endParaRPr lang="en-IN" dirty="0"/>
          </a:p>
          <a:p>
            <a:pPr algn="r"/>
            <a:r>
              <a:rPr lang="en-IN" dirty="0" err="1" smtClean="0">
                <a:solidFill>
                  <a:srgbClr val="C00000"/>
                </a:solidFill>
              </a:rPr>
              <a:t>Sajeev</a:t>
            </a:r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dirty="0" err="1" smtClean="0">
                <a:solidFill>
                  <a:srgbClr val="C00000"/>
                </a:solidFill>
              </a:rPr>
              <a:t>Manikkoth</a:t>
            </a:r>
            <a:endParaRPr lang="en-IN" dirty="0" smtClean="0">
              <a:solidFill>
                <a:srgbClr val="C00000"/>
              </a:solidFill>
            </a:endParaRPr>
          </a:p>
          <a:p>
            <a:pPr algn="r"/>
            <a:r>
              <a:rPr lang="en-IN" dirty="0" smtClean="0">
                <a:solidFill>
                  <a:schemeClr val="tx1"/>
                </a:solidFill>
              </a:rPr>
              <a:t>IEEE </a:t>
            </a:r>
            <a:r>
              <a:rPr lang="en-IN" dirty="0" smtClean="0">
                <a:solidFill>
                  <a:schemeClr val="tx1"/>
                </a:solidFill>
              </a:rPr>
              <a:t>1900.6</a:t>
            </a:r>
          </a:p>
          <a:p>
            <a:pPr algn="r"/>
            <a:r>
              <a:rPr lang="en-IN" dirty="0" smtClean="0">
                <a:solidFill>
                  <a:schemeClr val="accent2"/>
                </a:solidFill>
              </a:rPr>
              <a:t>DCN </a:t>
            </a:r>
            <a:r>
              <a:rPr lang="en-IN" b="1" dirty="0" smtClean="0">
                <a:solidFill>
                  <a:schemeClr val="accent2"/>
                </a:solidFill>
              </a:rPr>
              <a:t>6-16-0038-00-CNTS</a:t>
            </a:r>
            <a:endParaRPr lang="en-IN" dirty="0" smtClean="0">
              <a:solidFill>
                <a:schemeClr val="accent2"/>
              </a:solidFill>
            </a:endParaRPr>
          </a:p>
          <a:p>
            <a:pPr algn="r"/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PAWS Protocol Functionalities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/>
              <a:t>spectrum.paws.init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 INIT_REQ</a:t>
            </a:r>
          </a:p>
          <a:p>
            <a:pPr lvl="1"/>
            <a:r>
              <a:rPr lang="en-IN" dirty="0" smtClean="0"/>
              <a:t> INIT_RESP</a:t>
            </a:r>
          </a:p>
          <a:p>
            <a:r>
              <a:rPr lang="en-IN" dirty="0" err="1" smtClean="0"/>
              <a:t>spectrum.paws.register</a:t>
            </a:r>
            <a:endParaRPr lang="en-IN" dirty="0"/>
          </a:p>
          <a:p>
            <a:pPr lvl="1"/>
            <a:r>
              <a:rPr lang="en-IN" dirty="0" smtClean="0"/>
              <a:t> REGISTRATION_REQ </a:t>
            </a:r>
          </a:p>
          <a:p>
            <a:pPr lvl="1"/>
            <a:r>
              <a:rPr lang="en-IN" dirty="0" smtClean="0"/>
              <a:t> REGISTRATION_RESP</a:t>
            </a:r>
          </a:p>
          <a:p>
            <a:r>
              <a:rPr lang="en-IN" dirty="0" err="1" smtClean="0"/>
              <a:t>spectrum.paws.verifyDevice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 DEV_VALID_REQ </a:t>
            </a:r>
          </a:p>
          <a:p>
            <a:pPr lvl="1"/>
            <a:r>
              <a:rPr lang="en-IN" dirty="0" smtClean="0"/>
              <a:t> DEV_VALID_RESP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Protocol Functionalities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/>
              <a:t>spectrum.paws.getSpectrum</a:t>
            </a:r>
            <a:endParaRPr lang="en-IN" dirty="0"/>
          </a:p>
          <a:p>
            <a:pPr lvl="1"/>
            <a:r>
              <a:rPr lang="en-IN" dirty="0" smtClean="0"/>
              <a:t>AVAIL_SPECTRUM_REQ</a:t>
            </a:r>
          </a:p>
          <a:p>
            <a:pPr lvl="1"/>
            <a:r>
              <a:rPr lang="en-IN" dirty="0" smtClean="0"/>
              <a:t> AVAIL_SPECTRUM_RESP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spectrum.paws.getSpectrumBatch</a:t>
            </a:r>
            <a:endParaRPr lang="en-IN" dirty="0" smtClean="0"/>
          </a:p>
          <a:p>
            <a:pPr lvl="1"/>
            <a:r>
              <a:rPr lang="en-IN" dirty="0" smtClean="0"/>
              <a:t> AVAIL_SPECTRUM_BATCH_REQ</a:t>
            </a:r>
          </a:p>
          <a:p>
            <a:pPr lvl="1"/>
            <a:r>
              <a:rPr lang="en-IN" dirty="0" smtClean="0"/>
              <a:t> AVAIL_SPECTRUM_BATCH_RESP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spectrum.paws.notifySpectrumUse</a:t>
            </a:r>
            <a:endParaRPr lang="en-IN" dirty="0" smtClean="0"/>
          </a:p>
          <a:p>
            <a:pPr lvl="1"/>
            <a:r>
              <a:rPr lang="en-IN" dirty="0" smtClean="0"/>
              <a:t>SPECTRUM_USE_NOTIFY</a:t>
            </a:r>
          </a:p>
          <a:p>
            <a:pPr lvl="1"/>
            <a:r>
              <a:rPr lang="en-IN" dirty="0" smtClean="0"/>
              <a:t> SPECTRUM_USE_RESP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Request Example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IN" dirty="0" smtClean="0"/>
              <a:t>{</a:t>
            </a:r>
          </a:p>
          <a:p>
            <a:r>
              <a:rPr lang="en-IN" dirty="0" smtClean="0"/>
              <a:t>    "</a:t>
            </a:r>
            <a:r>
              <a:rPr lang="en-IN" dirty="0" err="1" smtClean="0"/>
              <a:t>jsonrpc</a:t>
            </a:r>
            <a:r>
              <a:rPr lang="en-IN" dirty="0" smtClean="0"/>
              <a:t>": "2.0",</a:t>
            </a:r>
          </a:p>
          <a:p>
            <a:r>
              <a:rPr lang="en-IN" dirty="0" smtClean="0"/>
              <a:t>    "method": "</a:t>
            </a:r>
            <a:r>
              <a:rPr lang="en-IN" dirty="0" err="1" smtClean="0"/>
              <a:t>spectrum.paws.getSpectrum</a:t>
            </a:r>
            <a:r>
              <a:rPr lang="en-IN" dirty="0" smtClean="0"/>
              <a:t>",</a:t>
            </a:r>
          </a:p>
          <a:p>
            <a:r>
              <a:rPr lang="en-IN" dirty="0" smtClean="0"/>
              <a:t>    "</a:t>
            </a:r>
            <a:r>
              <a:rPr lang="en-IN" dirty="0" err="1" smtClean="0"/>
              <a:t>params</a:t>
            </a:r>
            <a:r>
              <a:rPr lang="en-IN" dirty="0" smtClean="0"/>
              <a:t>": {</a:t>
            </a:r>
          </a:p>
          <a:p>
            <a:r>
              <a:rPr lang="en-IN" dirty="0" smtClean="0"/>
              <a:t>     "type": "AVAIL_SPECTRUM_REQ",</a:t>
            </a:r>
          </a:p>
          <a:p>
            <a:r>
              <a:rPr lang="en-IN" dirty="0" smtClean="0"/>
              <a:t>     "version": "1.0",</a:t>
            </a:r>
          </a:p>
          <a:p>
            <a:r>
              <a:rPr lang="en-IN" dirty="0" smtClean="0"/>
              <a:t>     "</a:t>
            </a:r>
            <a:r>
              <a:rPr lang="en-IN" dirty="0" err="1" smtClean="0"/>
              <a:t>deviceDesc</a:t>
            </a:r>
            <a:r>
              <a:rPr lang="en-IN" dirty="0" smtClean="0"/>
              <a:t>": {</a:t>
            </a:r>
          </a:p>
          <a:p>
            <a:r>
              <a:rPr lang="en-IN" dirty="0" smtClean="0"/>
              <a:t>      "</a:t>
            </a:r>
            <a:r>
              <a:rPr lang="en-IN" dirty="0" err="1" smtClean="0"/>
              <a:t>serialNumber</a:t>
            </a:r>
            <a:r>
              <a:rPr lang="en-IN" dirty="0" smtClean="0"/>
              <a:t>": "XXX",</a:t>
            </a:r>
          </a:p>
          <a:p>
            <a:r>
              <a:rPr lang="en-IN" dirty="0" smtClean="0"/>
              <a:t>      "</a:t>
            </a:r>
            <a:r>
              <a:rPr lang="en-IN" dirty="0" err="1" smtClean="0"/>
              <a:t>fccId</a:t>
            </a:r>
            <a:r>
              <a:rPr lang="en-IN" dirty="0" smtClean="0"/>
              <a:t>": "YYY",</a:t>
            </a:r>
          </a:p>
          <a:p>
            <a:r>
              <a:rPr lang="en-IN" dirty="0" smtClean="0"/>
              <a:t>      "</a:t>
            </a:r>
            <a:r>
              <a:rPr lang="en-IN" dirty="0" err="1" smtClean="0"/>
              <a:t>rulesetIds</a:t>
            </a:r>
            <a:r>
              <a:rPr lang="en-IN" dirty="0" smtClean="0"/>
              <a:t>": ["FccTvBandWhiteSpace-2010"]</a:t>
            </a:r>
          </a:p>
          <a:p>
            <a:r>
              <a:rPr lang="en-IN" dirty="0" smtClean="0"/>
              <a:t>     },</a:t>
            </a:r>
          </a:p>
          <a:p>
            <a:r>
              <a:rPr lang="en-IN" dirty="0" smtClean="0"/>
              <a:t>     "location": {</a:t>
            </a:r>
          </a:p>
          <a:p>
            <a:r>
              <a:rPr lang="en-IN" dirty="0" smtClean="0"/>
              <a:t>      "point": {</a:t>
            </a:r>
          </a:p>
          <a:p>
            <a:r>
              <a:rPr lang="en-IN" dirty="0" smtClean="0"/>
              <a:t>       "</a:t>
            </a:r>
            <a:r>
              <a:rPr lang="en-IN" dirty="0" err="1" smtClean="0"/>
              <a:t>center</a:t>
            </a:r>
            <a:r>
              <a:rPr lang="en-IN" dirty="0" smtClean="0"/>
              <a:t>": {"latitude": 37.0, "longitude": -101.3}</a:t>
            </a:r>
          </a:p>
          <a:p>
            <a:r>
              <a:rPr lang="en-IN" dirty="0" smtClean="0"/>
              <a:t>      }</a:t>
            </a:r>
          </a:p>
          <a:p>
            <a:r>
              <a:rPr lang="en-IN" dirty="0" smtClean="0"/>
              <a:t>     },</a:t>
            </a:r>
          </a:p>
          <a:p>
            <a:r>
              <a:rPr lang="en-IN" dirty="0" smtClean="0"/>
              <a:t>     "antenna": {"height": 10.2, "</a:t>
            </a:r>
            <a:r>
              <a:rPr lang="en-IN" dirty="0" err="1" smtClean="0"/>
              <a:t>heightType</a:t>
            </a:r>
            <a:r>
              <a:rPr lang="en-IN" dirty="0" smtClean="0"/>
              <a:t>": "AGL"}</a:t>
            </a:r>
          </a:p>
          <a:p>
            <a:r>
              <a:rPr lang="en-IN" dirty="0" smtClean="0"/>
              <a:t>    },</a:t>
            </a:r>
          </a:p>
          <a:p>
            <a:r>
              <a:rPr lang="en-IN" dirty="0" smtClean="0"/>
              <a:t>    "id": "</a:t>
            </a:r>
            <a:r>
              <a:rPr lang="en-IN" dirty="0" err="1" smtClean="0"/>
              <a:t>xxxxxx</a:t>
            </a:r>
            <a:r>
              <a:rPr lang="en-IN" dirty="0" smtClean="0"/>
              <a:t>"</a:t>
            </a:r>
          </a:p>
          <a:p>
            <a:r>
              <a:rPr lang="en-IN" dirty="0" smtClean="0"/>
              <a:t>   }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IN" dirty="0" smtClean="0"/>
              <a:t>[</a:t>
            </a:r>
          </a:p>
          <a:p>
            <a:r>
              <a:rPr lang="en-IN" dirty="0" smtClean="0"/>
              <a:t>               {"</a:t>
            </a:r>
            <a:r>
              <a:rPr lang="en-IN" dirty="0" err="1" smtClean="0"/>
              <a:t>hz</a:t>
            </a:r>
            <a:r>
              <a:rPr lang="en-IN" dirty="0" smtClean="0"/>
              <a:t>":6.20e8, "</a:t>
            </a:r>
            <a:r>
              <a:rPr lang="en-IN" dirty="0" err="1" smtClean="0"/>
              <a:t>dbm</a:t>
            </a:r>
            <a:r>
              <a:rPr lang="en-IN" dirty="0" smtClean="0"/>
              <a:t>":30.0},</a:t>
            </a:r>
          </a:p>
          <a:p>
            <a:r>
              <a:rPr lang="en-IN" dirty="0" smtClean="0"/>
              <a:t>               {"</a:t>
            </a:r>
            <a:r>
              <a:rPr lang="en-IN" dirty="0" err="1" smtClean="0"/>
              <a:t>hz</a:t>
            </a:r>
            <a:r>
              <a:rPr lang="en-IN" dirty="0" smtClean="0"/>
              <a:t>":6.26e8, "</a:t>
            </a:r>
            <a:r>
              <a:rPr lang="en-IN" dirty="0" err="1" smtClean="0"/>
              <a:t>dbm</a:t>
            </a:r>
            <a:r>
              <a:rPr lang="en-IN" dirty="0" smtClean="0"/>
              <a:t>":30.0}</a:t>
            </a:r>
          </a:p>
          <a:p>
            <a:r>
              <a:rPr lang="en-IN" dirty="0" smtClean="0"/>
              <a:t>              ],</a:t>
            </a:r>
          </a:p>
          <a:p>
            <a:r>
              <a:rPr lang="en-IN" dirty="0" smtClean="0"/>
              <a:t>              ...</a:t>
            </a:r>
          </a:p>
          <a:p>
            <a:r>
              <a:rPr lang="en-IN" dirty="0" smtClean="0"/>
              <a:t>            ]</a:t>
            </a:r>
          </a:p>
          <a:p>
            <a:r>
              <a:rPr lang="en-IN" dirty="0" smtClean="0"/>
              <a:t>           }</a:t>
            </a:r>
          </a:p>
          <a:p>
            <a:r>
              <a:rPr lang="en-IN" dirty="0" smtClean="0"/>
              <a:t>         ]</a:t>
            </a:r>
          </a:p>
          <a:p>
            <a:r>
              <a:rPr lang="en-IN" dirty="0" smtClean="0"/>
              <a:t>        },</a:t>
            </a:r>
          </a:p>
          <a:p>
            <a:r>
              <a:rPr lang="en-IN" dirty="0" smtClean="0"/>
              <a:t>        {</a:t>
            </a:r>
          </a:p>
          <a:p>
            <a:r>
              <a:rPr lang="en-IN" dirty="0" smtClean="0"/>
              <a:t>         "</a:t>
            </a:r>
            <a:r>
              <a:rPr lang="en-IN" dirty="0" err="1" smtClean="0"/>
              <a:t>eventTime</a:t>
            </a:r>
            <a:r>
              <a:rPr lang="en-IN" dirty="0" smtClean="0"/>
              <a:t>": {</a:t>
            </a:r>
          </a:p>
          <a:p>
            <a:r>
              <a:rPr lang="en-IN" dirty="0" smtClean="0"/>
              <a:t>          "</a:t>
            </a:r>
            <a:r>
              <a:rPr lang="en-IN" dirty="0" err="1" smtClean="0"/>
              <a:t>startTime</a:t>
            </a:r>
            <a:r>
              <a:rPr lang="en-IN" dirty="0" smtClean="0"/>
              <a:t>": "2013-03-02T22:00:00Z",</a:t>
            </a:r>
          </a:p>
          <a:p>
            <a:r>
              <a:rPr lang="en-IN" dirty="0" smtClean="0"/>
              <a:t>          "</a:t>
            </a:r>
            <a:r>
              <a:rPr lang="en-IN" dirty="0" err="1" smtClean="0"/>
              <a:t>stopTime</a:t>
            </a:r>
            <a:r>
              <a:rPr lang="en-IN" dirty="0" smtClean="0"/>
              <a:t>": "2013-03-03T14:30:21Z"</a:t>
            </a:r>
          </a:p>
          <a:p>
            <a:r>
              <a:rPr lang="en-IN" dirty="0" smtClean="0"/>
              <a:t>	},</a:t>
            </a:r>
          </a:p>
          <a:p>
            <a:r>
              <a:rPr lang="en-IN" dirty="0" smtClean="0"/>
              <a:t>         "spectra": [</a:t>
            </a:r>
          </a:p>
          <a:p>
            <a:r>
              <a:rPr lang="en-IN" dirty="0" smtClean="0"/>
              <a:t>          ...</a:t>
            </a:r>
          </a:p>
          <a:p>
            <a:r>
              <a:rPr lang="en-IN" dirty="0" smtClean="0"/>
              <a:t>         ]</a:t>
            </a:r>
          </a:p>
          <a:p>
            <a:r>
              <a:rPr lang="en-IN" dirty="0" smtClean="0"/>
              <a:t>        }</a:t>
            </a:r>
          </a:p>
          <a:p>
            <a:r>
              <a:rPr lang="en-IN" dirty="0" smtClean="0"/>
              <a:t>       ]</a:t>
            </a:r>
          </a:p>
          <a:p>
            <a:r>
              <a:rPr lang="en-IN" dirty="0" smtClean="0"/>
              <a:t>      }</a:t>
            </a:r>
          </a:p>
          <a:p>
            <a:r>
              <a:rPr lang="en-IN" dirty="0" smtClean="0"/>
              <a:t>     ]</a:t>
            </a:r>
          </a:p>
          <a:p>
            <a:r>
              <a:rPr lang="en-IN" dirty="0" smtClean="0"/>
              <a:t>    },</a:t>
            </a:r>
          </a:p>
          <a:p>
            <a:r>
              <a:rPr lang="en-IN" dirty="0" smtClean="0"/>
              <a:t>    "id": "</a:t>
            </a:r>
            <a:r>
              <a:rPr lang="en-IN" dirty="0" err="1" smtClean="0"/>
              <a:t>xxxxxx</a:t>
            </a:r>
            <a:r>
              <a:rPr lang="en-IN" dirty="0" smtClean="0"/>
              <a:t>"</a:t>
            </a:r>
          </a:p>
          <a:p>
            <a:r>
              <a:rPr lang="en-IN" dirty="0" smtClean="0"/>
              <a:t>   }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Response 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dirty="0" smtClean="0"/>
              <a:t>{</a:t>
            </a:r>
          </a:p>
          <a:p>
            <a:r>
              <a:rPr lang="en-IN" dirty="0" smtClean="0"/>
              <a:t>    "</a:t>
            </a:r>
            <a:r>
              <a:rPr lang="en-IN" dirty="0" err="1" smtClean="0"/>
              <a:t>jsonrpc</a:t>
            </a:r>
            <a:r>
              <a:rPr lang="en-IN" dirty="0" smtClean="0"/>
              <a:t>": "2.0",</a:t>
            </a:r>
          </a:p>
          <a:p>
            <a:r>
              <a:rPr lang="en-IN" dirty="0" smtClean="0"/>
              <a:t>    "result": {</a:t>
            </a:r>
          </a:p>
          <a:p>
            <a:r>
              <a:rPr lang="en-IN" dirty="0" smtClean="0"/>
              <a:t>     "type": "AVAIL_SPECTRUM_RESP",</a:t>
            </a:r>
          </a:p>
          <a:p>
            <a:r>
              <a:rPr lang="en-IN" dirty="0" smtClean="0"/>
              <a:t>     "version": "1.0",</a:t>
            </a:r>
          </a:p>
          <a:p>
            <a:r>
              <a:rPr lang="en-IN" dirty="0" smtClean="0"/>
              <a:t>     "timestamp": "2013-03-02T14:30:21Z",</a:t>
            </a:r>
          </a:p>
          <a:p>
            <a:r>
              <a:rPr lang="en-IN" dirty="0" smtClean="0"/>
              <a:t>     "</a:t>
            </a:r>
            <a:r>
              <a:rPr lang="en-IN" dirty="0" err="1" smtClean="0"/>
              <a:t>deviceDesc</a:t>
            </a:r>
            <a:r>
              <a:rPr lang="en-IN" dirty="0" smtClean="0"/>
              <a:t>": {</a:t>
            </a:r>
          </a:p>
          <a:p>
            <a:r>
              <a:rPr lang="en-IN" dirty="0" smtClean="0"/>
              <a:t>      "</a:t>
            </a:r>
            <a:r>
              <a:rPr lang="en-IN" dirty="0" err="1" smtClean="0"/>
              <a:t>serialNumber</a:t>
            </a:r>
            <a:r>
              <a:rPr lang="en-IN" dirty="0" smtClean="0"/>
              <a:t>": "XXX",</a:t>
            </a:r>
          </a:p>
          <a:p>
            <a:r>
              <a:rPr lang="en-IN" dirty="0" smtClean="0"/>
              <a:t>      "</a:t>
            </a:r>
            <a:r>
              <a:rPr lang="en-IN" dirty="0" err="1" smtClean="0"/>
              <a:t>fccId</a:t>
            </a:r>
            <a:r>
              <a:rPr lang="en-IN" dirty="0" smtClean="0"/>
              <a:t>": "YYY",</a:t>
            </a:r>
          </a:p>
          <a:p>
            <a:r>
              <a:rPr lang="en-IN" dirty="0" smtClean="0"/>
              <a:t>      "</a:t>
            </a:r>
            <a:r>
              <a:rPr lang="en-IN" dirty="0" err="1" smtClean="0"/>
              <a:t>rulesetIds</a:t>
            </a:r>
            <a:r>
              <a:rPr lang="en-IN" dirty="0" smtClean="0"/>
              <a:t>": ["FccTvBandWhiteSpace-2010"]</a:t>
            </a:r>
          </a:p>
          <a:p>
            <a:r>
              <a:rPr lang="en-IN" dirty="0" smtClean="0"/>
              <a:t>     },</a:t>
            </a:r>
          </a:p>
          <a:p>
            <a:r>
              <a:rPr lang="en-IN" dirty="0" smtClean="0"/>
              <a:t>     "</a:t>
            </a:r>
            <a:r>
              <a:rPr lang="en-IN" dirty="0" err="1" smtClean="0"/>
              <a:t>spectrumSpecs</a:t>
            </a:r>
            <a:r>
              <a:rPr lang="en-IN" dirty="0" smtClean="0"/>
              <a:t>": [</a:t>
            </a:r>
          </a:p>
          <a:p>
            <a:r>
              <a:rPr lang="en-IN" dirty="0" smtClean="0"/>
              <a:t>      {</a:t>
            </a:r>
          </a:p>
          <a:p>
            <a:r>
              <a:rPr lang="en-IN" dirty="0" smtClean="0"/>
              <a:t>       "</a:t>
            </a:r>
            <a:r>
              <a:rPr lang="en-IN" dirty="0" err="1" smtClean="0"/>
              <a:t>rulesetInfo</a:t>
            </a:r>
            <a:r>
              <a:rPr lang="en-IN" dirty="0" smtClean="0"/>
              <a:t>": {</a:t>
            </a:r>
          </a:p>
          <a:p>
            <a:r>
              <a:rPr lang="en-IN" dirty="0" smtClean="0"/>
              <a:t>         "authority": "us",</a:t>
            </a:r>
          </a:p>
          <a:p>
            <a:r>
              <a:rPr lang="en-IN" dirty="0" smtClean="0"/>
              <a:t>         "</a:t>
            </a:r>
            <a:r>
              <a:rPr lang="en-IN" dirty="0" err="1" smtClean="0"/>
              <a:t>rulesetId</a:t>
            </a:r>
            <a:r>
              <a:rPr lang="en-IN" dirty="0" smtClean="0"/>
              <a:t>": "FccTvBandWhiteSpace-2010"</a:t>
            </a:r>
          </a:p>
          <a:p>
            <a:r>
              <a:rPr lang="en-IN" dirty="0" smtClean="0"/>
              <a:t>       },</a:t>
            </a:r>
          </a:p>
          <a:p>
            <a:r>
              <a:rPr lang="en-IN" dirty="0" smtClean="0"/>
              <a:t>       "</a:t>
            </a:r>
            <a:r>
              <a:rPr lang="en-IN" dirty="0" err="1" smtClean="0"/>
              <a:t>needsSpectrumReport</a:t>
            </a:r>
            <a:r>
              <a:rPr lang="en-IN" dirty="0" smtClean="0"/>
              <a:t>": false,</a:t>
            </a:r>
          </a:p>
          <a:p>
            <a:r>
              <a:rPr lang="en-IN" dirty="0" smtClean="0"/>
              <a:t>       "</a:t>
            </a:r>
            <a:r>
              <a:rPr lang="en-IN" dirty="0" err="1" smtClean="0"/>
              <a:t>spectrumSchedules</a:t>
            </a:r>
            <a:r>
              <a:rPr lang="en-IN" dirty="0" smtClean="0"/>
              <a:t>": [</a:t>
            </a:r>
          </a:p>
          <a:p>
            <a:r>
              <a:rPr lang="en-IN" dirty="0" smtClean="0"/>
              <a:t>        {</a:t>
            </a:r>
          </a:p>
          <a:p>
            <a:r>
              <a:rPr lang="en-IN" dirty="0" smtClean="0"/>
              <a:t>         "</a:t>
            </a:r>
            <a:r>
              <a:rPr lang="en-IN" dirty="0" err="1" smtClean="0"/>
              <a:t>eventTime</a:t>
            </a:r>
            <a:r>
              <a:rPr lang="en-IN" dirty="0" smtClean="0"/>
              <a:t>": {</a:t>
            </a:r>
          </a:p>
          <a:p>
            <a:r>
              <a:rPr lang="en-IN" dirty="0" smtClean="0"/>
              <a:t>          "</a:t>
            </a:r>
            <a:r>
              <a:rPr lang="en-IN" dirty="0" err="1" smtClean="0"/>
              <a:t>startTime</a:t>
            </a:r>
            <a:r>
              <a:rPr lang="en-IN" dirty="0" smtClean="0"/>
              <a:t>": "2013-03-02T14:30:21Z",</a:t>
            </a:r>
          </a:p>
          <a:p>
            <a:r>
              <a:rPr lang="en-IN" dirty="0" smtClean="0"/>
              <a:t>          "</a:t>
            </a:r>
            <a:r>
              <a:rPr lang="en-IN" dirty="0" err="1" smtClean="0"/>
              <a:t>stopTime</a:t>
            </a:r>
            <a:r>
              <a:rPr lang="en-IN" dirty="0" smtClean="0"/>
              <a:t>": "2013-03-02T20:00:00Z"</a:t>
            </a:r>
          </a:p>
          <a:p>
            <a:r>
              <a:rPr lang="en-IN" dirty="0" smtClean="0"/>
              <a:t>         },</a:t>
            </a:r>
          </a:p>
          <a:p>
            <a:r>
              <a:rPr lang="en-IN" dirty="0" smtClean="0"/>
              <a:t>         "spectra": [</a:t>
            </a:r>
          </a:p>
          <a:p>
            <a:r>
              <a:rPr lang="en-IN" dirty="0" smtClean="0"/>
              <a:t>           {</a:t>
            </a:r>
          </a:p>
          <a:p>
            <a:r>
              <a:rPr lang="en-IN" dirty="0" smtClean="0"/>
              <a:t>            "</a:t>
            </a:r>
            <a:r>
              <a:rPr lang="en-IN" dirty="0" err="1" smtClean="0"/>
              <a:t>resolutionBwHz</a:t>
            </a:r>
            <a:r>
              <a:rPr lang="en-IN" dirty="0" smtClean="0"/>
              <a:t>": 6e6,</a:t>
            </a:r>
          </a:p>
          <a:p>
            <a:r>
              <a:rPr lang="en-IN" dirty="0" smtClean="0"/>
              <a:t>            "profiles": [</a:t>
            </a:r>
          </a:p>
          <a:p>
            <a:r>
              <a:rPr lang="en-IN" dirty="0" smtClean="0"/>
              <a:t>              ...</a:t>
            </a:r>
          </a:p>
          <a:p>
            <a:r>
              <a:rPr lang="en-IN" dirty="0" smtClean="0"/>
              <a:t>              [</a:t>
            </a:r>
          </a:p>
          <a:p>
            <a:r>
              <a:rPr lang="en-IN" dirty="0" smtClean="0"/>
              <a:t>               {"</a:t>
            </a:r>
            <a:r>
              <a:rPr lang="en-IN" dirty="0" err="1" smtClean="0"/>
              <a:t>hz</a:t>
            </a:r>
            <a:r>
              <a:rPr lang="en-IN" dirty="0" smtClean="0"/>
              <a:t>":5.18e8, "</a:t>
            </a:r>
            <a:r>
              <a:rPr lang="en-IN" dirty="0" err="1" smtClean="0"/>
              <a:t>dbm</a:t>
            </a:r>
            <a:r>
              <a:rPr lang="en-IN" dirty="0" smtClean="0"/>
              <a:t>":30.0},</a:t>
            </a:r>
          </a:p>
          <a:p>
            <a:r>
              <a:rPr lang="en-IN" dirty="0" smtClean="0"/>
              <a:t>               {"</a:t>
            </a:r>
            <a:r>
              <a:rPr lang="en-IN" dirty="0" err="1" smtClean="0"/>
              <a:t>hz</a:t>
            </a:r>
            <a:r>
              <a:rPr lang="en-IN" dirty="0" smtClean="0"/>
              <a:t>":5.36e8, "</a:t>
            </a:r>
            <a:r>
              <a:rPr lang="en-IN" dirty="0" err="1" smtClean="0"/>
              <a:t>dbm</a:t>
            </a:r>
            <a:r>
              <a:rPr lang="en-IN" dirty="0" smtClean="0"/>
              <a:t>":30.0},</a:t>
            </a:r>
          </a:p>
          <a:p>
            <a:r>
              <a:rPr lang="en-IN" dirty="0" smtClean="0"/>
              <a:t>               {"</a:t>
            </a:r>
            <a:r>
              <a:rPr lang="en-IN" dirty="0" err="1" smtClean="0"/>
              <a:t>hz</a:t>
            </a:r>
            <a:r>
              <a:rPr lang="en-IN" dirty="0" smtClean="0"/>
              <a:t>":5.36e8, "</a:t>
            </a:r>
            <a:r>
              <a:rPr lang="en-IN" dirty="0" err="1" smtClean="0"/>
              <a:t>dbm</a:t>
            </a:r>
            <a:r>
              <a:rPr lang="en-IN" dirty="0" smtClean="0"/>
              <a:t>":36.0},</a:t>
            </a:r>
          </a:p>
          <a:p>
            <a:r>
              <a:rPr lang="en-IN" dirty="0" smtClean="0"/>
              <a:t>               {"</a:t>
            </a:r>
            <a:r>
              <a:rPr lang="en-IN" dirty="0" err="1" smtClean="0"/>
              <a:t>hz</a:t>
            </a:r>
            <a:r>
              <a:rPr lang="en-IN" dirty="0" smtClean="0"/>
              <a:t>":5.42e8, "</a:t>
            </a:r>
            <a:r>
              <a:rPr lang="en-IN" dirty="0" err="1" smtClean="0"/>
              <a:t>dbm</a:t>
            </a:r>
            <a:r>
              <a:rPr lang="en-IN" dirty="0" smtClean="0"/>
              <a:t>":36.0}</a:t>
            </a:r>
          </a:p>
          <a:p>
            <a:r>
              <a:rPr lang="en-IN" dirty="0" smtClean="0"/>
              <a:t>              ],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IEEE 1900.6 Parameters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dirty="0" smtClean="0"/>
              <a:t>Functional</a:t>
            </a:r>
          </a:p>
          <a:p>
            <a:pPr lvl="1"/>
            <a:r>
              <a:rPr lang="en-IN" dirty="0" err="1" smtClean="0"/>
              <a:t>GeoLocation</a:t>
            </a:r>
            <a:r>
              <a:rPr lang="en-IN" dirty="0" smtClean="0"/>
              <a:t>, Depth/Height</a:t>
            </a:r>
          </a:p>
          <a:p>
            <a:pPr lvl="1"/>
            <a:r>
              <a:rPr lang="en-IN" dirty="0" err="1" smtClean="0"/>
              <a:t>EventTime</a:t>
            </a:r>
            <a:r>
              <a:rPr lang="en-IN" dirty="0" smtClean="0"/>
              <a:t>, Timestamp</a:t>
            </a:r>
          </a:p>
          <a:p>
            <a:pPr lvl="1"/>
            <a:r>
              <a:rPr lang="en-IN" dirty="0" err="1" smtClean="0"/>
              <a:t>Spectrumspec</a:t>
            </a:r>
            <a:endParaRPr lang="en-IN" dirty="0" smtClean="0"/>
          </a:p>
          <a:p>
            <a:pPr lvl="1"/>
            <a:r>
              <a:rPr lang="en-IN" dirty="0" err="1" smtClean="0"/>
              <a:t>GeoSpectrumSpec</a:t>
            </a:r>
            <a:endParaRPr lang="en-IN" dirty="0" smtClean="0"/>
          </a:p>
          <a:p>
            <a:pPr lvl="1"/>
            <a:r>
              <a:rPr lang="en-IN" dirty="0" err="1" smtClean="0"/>
              <a:t>RuleSetInfo</a:t>
            </a:r>
            <a:endParaRPr lang="en-IN" dirty="0" smtClean="0"/>
          </a:p>
          <a:p>
            <a:pPr lvl="1"/>
            <a:r>
              <a:rPr lang="en-IN" dirty="0" smtClean="0"/>
              <a:t>Regulatory Domain</a:t>
            </a:r>
          </a:p>
          <a:p>
            <a:pPr lvl="1"/>
            <a:r>
              <a:rPr lang="en-IN" dirty="0" smtClean="0"/>
              <a:t>Accuracy or Confidence level</a:t>
            </a:r>
          </a:p>
          <a:p>
            <a:r>
              <a:rPr lang="en-IN" dirty="0" smtClean="0"/>
              <a:t>Informational</a:t>
            </a:r>
          </a:p>
          <a:p>
            <a:pPr lvl="1"/>
            <a:r>
              <a:rPr lang="en-IN" dirty="0" err="1" smtClean="0"/>
              <a:t>SensorSpec</a:t>
            </a:r>
            <a:endParaRPr lang="en-IN" dirty="0" smtClean="0"/>
          </a:p>
          <a:p>
            <a:pPr lvl="2"/>
            <a:r>
              <a:rPr lang="en-IN" dirty="0" smtClean="0"/>
              <a:t>Sensor Id</a:t>
            </a:r>
          </a:p>
          <a:p>
            <a:pPr lvl="2"/>
            <a:r>
              <a:rPr lang="en-IN" dirty="0" smtClean="0"/>
              <a:t>Sensor Owner </a:t>
            </a:r>
          </a:p>
          <a:p>
            <a:pPr lvl="2"/>
            <a:r>
              <a:rPr lang="en-IN" dirty="0" smtClean="0"/>
              <a:t>Sensor Type</a:t>
            </a:r>
          </a:p>
          <a:p>
            <a:pPr lvl="2"/>
            <a:r>
              <a:rPr lang="en-IN" smtClean="0"/>
              <a:t>Operating band</a:t>
            </a:r>
            <a:endParaRPr lang="en-IN" dirty="0" smtClean="0"/>
          </a:p>
          <a:p>
            <a:pPr lvl="2"/>
            <a:r>
              <a:rPr lang="en-IN" dirty="0" smtClean="0"/>
              <a:t>Update method / frequency</a:t>
            </a:r>
          </a:p>
          <a:p>
            <a:pPr lvl="1"/>
            <a:r>
              <a:rPr lang="en-IN" dirty="0" err="1" smtClean="0"/>
              <a:t>DatabaseSpec</a:t>
            </a:r>
            <a:endParaRPr lang="en-IN" dirty="0" smtClean="0"/>
          </a:p>
          <a:p>
            <a:pPr lvl="2"/>
            <a:r>
              <a:rPr lang="en-IN" dirty="0" smtClean="0"/>
              <a:t>Spectrum Database Id</a:t>
            </a:r>
          </a:p>
          <a:p>
            <a:pPr lvl="2"/>
            <a:r>
              <a:rPr lang="en-IN" dirty="0" smtClean="0"/>
              <a:t>Spectrum Database URI</a:t>
            </a:r>
          </a:p>
          <a:p>
            <a:pPr lvl="2"/>
            <a:r>
              <a:rPr lang="en-IN" dirty="0" smtClean="0"/>
              <a:t>Spectrum Database Owner</a:t>
            </a:r>
          </a:p>
          <a:p>
            <a:pPr lvl="1"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Questions on 1900.6b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 smtClean="0"/>
              <a:t>How will sensors know which DB to use? Registration, Initialization, Change of DB, etc.</a:t>
            </a:r>
          </a:p>
          <a:p>
            <a:r>
              <a:rPr lang="en-IN" sz="2400" dirty="0" smtClean="0"/>
              <a:t>Publish-Subscribe/Request-Response or Both?</a:t>
            </a:r>
          </a:p>
          <a:p>
            <a:r>
              <a:rPr lang="en-IN" sz="2400" dirty="0" smtClean="0"/>
              <a:t>Delta update or full info always?</a:t>
            </a:r>
          </a:p>
          <a:p>
            <a:r>
              <a:rPr lang="en-IN" sz="2400" dirty="0" smtClean="0"/>
              <a:t>Pure text data or Binary encoded data</a:t>
            </a:r>
          </a:p>
          <a:p>
            <a:r>
              <a:rPr lang="en-IN" sz="2400" dirty="0" smtClean="0"/>
              <a:t>Error handling and error codes</a:t>
            </a:r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Spectrum Databases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Spectrum Database – </a:t>
            </a:r>
            <a:r>
              <a:rPr lang="en-IN" i="1" dirty="0" smtClean="0">
                <a:solidFill>
                  <a:schemeClr val="accent2"/>
                </a:solidFill>
              </a:rPr>
              <a:t>“An entity that contains current information about </a:t>
            </a:r>
            <a:r>
              <a:rPr lang="en-IN" b="1" i="1" dirty="0" smtClean="0">
                <a:solidFill>
                  <a:schemeClr val="accent2"/>
                </a:solidFill>
              </a:rPr>
              <a:t>available spectrum at a given location and time</a:t>
            </a:r>
            <a:r>
              <a:rPr lang="en-IN" i="1" dirty="0" smtClean="0">
                <a:solidFill>
                  <a:schemeClr val="accent2"/>
                </a:solidFill>
              </a:rPr>
              <a:t>, as well as other types of </a:t>
            </a:r>
            <a:r>
              <a:rPr lang="en-IN" b="1" i="1" dirty="0" smtClean="0">
                <a:solidFill>
                  <a:schemeClr val="accent2"/>
                </a:solidFill>
              </a:rPr>
              <a:t>information related to spectrum availability and usage</a:t>
            </a:r>
            <a:r>
              <a:rPr lang="en-IN" i="1" dirty="0" smtClean="0">
                <a:solidFill>
                  <a:schemeClr val="accent2"/>
                </a:solidFill>
              </a:rPr>
              <a:t>.”</a:t>
            </a:r>
          </a:p>
          <a:p>
            <a:r>
              <a:rPr lang="en-IN" dirty="0" smtClean="0"/>
              <a:t>Details Spectrum Databases require from Sensors </a:t>
            </a:r>
          </a:p>
          <a:p>
            <a:pPr lvl="1"/>
            <a:r>
              <a:rPr lang="en-IN" dirty="0" smtClean="0"/>
              <a:t>Available spectrum/channels or whitespace</a:t>
            </a:r>
          </a:p>
          <a:p>
            <a:pPr lvl="1"/>
            <a:r>
              <a:rPr lang="en-IN" dirty="0" smtClean="0"/>
              <a:t>Permissible transmission power levels</a:t>
            </a:r>
          </a:p>
          <a:p>
            <a:pPr lvl="1"/>
            <a:r>
              <a:rPr lang="en-IN" dirty="0" smtClean="0"/>
              <a:t>RF Noise levels</a:t>
            </a:r>
          </a:p>
          <a:p>
            <a:pPr lvl="1"/>
            <a:r>
              <a:rPr lang="en-IN" dirty="0" smtClean="0"/>
              <a:t>Contextual Info – location, time, antenna height, user priority (primary/secondary/tertiary)</a:t>
            </a:r>
          </a:p>
          <a:p>
            <a:pPr lvl="1"/>
            <a:r>
              <a:rPr lang="en-IN" dirty="0" smtClean="0"/>
              <a:t>Accuracy or certainty of info </a:t>
            </a:r>
          </a:p>
          <a:p>
            <a:r>
              <a:rPr lang="en-IN" dirty="0" smtClean="0"/>
              <a:t>Requirements from Upstream Databases </a:t>
            </a:r>
          </a:p>
          <a:p>
            <a:r>
              <a:rPr lang="en-IN" dirty="0" smtClean="0"/>
              <a:t>Geolocation Regulatory Databases</a:t>
            </a:r>
          </a:p>
          <a:p>
            <a:r>
              <a:rPr lang="en-IN" dirty="0" smtClean="0"/>
              <a:t>PAWS  RFC 6953 and RFC 7545</a:t>
            </a:r>
          </a:p>
          <a:p>
            <a:endParaRPr lang="en-IN" sz="1800" i="1" dirty="0" smtClean="0"/>
          </a:p>
          <a:p>
            <a:endParaRPr lang="en-IN" sz="1800" i="1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57158" y="2143116"/>
            <a:ext cx="5786478" cy="392909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Typical Deployment</a:t>
            </a:r>
            <a:endParaRPr lang="en-IN" dirty="0"/>
          </a:p>
        </p:txBody>
      </p:sp>
      <p:pic>
        <p:nvPicPr>
          <p:cNvPr id="8" name="Content Placeholder 7" descr="imag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2857496"/>
            <a:ext cx="1571636" cy="762000"/>
          </a:xfrm>
        </p:spPr>
      </p:pic>
      <p:sp>
        <p:nvSpPr>
          <p:cNvPr id="5" name="Flowchart: Process 4"/>
          <p:cNvSpPr/>
          <p:nvPr/>
        </p:nvSpPr>
        <p:spPr>
          <a:xfrm>
            <a:off x="3786182" y="4714884"/>
            <a:ext cx="2143140" cy="1000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Spectrum DB</a:t>
            </a:r>
            <a:endParaRPr lang="en-IN" dirty="0"/>
          </a:p>
        </p:txBody>
      </p:sp>
      <p:sp>
        <p:nvSpPr>
          <p:cNvPr id="7" name="Flowchart: Process 6"/>
          <p:cNvSpPr/>
          <p:nvPr/>
        </p:nvSpPr>
        <p:spPr>
          <a:xfrm>
            <a:off x="6357950" y="3000372"/>
            <a:ext cx="2143140" cy="1000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Geolocation DB</a:t>
            </a:r>
          </a:p>
          <a:p>
            <a:pPr algn="ctr"/>
            <a:r>
              <a:rPr lang="en-IN" dirty="0" smtClean="0"/>
              <a:t>(Regulatory)</a:t>
            </a:r>
            <a:endParaRPr lang="en-IN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143372" y="3500438"/>
            <a:ext cx="2214578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" idx="1"/>
          </p:cNvCxnSpPr>
          <p:nvPr/>
        </p:nvCxnSpPr>
        <p:spPr>
          <a:xfrm>
            <a:off x="2000232" y="5214950"/>
            <a:ext cx="178595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7" idx="2"/>
            <a:endCxn id="5" idx="3"/>
          </p:cNvCxnSpPr>
          <p:nvPr/>
        </p:nvCxnSpPr>
        <p:spPr>
          <a:xfrm rot="5400000">
            <a:off x="6072198" y="3857628"/>
            <a:ext cx="1214446" cy="1500198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285852" y="3357562"/>
            <a:ext cx="1500198" cy="1357322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16200000" flipH="1">
            <a:off x="3428992" y="3643314"/>
            <a:ext cx="1143008" cy="1000132"/>
          </a:xfrm>
          <a:prstGeom prst="bentConnector3">
            <a:avLst>
              <a:gd name="adj1" fmla="val 50000"/>
            </a:avLst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71604" y="235743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Whitespace Radio/AP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4429124" y="307181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PAWS RFC 7545</a:t>
            </a:r>
            <a:endParaRPr lang="en-IN" dirty="0"/>
          </a:p>
        </p:txBody>
      </p:sp>
      <p:sp>
        <p:nvSpPr>
          <p:cNvPr id="37" name="TextBox 36"/>
          <p:cNvSpPr txBox="1"/>
          <p:nvPr/>
        </p:nvSpPr>
        <p:spPr>
          <a:xfrm>
            <a:off x="2428860" y="485776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IEEE 1900.6b</a:t>
            </a:r>
            <a:endParaRPr lang="en-IN" dirty="0"/>
          </a:p>
        </p:txBody>
      </p:sp>
      <p:sp>
        <p:nvSpPr>
          <p:cNvPr id="38" name="Flowchart: Process 37"/>
          <p:cNvSpPr/>
          <p:nvPr/>
        </p:nvSpPr>
        <p:spPr>
          <a:xfrm>
            <a:off x="500034" y="4714884"/>
            <a:ext cx="1857388" cy="1000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Spectrum Sensing System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PAWS Parameters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Regulatory Domain (FCC, ETSI, etc.)</a:t>
            </a:r>
          </a:p>
          <a:p>
            <a:r>
              <a:rPr lang="en-IN" dirty="0" err="1" smtClean="0"/>
              <a:t>Ruleset</a:t>
            </a:r>
            <a:r>
              <a:rPr lang="en-IN" dirty="0" smtClean="0"/>
              <a:t>, Supported </a:t>
            </a:r>
            <a:r>
              <a:rPr lang="en-IN" dirty="0" err="1" smtClean="0"/>
              <a:t>Ruleset</a:t>
            </a:r>
            <a:r>
              <a:rPr lang="en-IN" dirty="0" smtClean="0"/>
              <a:t> Ids - </a:t>
            </a:r>
            <a:r>
              <a:rPr lang="en-IN" dirty="0" err="1"/>
              <a:t>R</a:t>
            </a:r>
            <a:r>
              <a:rPr lang="en-IN" dirty="0" err="1" smtClean="0"/>
              <a:t>uleSetInfo</a:t>
            </a:r>
            <a:endParaRPr lang="en-IN" dirty="0" smtClean="0"/>
          </a:p>
          <a:p>
            <a:r>
              <a:rPr lang="en-IN" dirty="0" smtClean="0"/>
              <a:t>Geo-location - </a:t>
            </a:r>
            <a:r>
              <a:rPr lang="en-IN" dirty="0" err="1" smtClean="0"/>
              <a:t>GeoLocation</a:t>
            </a:r>
            <a:endParaRPr lang="en-IN" dirty="0" smtClean="0"/>
          </a:p>
          <a:p>
            <a:pPr lvl="1"/>
            <a:r>
              <a:rPr lang="en-IN" dirty="0" smtClean="0"/>
              <a:t>Single point or a Region polygon with percentage confidence</a:t>
            </a:r>
          </a:p>
          <a:p>
            <a:r>
              <a:rPr lang="en-IN" dirty="0" smtClean="0"/>
              <a:t>Available spectrum </a:t>
            </a:r>
          </a:p>
          <a:p>
            <a:pPr lvl="1"/>
            <a:r>
              <a:rPr lang="en-IN" dirty="0" err="1" smtClean="0"/>
              <a:t>SpectrumSpec</a:t>
            </a:r>
            <a:endParaRPr lang="en-IN" dirty="0" smtClean="0"/>
          </a:p>
          <a:p>
            <a:pPr lvl="2"/>
            <a:r>
              <a:rPr lang="en-IN" dirty="0" smtClean="0"/>
              <a:t>Spectrum Schedules, Time Range, Frequency Range,  </a:t>
            </a:r>
            <a:r>
              <a:rPr lang="en-IN" dirty="0" err="1" smtClean="0"/>
              <a:t>MaxTotalBwHz</a:t>
            </a:r>
            <a:r>
              <a:rPr lang="en-IN" dirty="0" smtClean="0"/>
              <a:t>, </a:t>
            </a:r>
            <a:r>
              <a:rPr lang="en-IN" dirty="0" err="1" smtClean="0"/>
              <a:t>MaxContiguousBwHz</a:t>
            </a:r>
            <a:endParaRPr lang="en-IN" dirty="0" smtClean="0"/>
          </a:p>
          <a:p>
            <a:pPr lvl="1"/>
            <a:r>
              <a:rPr lang="en-IN" dirty="0" err="1" smtClean="0"/>
              <a:t>GeoSpectrumSpec</a:t>
            </a:r>
            <a:endParaRPr lang="en-IN" dirty="0" smtClean="0"/>
          </a:p>
          <a:p>
            <a:pPr lvl="2"/>
            <a:r>
              <a:rPr lang="en-IN" dirty="0" err="1" smtClean="0"/>
              <a:t>GeoLocation</a:t>
            </a:r>
            <a:r>
              <a:rPr lang="en-IN" dirty="0" smtClean="0"/>
              <a:t>, </a:t>
            </a:r>
            <a:r>
              <a:rPr lang="en-IN" dirty="0" err="1" smtClean="0"/>
              <a:t>SpectrumSpec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PAWS Data </a:t>
            </a:r>
            <a:r>
              <a:rPr lang="en-IN" dirty="0"/>
              <a:t>T</a:t>
            </a:r>
            <a:r>
              <a:rPr lang="en-IN" dirty="0" smtClean="0"/>
              <a:t>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JSON encoded data</a:t>
            </a:r>
          </a:p>
          <a:p>
            <a:pPr>
              <a:buNone/>
            </a:pPr>
            <a:r>
              <a:rPr lang="en-IN" dirty="0" smtClean="0"/>
              <a:t>		1. string: A string, as defined by JSON [</a:t>
            </a:r>
            <a:r>
              <a:rPr lang="en-IN" dirty="0" smtClean="0">
                <a:hlinkClick r:id="rId2" tooltip="&quot;The JavaScript Object Notation (JSON) Data Interchange Format&quot;"/>
              </a:rPr>
              <a:t>RFC7159</a:t>
            </a:r>
            <a:r>
              <a:rPr lang="en-IN" dirty="0" smtClean="0"/>
              <a:t>], restricted to the UTF-8 encoding. 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	2. </a:t>
            </a:r>
            <a:r>
              <a:rPr lang="en-IN" dirty="0" err="1" smtClean="0"/>
              <a:t>int</a:t>
            </a:r>
            <a:r>
              <a:rPr lang="en-IN" dirty="0" smtClean="0"/>
              <a:t>: A number, as defined by JSON without a fractional or exponent part. 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	3. float: A number, as defined by JSON 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	4. </a:t>
            </a:r>
            <a:r>
              <a:rPr lang="en-IN" dirty="0" err="1" smtClean="0"/>
              <a:t>boolean</a:t>
            </a:r>
            <a:r>
              <a:rPr lang="en-IN" dirty="0" smtClean="0"/>
              <a:t>: A </a:t>
            </a:r>
            <a:r>
              <a:rPr lang="en-IN" dirty="0" err="1" smtClean="0"/>
              <a:t>boolean</a:t>
            </a:r>
            <a:r>
              <a:rPr lang="en-IN" dirty="0" smtClean="0"/>
              <a:t>, as defined by JSON 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	5. list: A structured type that represents a list of elements, as defined by JSON array type. All elements of the list are of the same data type</a:t>
            </a:r>
          </a:p>
          <a:p>
            <a:r>
              <a:rPr lang="en-IN" sz="3100" dirty="0"/>
              <a:t>All parameter names are case sensitive. All timestamps are in UTC and are expressed using exactly the form, YYYY-MM-</a:t>
            </a:r>
            <a:r>
              <a:rPr lang="en-IN" sz="3100" dirty="0" err="1"/>
              <a:t>DDThh:mm:ssZ</a:t>
            </a:r>
            <a:r>
              <a:rPr lang="en-IN" sz="3100" dirty="0"/>
              <a:t>, as defined by "Date and Time on the Internet: Timestamps" [</a:t>
            </a:r>
            <a:r>
              <a:rPr lang="en-IN" sz="3100" dirty="0">
                <a:hlinkClick r:id="rId3" tooltip="&quot;Date and Time on the Internet: Timestamps&quot;"/>
              </a:rPr>
              <a:t>RFC3339</a:t>
            </a:r>
            <a:r>
              <a:rPr lang="en-IN" sz="3100" dirty="0"/>
              <a:t>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Spectrum Schedule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EventTime</a:t>
            </a:r>
            <a:r>
              <a:rPr lang="en-IN" dirty="0" smtClean="0"/>
              <a:t> : </a:t>
            </a:r>
            <a:r>
              <a:rPr lang="en-IN" dirty="0" err="1" smtClean="0"/>
              <a:t>EventTime</a:t>
            </a:r>
            <a:endParaRPr lang="en-IN" dirty="0" smtClean="0"/>
          </a:p>
          <a:p>
            <a:pPr lvl="1"/>
            <a:r>
              <a:rPr lang="en-IN" dirty="0" err="1" smtClean="0"/>
              <a:t>startTime</a:t>
            </a:r>
            <a:r>
              <a:rPr lang="en-IN" dirty="0" smtClean="0"/>
              <a:t> : string</a:t>
            </a:r>
          </a:p>
          <a:p>
            <a:pPr lvl="1"/>
            <a:r>
              <a:rPr lang="en-IN" dirty="0" err="1" smtClean="0"/>
              <a:t>stoptime</a:t>
            </a:r>
            <a:r>
              <a:rPr lang="en-IN" dirty="0" smtClean="0"/>
              <a:t> : string</a:t>
            </a:r>
          </a:p>
          <a:p>
            <a:r>
              <a:rPr lang="en-IN" dirty="0" smtClean="0"/>
              <a:t>Spectra : list</a:t>
            </a:r>
          </a:p>
          <a:p>
            <a:pPr lvl="1"/>
            <a:r>
              <a:rPr lang="en-IN" dirty="0" smtClean="0"/>
              <a:t>Spectrum : list</a:t>
            </a:r>
          </a:p>
          <a:p>
            <a:pPr lvl="2"/>
            <a:r>
              <a:rPr lang="en-IN" dirty="0" smtClean="0"/>
              <a:t> </a:t>
            </a:r>
            <a:r>
              <a:rPr lang="en-IN" dirty="0" err="1" smtClean="0"/>
              <a:t>ResolutionBwHz</a:t>
            </a:r>
            <a:r>
              <a:rPr lang="en-IN" dirty="0" smtClean="0"/>
              <a:t> : float</a:t>
            </a:r>
          </a:p>
          <a:p>
            <a:pPr lvl="2"/>
            <a:r>
              <a:rPr lang="en-IN" dirty="0" smtClean="0"/>
              <a:t>Spectrum Profiles : list</a:t>
            </a:r>
          </a:p>
          <a:p>
            <a:pPr lvl="3"/>
            <a:r>
              <a:rPr lang="en-IN" dirty="0" smtClean="0"/>
              <a:t>Hz  :float</a:t>
            </a:r>
          </a:p>
          <a:p>
            <a:pPr lvl="3"/>
            <a:r>
              <a:rPr lang="en-IN" dirty="0" err="1" smtClean="0"/>
              <a:t>Dbm</a:t>
            </a:r>
            <a:r>
              <a:rPr lang="en-IN" dirty="0" smtClean="0"/>
              <a:t> : float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Over any 6 MHz within the frequency range [518 MHz, 530 MHz), maximum permitted power is 30.0 </a:t>
            </a:r>
            <a:r>
              <a:rPr lang="en-IN" dirty="0" err="1" smtClean="0"/>
              <a:t>dBm</a:t>
            </a:r>
            <a:r>
              <a:rPr lang="en-IN" dirty="0" smtClean="0"/>
              <a:t> (1000 </a:t>
            </a:r>
            <a:r>
              <a:rPr lang="en-IN" dirty="0" err="1" smtClean="0"/>
              <a:t>mW</a:t>
            </a:r>
            <a:r>
              <a:rPr lang="en-IN" dirty="0" smtClean="0"/>
              <a:t>)</a:t>
            </a:r>
          </a:p>
          <a:p>
            <a:r>
              <a:rPr lang="en-IN" dirty="0" smtClean="0"/>
              <a:t>[</a:t>
            </a:r>
          </a:p>
          <a:p>
            <a:pPr lvl="1">
              <a:buNone/>
            </a:pPr>
            <a:r>
              <a:rPr lang="en-IN" dirty="0" smtClean="0"/>
              <a:t> { </a:t>
            </a:r>
          </a:p>
          <a:p>
            <a:pPr lvl="1">
              <a:buNone/>
            </a:pPr>
            <a:r>
              <a:rPr lang="en-IN" dirty="0" smtClean="0"/>
              <a:t>    "</a:t>
            </a:r>
            <a:r>
              <a:rPr lang="en-IN" dirty="0" err="1" smtClean="0"/>
              <a:t>resolutionBwHz</a:t>
            </a:r>
            <a:r>
              <a:rPr lang="en-IN" dirty="0" smtClean="0"/>
              <a:t>": 6e6,</a:t>
            </a:r>
          </a:p>
          <a:p>
            <a:pPr lvl="1">
              <a:buNone/>
            </a:pPr>
            <a:r>
              <a:rPr lang="en-IN" dirty="0" smtClean="0"/>
              <a:t>    "profiles": [  </a:t>
            </a:r>
          </a:p>
          <a:p>
            <a:pPr lvl="1">
              <a:buNone/>
            </a:pPr>
            <a:r>
              <a:rPr lang="en-IN" dirty="0" smtClean="0"/>
              <a:t>       [ </a:t>
            </a:r>
          </a:p>
          <a:p>
            <a:pPr lvl="1">
              <a:buNone/>
            </a:pPr>
            <a:r>
              <a:rPr lang="en-IN" dirty="0" smtClean="0"/>
              <a:t>          {"</a:t>
            </a:r>
            <a:r>
              <a:rPr lang="en-IN" dirty="0" err="1" smtClean="0"/>
              <a:t>hz</a:t>
            </a:r>
            <a:r>
              <a:rPr lang="en-IN" dirty="0" smtClean="0"/>
              <a:t>": 5.18e8, "</a:t>
            </a:r>
            <a:r>
              <a:rPr lang="en-IN" dirty="0" err="1" smtClean="0"/>
              <a:t>dbm</a:t>
            </a:r>
            <a:r>
              <a:rPr lang="en-IN" dirty="0" smtClean="0"/>
              <a:t>": 30.0}, </a:t>
            </a:r>
          </a:p>
          <a:p>
            <a:pPr lvl="1">
              <a:buNone/>
            </a:pPr>
            <a:r>
              <a:rPr lang="en-IN" dirty="0" smtClean="0"/>
              <a:t>          {"</a:t>
            </a:r>
            <a:r>
              <a:rPr lang="en-IN" dirty="0" err="1" smtClean="0"/>
              <a:t>hz</a:t>
            </a:r>
            <a:r>
              <a:rPr lang="en-IN" dirty="0" smtClean="0"/>
              <a:t>": 5.30e8, "</a:t>
            </a:r>
            <a:r>
              <a:rPr lang="en-IN" dirty="0" err="1" smtClean="0"/>
              <a:t>dbm</a:t>
            </a:r>
            <a:r>
              <a:rPr lang="en-IN" dirty="0" smtClean="0"/>
              <a:t>": 30.0} </a:t>
            </a:r>
          </a:p>
          <a:p>
            <a:pPr lvl="1">
              <a:buNone/>
            </a:pPr>
            <a:r>
              <a:rPr lang="en-IN" dirty="0" smtClean="0"/>
              <a:t>       ], </a:t>
            </a:r>
          </a:p>
          <a:p>
            <a:pPr lvl="1">
              <a:buNone/>
            </a:pPr>
            <a:r>
              <a:rPr lang="en-IN" dirty="0" smtClean="0"/>
              <a:t>        ... </a:t>
            </a:r>
          </a:p>
          <a:p>
            <a:pPr lvl="1">
              <a:buNone/>
            </a:pPr>
            <a:r>
              <a:rPr lang="en-IN" dirty="0" smtClean="0"/>
              <a:t>     ] </a:t>
            </a:r>
          </a:p>
          <a:p>
            <a:pPr lvl="1">
              <a:buNone/>
            </a:pPr>
            <a:r>
              <a:rPr lang="en-IN" dirty="0" smtClean="0"/>
              <a:t>} </a:t>
            </a:r>
          </a:p>
          <a:p>
            <a:pPr lvl="1">
              <a:buNone/>
            </a:pPr>
            <a:r>
              <a:rPr lang="en-IN" dirty="0" smtClean="0"/>
              <a:t>]</a:t>
            </a:r>
          </a:p>
          <a:p>
            <a:pPr lvl="1"/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dirty="0" smtClean="0"/>
              <a:t>Over any 6 MHz within the frequency range [518 MHz, 530 MHz), maximum permitted power is 30.0 </a:t>
            </a:r>
            <a:r>
              <a:rPr lang="en-IN" dirty="0" err="1" smtClean="0"/>
              <a:t>dBm</a:t>
            </a:r>
            <a:r>
              <a:rPr lang="en-IN" dirty="0" smtClean="0"/>
              <a:t> (1000 </a:t>
            </a:r>
            <a:r>
              <a:rPr lang="en-IN" dirty="0" err="1" smtClean="0"/>
              <a:t>mW</a:t>
            </a:r>
            <a:r>
              <a:rPr lang="en-IN" dirty="0" smtClean="0"/>
              <a:t>), and over any 100 kHz within the frequency range [518 MHz, 530 MHz), maximum permitted power is 27.0 </a:t>
            </a:r>
            <a:r>
              <a:rPr lang="en-IN" dirty="0" err="1" smtClean="0"/>
              <a:t>dBm</a:t>
            </a:r>
            <a:r>
              <a:rPr lang="en-IN" dirty="0" smtClean="0"/>
              <a:t> (500 </a:t>
            </a:r>
            <a:r>
              <a:rPr lang="en-IN" dirty="0" err="1" smtClean="0"/>
              <a:t>mW</a:t>
            </a:r>
            <a:r>
              <a:rPr lang="en-IN" dirty="0" smtClean="0"/>
              <a:t>)</a:t>
            </a:r>
          </a:p>
          <a:p>
            <a:r>
              <a:rPr lang="en-IN" dirty="0" smtClean="0"/>
              <a:t>[ </a:t>
            </a:r>
          </a:p>
          <a:p>
            <a:pPr lvl="1">
              <a:buNone/>
            </a:pPr>
            <a:r>
              <a:rPr lang="en-IN" dirty="0" smtClean="0"/>
              <a:t>{ "</a:t>
            </a:r>
            <a:r>
              <a:rPr lang="en-IN" dirty="0" err="1" smtClean="0"/>
              <a:t>resolutionBwHz</a:t>
            </a:r>
            <a:r>
              <a:rPr lang="en-IN" dirty="0" smtClean="0"/>
              <a:t>": 6e6, </a:t>
            </a:r>
          </a:p>
          <a:p>
            <a:pPr lvl="1">
              <a:buNone/>
            </a:pPr>
            <a:r>
              <a:rPr lang="en-IN" dirty="0" smtClean="0"/>
              <a:t>       "profiles": [ 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        [ 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          {"</a:t>
            </a:r>
            <a:r>
              <a:rPr lang="en-IN" dirty="0" err="1" smtClean="0"/>
              <a:t>hz</a:t>
            </a:r>
            <a:r>
              <a:rPr lang="en-IN" dirty="0" smtClean="0"/>
              <a:t>": 5.18e8, "</a:t>
            </a:r>
            <a:r>
              <a:rPr lang="en-IN" dirty="0" err="1" smtClean="0"/>
              <a:t>dbm</a:t>
            </a:r>
            <a:r>
              <a:rPr lang="en-IN" dirty="0" smtClean="0"/>
              <a:t>": 30.0}, 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          {"</a:t>
            </a:r>
            <a:r>
              <a:rPr lang="en-IN" dirty="0" err="1" smtClean="0"/>
              <a:t>hz</a:t>
            </a:r>
            <a:r>
              <a:rPr lang="en-IN" dirty="0" smtClean="0"/>
              <a:t>": 5.30e8, "</a:t>
            </a:r>
            <a:r>
              <a:rPr lang="en-IN" dirty="0" err="1" smtClean="0"/>
              <a:t>dbm</a:t>
            </a:r>
            <a:r>
              <a:rPr lang="en-IN" dirty="0" smtClean="0"/>
              <a:t>": 30.0} 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       ], ...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] }, </a:t>
            </a:r>
          </a:p>
          <a:p>
            <a:pPr lvl="1">
              <a:buNone/>
            </a:pPr>
            <a:r>
              <a:rPr lang="en-IN" dirty="0" smtClean="0"/>
              <a:t>{ "</a:t>
            </a:r>
            <a:r>
              <a:rPr lang="en-IN" dirty="0" err="1" smtClean="0"/>
              <a:t>resolutionBwHz</a:t>
            </a:r>
            <a:r>
              <a:rPr lang="en-IN" dirty="0" smtClean="0"/>
              <a:t>": 1e5, 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  "profiles": [ 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    [ 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      {"</a:t>
            </a:r>
            <a:r>
              <a:rPr lang="en-IN" dirty="0" err="1" smtClean="0"/>
              <a:t>hz</a:t>
            </a:r>
            <a:r>
              <a:rPr lang="en-IN" dirty="0" smtClean="0"/>
              <a:t>": 5.18e8, "</a:t>
            </a:r>
            <a:r>
              <a:rPr lang="en-IN" dirty="0" err="1" smtClean="0"/>
              <a:t>dbm</a:t>
            </a:r>
            <a:r>
              <a:rPr lang="en-IN" dirty="0" smtClean="0"/>
              <a:t>": 27.0}, 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      {"</a:t>
            </a:r>
            <a:r>
              <a:rPr lang="en-IN" dirty="0" err="1" smtClean="0"/>
              <a:t>hz</a:t>
            </a:r>
            <a:r>
              <a:rPr lang="en-IN" dirty="0" smtClean="0"/>
              <a:t>": 5.30e8, "</a:t>
            </a:r>
            <a:r>
              <a:rPr lang="en-IN" dirty="0" err="1" smtClean="0"/>
              <a:t>dbm</a:t>
            </a:r>
            <a:r>
              <a:rPr lang="en-IN" dirty="0" smtClean="0"/>
              <a:t>": 27.0}</a:t>
            </a:r>
          </a:p>
          <a:p>
            <a:pPr lvl="1">
              <a:buNone/>
            </a:pPr>
            <a:r>
              <a:rPr lang="en-IN" dirty="0"/>
              <a:t> </a:t>
            </a:r>
            <a:r>
              <a:rPr lang="en-IN" dirty="0" smtClean="0"/>
              <a:t>     ], ... </a:t>
            </a:r>
          </a:p>
          <a:p>
            <a:pPr lvl="1">
              <a:buNone/>
            </a:pPr>
            <a:r>
              <a:rPr lang="en-IN" dirty="0" smtClean="0"/>
              <a:t>] } ]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GeoLocation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Point : Ellipse</a:t>
            </a:r>
          </a:p>
          <a:p>
            <a:pPr lvl="2"/>
            <a:r>
              <a:rPr lang="en-IN" dirty="0" err="1" smtClean="0"/>
              <a:t>center</a:t>
            </a:r>
            <a:r>
              <a:rPr lang="en-IN" dirty="0" smtClean="0"/>
              <a:t> : point</a:t>
            </a:r>
          </a:p>
          <a:p>
            <a:pPr lvl="3"/>
            <a:r>
              <a:rPr lang="en-IN" dirty="0" smtClean="0"/>
              <a:t>Latitude : float</a:t>
            </a:r>
          </a:p>
          <a:p>
            <a:pPr lvl="3"/>
            <a:r>
              <a:rPr lang="en-IN" dirty="0" smtClean="0"/>
              <a:t>Longitude : float</a:t>
            </a:r>
          </a:p>
          <a:p>
            <a:pPr lvl="2"/>
            <a:r>
              <a:rPr lang="en-IN" dirty="0" err="1" smtClean="0"/>
              <a:t>semiMajorAxis</a:t>
            </a:r>
            <a:r>
              <a:rPr lang="en-IN" dirty="0" smtClean="0"/>
              <a:t> : float</a:t>
            </a:r>
          </a:p>
          <a:p>
            <a:pPr lvl="2"/>
            <a:r>
              <a:rPr lang="en-IN" dirty="0" err="1" smtClean="0"/>
              <a:t>semiMinrAxis</a:t>
            </a:r>
            <a:r>
              <a:rPr lang="en-IN" dirty="0" smtClean="0"/>
              <a:t> :  float</a:t>
            </a:r>
          </a:p>
          <a:p>
            <a:pPr lvl="2"/>
            <a:r>
              <a:rPr lang="en-IN" dirty="0" smtClean="0"/>
              <a:t>Confidence : float</a:t>
            </a:r>
          </a:p>
          <a:p>
            <a:r>
              <a:rPr lang="en-IN" dirty="0" smtClean="0"/>
              <a:t>Region : Polygon </a:t>
            </a:r>
          </a:p>
          <a:p>
            <a:pPr lvl="2"/>
            <a:r>
              <a:rPr lang="en-IN" dirty="0" smtClean="0"/>
              <a:t>Exterior : list</a:t>
            </a:r>
          </a:p>
          <a:p>
            <a:pPr lvl="3"/>
            <a:r>
              <a:rPr lang="en-IN" dirty="0" smtClean="0"/>
              <a:t>Latitude : float</a:t>
            </a:r>
          </a:p>
          <a:p>
            <a:pPr lvl="3"/>
            <a:r>
              <a:rPr lang="en-IN" dirty="0" smtClean="0"/>
              <a:t>Longitude : float</a:t>
            </a:r>
          </a:p>
          <a:p>
            <a:r>
              <a:rPr lang="en-IN" dirty="0" smtClean="0"/>
              <a:t>Confidence : 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</a:p>
          <a:p>
            <a:pPr lvl="2"/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941</Words>
  <Application>Microsoft Office PowerPoint</Application>
  <PresentationFormat>On-screen Show (4:3)</PresentationFormat>
  <Paragraphs>230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Spectrum Database Interfaces – Data Structures</vt:lpstr>
      <vt:lpstr>Spectrum Databases</vt:lpstr>
      <vt:lpstr>Typical Deployment</vt:lpstr>
      <vt:lpstr>PAWS Parameters</vt:lpstr>
      <vt:lpstr>PAWS Data Types</vt:lpstr>
      <vt:lpstr>Spectrum Schedule</vt:lpstr>
      <vt:lpstr>Example</vt:lpstr>
      <vt:lpstr>Contd..</vt:lpstr>
      <vt:lpstr>GeoLocation</vt:lpstr>
      <vt:lpstr>PAWS Protocol Functionalities</vt:lpstr>
      <vt:lpstr>Protocol Functionalities</vt:lpstr>
      <vt:lpstr>Request Example </vt:lpstr>
      <vt:lpstr>Contd..</vt:lpstr>
      <vt:lpstr>Response Example</vt:lpstr>
      <vt:lpstr>IEEE 1900.6 Parameters</vt:lpstr>
      <vt:lpstr>Questions on 1900.6b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Database Interfaces – Data Structures</dc:title>
  <dc:creator>user</dc:creator>
  <cp:lastModifiedBy>user</cp:lastModifiedBy>
  <cp:revision>92</cp:revision>
  <dcterms:created xsi:type="dcterms:W3CDTF">2016-07-29T04:18:40Z</dcterms:created>
  <dcterms:modified xsi:type="dcterms:W3CDTF">2016-09-04T05:29:43Z</dcterms:modified>
</cp:coreProperties>
</file>