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417" r:id="rId2"/>
    <p:sldId id="505" r:id="rId3"/>
    <p:sldId id="413" r:id="rId4"/>
    <p:sldId id="332" r:id="rId5"/>
    <p:sldId id="414" r:id="rId6"/>
    <p:sldId id="337" r:id="rId7"/>
    <p:sldId id="461" r:id="rId8"/>
    <p:sldId id="462" r:id="rId9"/>
    <p:sldId id="463" r:id="rId10"/>
    <p:sldId id="368" r:id="rId11"/>
    <p:sldId id="369" r:id="rId12"/>
    <p:sldId id="370" r:id="rId13"/>
    <p:sldId id="371" r:id="rId14"/>
    <p:sldId id="372" r:id="rId15"/>
    <p:sldId id="502" r:id="rId16"/>
    <p:sldId id="504" r:id="rId17"/>
    <p:sldId id="506" r:id="rId18"/>
    <p:sldId id="465" r:id="rId19"/>
    <p:sldId id="437" r:id="rId20"/>
    <p:sldId id="438" r:id="rId21"/>
    <p:sldId id="477" r:id="rId22"/>
    <p:sldId id="426" r:id="rId23"/>
    <p:sldId id="485" r:id="rId24"/>
    <p:sldId id="482" r:id="rId25"/>
    <p:sldId id="440" r:id="rId26"/>
    <p:sldId id="430" r:id="rId27"/>
    <p:sldId id="454"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7" autoAdjust="0"/>
    <p:restoredTop sz="94404" autoAdjust="0"/>
  </p:normalViewPr>
  <p:slideViewPr>
    <p:cSldViewPr>
      <p:cViewPr varScale="1">
        <p:scale>
          <a:sx n="90" d="100"/>
          <a:sy n="90" d="100"/>
        </p:scale>
        <p:origin x="2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3/7/2025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E94DB-2AA2-59C1-E8DF-8E544C0F1B63}"/>
            </a:ext>
          </a:extLst>
        </p:cNvPr>
        <p:cNvGrpSpPr/>
        <p:nvPr/>
      </p:nvGrpSpPr>
      <p:grpSpPr>
        <a:xfrm>
          <a:off x="0" y="0"/>
          <a:ext cx="0" cy="0"/>
          <a:chOff x="0" y="0"/>
          <a:chExt cx="0" cy="0"/>
        </a:xfrm>
      </p:grpSpPr>
      <p:sp>
        <p:nvSpPr>
          <p:cNvPr id="20482" name="Rectangle 3">
            <a:extLst>
              <a:ext uri="{FF2B5EF4-FFF2-40B4-BE49-F238E27FC236}">
                <a16:creationId xmlns:a16="http://schemas.microsoft.com/office/drawing/2014/main" id="{2067836E-6F5D-1C36-CA9A-0CBEC8170ABD}"/>
              </a:ext>
            </a:extLst>
          </p:cNvPr>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a:extLst>
              <a:ext uri="{FF2B5EF4-FFF2-40B4-BE49-F238E27FC236}">
                <a16:creationId xmlns:a16="http://schemas.microsoft.com/office/drawing/2014/main" id="{41A190E7-DB9D-3240-8CD7-7B2C683C33DF}"/>
              </a:ext>
            </a:extLst>
          </p:cNvPr>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a:extLst>
              <a:ext uri="{FF2B5EF4-FFF2-40B4-BE49-F238E27FC236}">
                <a16:creationId xmlns:a16="http://schemas.microsoft.com/office/drawing/2014/main" id="{62E21B7D-AFF4-F468-7E11-1BCDD116625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a:extLst>
              <a:ext uri="{FF2B5EF4-FFF2-40B4-BE49-F238E27FC236}">
                <a16:creationId xmlns:a16="http://schemas.microsoft.com/office/drawing/2014/main" id="{846B3683-441F-CE8E-742A-F05E4D1835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470331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19</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3/7/2025</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#:5-25-0005-01-agen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3/7/2025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#:5-25-0005-01-agen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3/7/2025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#:5-25-0005-01-agen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3/7/2025</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#:5-25-0005-01-agen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3/7/2025</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#:5-25-0005-01-agen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3/7/2025</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#:5-25-0005-01-agen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3/7/2025</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#:5-25-0005-01-agen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3/7/2025</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#:5-25-0005-01-agen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3/7/2025</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#:5-25-0005-01-agen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3/7/2025</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#:5-25-0005-01-agen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3/7/2025</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#:5-25-0005-01-agen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3/7/2025</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#:5-25-0005-01-agen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d7311864ed3e53cd11516759e11c358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20sip:23312458293@ieeesa.webex.com" TargetMode="External"/><Relationship Id="rId5" Type="http://schemas.openxmlformats.org/officeDocument/2006/relationships/hyperlink" Target="tel:%2B1-213-306-3065,,*01*23312458293%23%23*01*" TargetMode="External"/><Relationship Id="rId4" Type="http://schemas.openxmlformats.org/officeDocument/2006/relationships/hyperlink" Target="tel:%2B1-646-992-2010,,*01*23312458293%23%23*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3/7/2025</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#:5-25-0005-01-agen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938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Mar 2025</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7 Mar 2025</a:t>
            </a:r>
          </a:p>
          <a:p>
            <a:pPr eaLnBrk="0" hangingPunct="0"/>
            <a:r>
              <a:rPr lang="en-US" sz="1200" b="1" dirty="0">
                <a:latin typeface="Arial" pitchFamily="34" charset="0"/>
                <a:cs typeface="Times New Roman" pitchFamily="18" charset="0"/>
              </a:rPr>
              <a:t>Document No: 5-25-0005-01-agen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72942-F424-CCA1-6315-FCA6341AA51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045FABD-F0D5-4314-6CAF-A7C0613FBCF5}"/>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84B39DAF-328C-3507-C727-143AE5121186}"/>
              </a:ext>
            </a:extLst>
          </p:cNvPr>
          <p:cNvSpPr>
            <a:spLocks noGrp="1"/>
          </p:cNvSpPr>
          <p:nvPr>
            <p:ph idx="1"/>
          </p:nvPr>
        </p:nvSpPr>
        <p:spPr/>
        <p:txBody>
          <a:bodyPr/>
          <a:lstStyle/>
          <a:p>
            <a:r>
              <a:rPr dirty="0"/>
              <a:t>Motion to approve </a:t>
            </a:r>
            <a:r>
              <a:rPr lang="en-US" dirty="0">
                <a:solidFill>
                  <a:schemeClr val="tx1"/>
                </a:solidFill>
              </a:rPr>
              <a:t>11/1/24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C961BD3-7502-43E5-7124-828E3BA6F5A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3/7/2025</a:t>
            </a:fld>
            <a:endParaRPr lang="en-US" dirty="0"/>
          </a:p>
        </p:txBody>
      </p:sp>
      <p:sp>
        <p:nvSpPr>
          <p:cNvPr id="5" name="Footer Placeholder 4">
            <a:extLst>
              <a:ext uri="{FF2B5EF4-FFF2-40B4-BE49-F238E27FC236}">
                <a16:creationId xmlns:a16="http://schemas.microsoft.com/office/drawing/2014/main" id="{4AB5C6F3-1F19-46F1-59B4-2E260A5C96E5}"/>
              </a:ext>
            </a:extLst>
          </p:cNvPr>
          <p:cNvSpPr>
            <a:spLocks noGrp="1"/>
          </p:cNvSpPr>
          <p:nvPr>
            <p:ph type="ftr" sz="quarter" idx="11"/>
          </p:nvPr>
        </p:nvSpPr>
        <p:spPr>
          <a:xfrm>
            <a:off x="3124200" y="6448425"/>
            <a:ext cx="2895600" cy="365125"/>
          </a:xfrm>
        </p:spPr>
        <p:txBody>
          <a:bodyPr/>
          <a:lstStyle/>
          <a:p>
            <a:pPr>
              <a:defRPr/>
            </a:pPr>
            <a:r>
              <a:rPr lang="en-US" dirty="0"/>
              <a:t>Doc #:5-25-0005-01-agen</a:t>
            </a:r>
          </a:p>
        </p:txBody>
      </p:sp>
      <p:sp>
        <p:nvSpPr>
          <p:cNvPr id="6" name="Slide Number Placeholder 5">
            <a:extLst>
              <a:ext uri="{FF2B5EF4-FFF2-40B4-BE49-F238E27FC236}">
                <a16:creationId xmlns:a16="http://schemas.microsoft.com/office/drawing/2014/main" id="{13E34BA0-065A-D4DB-B441-520AE0FF3C1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a:extLst>
              <a:ext uri="{FF2B5EF4-FFF2-40B4-BE49-F238E27FC236}">
                <a16:creationId xmlns:a16="http://schemas.microsoft.com/office/drawing/2014/main" id="{C93277F5-4565-F2E5-7A30-F784A0B2D842}"/>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91026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92218-B70F-B93B-5E2A-417E9534B3B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68D385A7-4EFF-ED8F-39A3-83291C107819}"/>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213E4B3D-46F2-620C-D4FD-0C60290B324C}"/>
              </a:ext>
            </a:extLst>
          </p:cNvPr>
          <p:cNvSpPr>
            <a:spLocks noGrp="1"/>
          </p:cNvSpPr>
          <p:nvPr>
            <p:ph idx="1"/>
          </p:nvPr>
        </p:nvSpPr>
        <p:spPr/>
        <p:txBody>
          <a:bodyPr/>
          <a:lstStyle/>
          <a:p>
            <a:r>
              <a:rPr dirty="0"/>
              <a:t>Motion to approve </a:t>
            </a:r>
            <a:r>
              <a:rPr lang="en-US" dirty="0">
                <a:solidFill>
                  <a:schemeClr val="tx1"/>
                </a:solidFill>
              </a:rPr>
              <a:t>1/3/24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BFA75FE-3651-6689-B083-5A3FD840305A}"/>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3/7/2025</a:t>
            </a:fld>
            <a:endParaRPr lang="en-US" dirty="0"/>
          </a:p>
        </p:txBody>
      </p:sp>
      <p:sp>
        <p:nvSpPr>
          <p:cNvPr id="5" name="Footer Placeholder 4">
            <a:extLst>
              <a:ext uri="{FF2B5EF4-FFF2-40B4-BE49-F238E27FC236}">
                <a16:creationId xmlns:a16="http://schemas.microsoft.com/office/drawing/2014/main" id="{8D476B74-45E0-EEEC-2117-F135B0410FEA}"/>
              </a:ext>
            </a:extLst>
          </p:cNvPr>
          <p:cNvSpPr>
            <a:spLocks noGrp="1"/>
          </p:cNvSpPr>
          <p:nvPr>
            <p:ph type="ftr" sz="quarter" idx="11"/>
          </p:nvPr>
        </p:nvSpPr>
        <p:spPr>
          <a:xfrm>
            <a:off x="3124200" y="6448425"/>
            <a:ext cx="2895600" cy="365125"/>
          </a:xfrm>
        </p:spPr>
        <p:txBody>
          <a:bodyPr/>
          <a:lstStyle/>
          <a:p>
            <a:pPr>
              <a:defRPr/>
            </a:pPr>
            <a:r>
              <a:rPr lang="en-US" dirty="0"/>
              <a:t>Doc #:5-25-0005-01-agen</a:t>
            </a:r>
          </a:p>
        </p:txBody>
      </p:sp>
      <p:sp>
        <p:nvSpPr>
          <p:cNvPr id="6" name="Slide Number Placeholder 5">
            <a:extLst>
              <a:ext uri="{FF2B5EF4-FFF2-40B4-BE49-F238E27FC236}">
                <a16:creationId xmlns:a16="http://schemas.microsoft.com/office/drawing/2014/main" id="{AC116160-56B5-183D-5976-E8188103C0A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a:extLst>
              <a:ext uri="{FF2B5EF4-FFF2-40B4-BE49-F238E27FC236}">
                <a16:creationId xmlns:a16="http://schemas.microsoft.com/office/drawing/2014/main" id="{A14077C3-75E2-BE23-55F8-876D4C11F27C}"/>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961522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A4EE26-96D8-A106-16F3-CC4DFE6B6243}"/>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6F05D40C-25CC-49C6-4313-12E56CC07808}"/>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54CC1116-CA30-82D8-1F52-4584A9B504BE}"/>
              </a:ext>
            </a:extLst>
          </p:cNvPr>
          <p:cNvSpPr>
            <a:spLocks noGrp="1"/>
          </p:cNvSpPr>
          <p:nvPr>
            <p:ph idx="1"/>
          </p:nvPr>
        </p:nvSpPr>
        <p:spPr/>
        <p:txBody>
          <a:bodyPr/>
          <a:lstStyle/>
          <a:p>
            <a:r>
              <a:rPr dirty="0"/>
              <a:t>Motion to approve </a:t>
            </a:r>
            <a:r>
              <a:rPr lang="en-US" dirty="0">
                <a:solidFill>
                  <a:schemeClr val="tx1"/>
                </a:solidFill>
              </a:rPr>
              <a:t>2/7/24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C969B41-DCC1-74D9-622A-0ACC7E116A4E}"/>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3/7/2025</a:t>
            </a:fld>
            <a:endParaRPr lang="en-US" dirty="0"/>
          </a:p>
        </p:txBody>
      </p:sp>
      <p:sp>
        <p:nvSpPr>
          <p:cNvPr id="5" name="Footer Placeholder 4">
            <a:extLst>
              <a:ext uri="{FF2B5EF4-FFF2-40B4-BE49-F238E27FC236}">
                <a16:creationId xmlns:a16="http://schemas.microsoft.com/office/drawing/2014/main" id="{B2ADA2EB-CA0A-4275-6756-73E5287E0BD0}"/>
              </a:ext>
            </a:extLst>
          </p:cNvPr>
          <p:cNvSpPr>
            <a:spLocks noGrp="1"/>
          </p:cNvSpPr>
          <p:nvPr>
            <p:ph type="ftr" sz="quarter" idx="11"/>
          </p:nvPr>
        </p:nvSpPr>
        <p:spPr>
          <a:xfrm>
            <a:off x="3124200" y="6448425"/>
            <a:ext cx="2895600" cy="365125"/>
          </a:xfrm>
        </p:spPr>
        <p:txBody>
          <a:bodyPr/>
          <a:lstStyle/>
          <a:p>
            <a:pPr>
              <a:defRPr/>
            </a:pPr>
            <a:r>
              <a:rPr lang="en-US" dirty="0"/>
              <a:t>Doc #:5-25-0005-01-agen</a:t>
            </a:r>
          </a:p>
        </p:txBody>
      </p:sp>
      <p:sp>
        <p:nvSpPr>
          <p:cNvPr id="6" name="Slide Number Placeholder 5">
            <a:extLst>
              <a:ext uri="{FF2B5EF4-FFF2-40B4-BE49-F238E27FC236}">
                <a16:creationId xmlns:a16="http://schemas.microsoft.com/office/drawing/2014/main" id="{5E025437-37E0-2D5E-0E32-1DC806F1779D}"/>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a:extLst>
              <a:ext uri="{FF2B5EF4-FFF2-40B4-BE49-F238E27FC236}">
                <a16:creationId xmlns:a16="http://schemas.microsoft.com/office/drawing/2014/main" id="{05886AA6-7C91-5F15-6550-7D4E167C669C}"/>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947390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fontScale="92500" lnSpcReduction="10000"/>
          </a:bodyPr>
          <a:lstStyle/>
          <a:p>
            <a:r>
              <a:rPr lang="en-US" sz="2200" dirty="0"/>
              <a:t>12/6/24</a:t>
            </a:r>
          </a:p>
          <a:p>
            <a:pPr lvl="1"/>
            <a:r>
              <a:rPr lang="en-US" sz="1800" dirty="0"/>
              <a:t>Started to work from the template.  Right worldwide we are in the first section covering terminology. Harmonizing the terminology form the previous 1900.5, 1900.5.1 and 1900.5.2. Done so we can make a basic control set that we can work completely through.  Need the terminologies normalized.  Sent out a spreadsheet for review of those terms by group members.</a:t>
            </a:r>
          </a:p>
          <a:p>
            <a:r>
              <a:rPr lang="en-US" sz="2200" dirty="0"/>
              <a:t>1/3/25</a:t>
            </a:r>
          </a:p>
          <a:p>
            <a:pPr lvl="1"/>
            <a:r>
              <a:rPr lang="en-US" sz="1800" dirty="0"/>
              <a:t>Currently integrating regulatory terminology into a base vocabulary.  This is being done for a worldwide spectrum management.</a:t>
            </a:r>
          </a:p>
          <a:p>
            <a:r>
              <a:rPr lang="en-US" sz="2200" dirty="0"/>
              <a:t>2/7/25</a:t>
            </a:r>
          </a:p>
          <a:p>
            <a:pPr lvl="1"/>
            <a:r>
              <a:rPr lang="en-US" sz="1800" dirty="0"/>
              <a:t>Making steady progress form a framework perspective.  Still under discussion.</a:t>
            </a:r>
          </a:p>
          <a:p>
            <a:pPr lvl="1"/>
            <a:r>
              <a:rPr lang="en-US" sz="1800" dirty="0"/>
              <a:t>Material posted for members to review before the meeting on the 14</a:t>
            </a:r>
            <a:r>
              <a:rPr lang="en-US" sz="1800" baseline="30000" dirty="0"/>
              <a:t>th</a:t>
            </a:r>
            <a:r>
              <a:rPr lang="en-US" sz="1800" dirty="0"/>
              <a:t>.</a:t>
            </a:r>
          </a:p>
          <a:p>
            <a:r>
              <a:rPr lang="en-US" sz="2200" dirty="0"/>
              <a:t>3/7/25</a:t>
            </a:r>
          </a:p>
          <a:p>
            <a:pPr lvl="1"/>
            <a:r>
              <a:rPr lang="en-US" sz="1800" dirty="0"/>
              <a:t>Went over a proposed document searcher for controls</a:t>
            </a:r>
          </a:p>
          <a:p>
            <a:pPr lvl="1"/>
            <a:r>
              <a:rPr lang="en-US" sz="1800" dirty="0"/>
              <a:t>Went of the first set of basic control</a:t>
            </a:r>
          </a:p>
          <a:p>
            <a:pPr lvl="1"/>
            <a:r>
              <a:rPr lang="en-US" sz="1800" dirty="0"/>
              <a:t>Discussed the redefinition of terms and acronym with  IEEE 1900.1</a:t>
            </a:r>
          </a:p>
          <a:p>
            <a:pPr lvl="1"/>
            <a:r>
              <a:rPr lang="en-US" sz="1800" dirty="0"/>
              <a:t>Went over the inputs to the AI/ML position paper for </a:t>
            </a:r>
            <a:r>
              <a:rPr lang="en-US" sz="1800" dirty="0" err="1"/>
              <a:t>DySPAN</a:t>
            </a:r>
            <a:r>
              <a:rPr lang="en-US" sz="1800" dirty="0"/>
              <a:t> SC to contribute to IMT 2030</a:t>
            </a:r>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3/7/2025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609600"/>
            <a:ext cx="7835900" cy="5785443"/>
          </a:xfrm>
        </p:spPr>
        <p:txBody>
          <a:bodyPr>
            <a:normAutofit/>
          </a:bodyPr>
          <a:lstStyle/>
          <a:p>
            <a:r>
              <a:rPr lang="en-US" sz="2000" dirty="0"/>
              <a:t>1/3/25</a:t>
            </a:r>
          </a:p>
          <a:p>
            <a:pPr lvl="1"/>
            <a:r>
              <a:rPr lang="en-US" sz="1600" dirty="0"/>
              <a:t>Working on the syntax of the automatic policy language and will present in the following ad hoc.  Supports Lambda Expressions.</a:t>
            </a:r>
          </a:p>
          <a:p>
            <a:r>
              <a:rPr lang="en-US" sz="2000" dirty="0"/>
              <a:t>2/7/25</a:t>
            </a:r>
          </a:p>
          <a:p>
            <a:pPr lvl="1"/>
            <a:r>
              <a:rPr lang="en-US" sz="1600" dirty="0"/>
              <a:t>Working on the policies. Started addressing the verification rules in the IEEE 1900.5.2 standard.  Identifying how the semantic constraints are met – covered by the ontology or by additional rules.  Developed rules for this to demonstrate how to use the 1900.5.1 augmentation.</a:t>
            </a:r>
          </a:p>
          <a:p>
            <a:pPr lvl="1"/>
            <a:r>
              <a:rPr lang="en-US" sz="1600" dirty="0"/>
              <a:t>Working on an easy way to define predicates. Looking at how the constraints apply to the predicate.</a:t>
            </a:r>
          </a:p>
          <a:p>
            <a:pPr lvl="1"/>
            <a:r>
              <a:rPr lang="en-US" sz="1600" dirty="0"/>
              <a:t>Working on these examples.  The syntax already been defined</a:t>
            </a:r>
          </a:p>
          <a:p>
            <a:pPr lvl="1"/>
            <a:r>
              <a:rPr lang="en-US" sz="1600" dirty="0"/>
              <a:t>Want to put this in a written form for people to review before presenting it</a:t>
            </a:r>
          </a:p>
          <a:p>
            <a:pPr lvl="1"/>
            <a:r>
              <a:rPr lang="en-US" sz="1600" dirty="0"/>
              <a:t>Looking for the next ad hoc to be scheduled on the 21</a:t>
            </a:r>
            <a:r>
              <a:rPr lang="en-US" sz="1600" baseline="30000" dirty="0"/>
              <a:t>st</a:t>
            </a:r>
            <a:r>
              <a:rPr lang="en-US" sz="1600" dirty="0"/>
              <a:t>.</a:t>
            </a:r>
          </a:p>
          <a:p>
            <a:r>
              <a:rPr lang="en-US" sz="2000" dirty="0"/>
              <a:t>3/7/25</a:t>
            </a:r>
          </a:p>
          <a:p>
            <a:pPr lvl="1"/>
            <a:r>
              <a:rPr lang="en-US" sz="1600" dirty="0"/>
              <a:t>Had an ad hoc that covered the appropriate .5.1 clause to express the validation tables for 1900.5.2</a:t>
            </a:r>
          </a:p>
          <a:p>
            <a:pPr lvl="1"/>
            <a:r>
              <a:rPr lang="en-US" sz="1600" dirty="0"/>
              <a:t>Next ad hoc will cover policies on how to express them in .5.1 – see scheduled meeting for next ad hoc.</a:t>
            </a:r>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3/7/2025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272046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0CE858-2961-99B0-FD16-DC7C838D8008}"/>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C69AAB03-511E-1436-BBB7-88CAD5DC725C}"/>
              </a:ext>
            </a:extLst>
          </p:cNvPr>
          <p:cNvSpPr>
            <a:spLocks noGrp="1"/>
          </p:cNvSpPr>
          <p:nvPr>
            <p:ph type="dt" sz="half" idx="10"/>
          </p:nvPr>
        </p:nvSpPr>
        <p:spPr>
          <a:xfrm>
            <a:off x="457200" y="6448425"/>
            <a:ext cx="2133600" cy="365125"/>
          </a:xfrm>
        </p:spPr>
        <p:txBody>
          <a:bodyPr/>
          <a:lstStyle/>
          <a:p>
            <a:pPr>
              <a:defRPr/>
            </a:pPr>
            <a:fld id="{F92B9163-773B-844A-BA75-0E440DDA909F}" type="datetime1">
              <a:rPr lang="en-US" smtClean="0"/>
              <a:t>3/7/2025</a:t>
            </a:fld>
            <a:endParaRPr lang="en-US"/>
          </a:p>
        </p:txBody>
      </p:sp>
      <p:sp>
        <p:nvSpPr>
          <p:cNvPr id="3" name="Footer Placeholder 2">
            <a:extLst>
              <a:ext uri="{FF2B5EF4-FFF2-40B4-BE49-F238E27FC236}">
                <a16:creationId xmlns:a16="http://schemas.microsoft.com/office/drawing/2014/main" id="{40CEF509-014E-2B9A-C6AF-21D6D2DAB238}"/>
              </a:ext>
            </a:extLst>
          </p:cNvPr>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a:extLst>
              <a:ext uri="{FF2B5EF4-FFF2-40B4-BE49-F238E27FC236}">
                <a16:creationId xmlns:a16="http://schemas.microsoft.com/office/drawing/2014/main" id="{79D2445E-FC76-90B7-AB20-17205109ECDD}"/>
              </a:ext>
            </a:extLst>
          </p:cNvPr>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a:extLst>
              <a:ext uri="{FF2B5EF4-FFF2-40B4-BE49-F238E27FC236}">
                <a16:creationId xmlns:a16="http://schemas.microsoft.com/office/drawing/2014/main" id="{74B04592-01C3-BD71-BA60-D741BE7ADB4C}"/>
              </a:ext>
            </a:extLst>
          </p:cNvPr>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graphicFrame>
        <p:nvGraphicFramePr>
          <p:cNvPr id="8" name="Table 7">
            <a:extLst>
              <a:ext uri="{FF2B5EF4-FFF2-40B4-BE49-F238E27FC236}">
                <a16:creationId xmlns:a16="http://schemas.microsoft.com/office/drawing/2014/main" id="{E3D37F2D-7998-3CEC-6ECB-77D31BD67501}"/>
              </a:ext>
            </a:extLst>
          </p:cNvPr>
          <p:cNvGraphicFramePr>
            <a:graphicFrameLocks noGrp="1"/>
          </p:cNvGraphicFramePr>
          <p:nvPr>
            <p:extLst>
              <p:ext uri="{D42A27DB-BD31-4B8C-83A1-F6EECF244321}">
                <p14:modId xmlns:p14="http://schemas.microsoft.com/office/powerpoint/2010/main" val="3075575081"/>
              </p:ext>
            </p:extLst>
          </p:nvPr>
        </p:nvGraphicFramePr>
        <p:xfrm>
          <a:off x="609600" y="1045211"/>
          <a:ext cx="7924800" cy="654703"/>
        </p:xfrm>
        <a:graphic>
          <a:graphicData uri="http://schemas.openxmlformats.org/drawingml/2006/table">
            <a:tbl>
              <a:tblPr firstRow="1" firstCol="1" bandRow="1"/>
              <a:tblGrid>
                <a:gridCol w="7924800">
                  <a:extLst>
                    <a:ext uri="{9D8B030D-6E8A-4147-A177-3AD203B41FA5}">
                      <a16:colId xmlns:a16="http://schemas.microsoft.com/office/drawing/2014/main" val="834480286"/>
                    </a:ext>
                  </a:extLst>
                </a:gridCol>
              </a:tblGrid>
              <a:tr h="208769">
                <a:tc>
                  <a:txBody>
                    <a:bodyPr/>
                    <a:lstStyle/>
                    <a:p>
                      <a:pPr marL="0" marR="0">
                        <a:lnSpc>
                          <a:spcPts val="1800"/>
                        </a:lnSpc>
                      </a:pPr>
                      <a:r>
                        <a:rPr lang="en-US" sz="18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a:t>
                      </a:r>
                      <a:endParaRPr lang="en-US" sz="32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3648633337"/>
                  </a:ext>
                </a:extLst>
              </a:tr>
              <a:tr h="422420">
                <a:tc>
                  <a:txBody>
                    <a:bodyPr/>
                    <a:lstStyle/>
                    <a:p>
                      <a:pPr marL="0" marR="0" latinLnBrk="1">
                        <a:lnSpc>
                          <a:spcPts val="1800"/>
                        </a:lnSpc>
                      </a:pPr>
                      <a:r>
                        <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3"/>
                        </a:rPr>
                        <a:t>https://ieeesa.webex.com/ieeesa/j.php?MTID=md7311864ed3e53cd11516759e11c358e</a:t>
                      </a:r>
                      <a:endPar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03465572"/>
                  </a:ext>
                </a:extLst>
              </a:tr>
            </a:tbl>
          </a:graphicData>
        </a:graphic>
      </p:graphicFrame>
      <p:sp>
        <p:nvSpPr>
          <p:cNvPr id="11" name="TextBox 10">
            <a:extLst>
              <a:ext uri="{FF2B5EF4-FFF2-40B4-BE49-F238E27FC236}">
                <a16:creationId xmlns:a16="http://schemas.microsoft.com/office/drawing/2014/main" id="{533665ED-CA81-520C-9778-100552C1813D}"/>
              </a:ext>
            </a:extLst>
          </p:cNvPr>
          <p:cNvSpPr txBox="1"/>
          <p:nvPr/>
        </p:nvSpPr>
        <p:spPr>
          <a:xfrm>
            <a:off x="457200" y="2438400"/>
            <a:ext cx="6599114" cy="1615827"/>
          </a:xfrm>
          <a:prstGeom prst="rect">
            <a:avLst/>
          </a:prstGeom>
          <a:noFill/>
        </p:spPr>
        <p:txBody>
          <a:bodyPr wrap="none" rtlCol="0">
            <a:spAutoFit/>
          </a:bodyPr>
          <a:lstStyle/>
          <a:p>
            <a:pPr marL="0" marR="0" latinLnBrk="1">
              <a:lnSpc>
                <a:spcPts val="1800"/>
              </a:lnSpc>
            </a:pPr>
            <a:r>
              <a:rPr lang="en-US" sz="1800" b="1" kern="1200" dirty="0">
                <a:solidFill>
                  <a:schemeClr val="tx1"/>
                </a:solidFill>
                <a:effectLst/>
                <a:latin typeface="+mn-lt"/>
                <a:ea typeface="+mn-ea"/>
                <a:cs typeface="+mn-cs"/>
              </a:rPr>
              <a:t>Tap to join from a mobile device (attendees only)</a:t>
            </a:r>
          </a:p>
          <a:p>
            <a:pPr marL="0" marR="0" latinLnBrk="1">
              <a:lnSpc>
                <a:spcPts val="1800"/>
              </a:lnSpc>
            </a:pPr>
            <a:r>
              <a:rPr lang="en-US" sz="1800" u="none" strike="noStrike" kern="1200" dirty="0">
                <a:solidFill>
                  <a:schemeClr val="tx1"/>
                </a:solidFill>
                <a:effectLst/>
                <a:latin typeface="+mn-lt"/>
                <a:ea typeface="+mn-ea"/>
                <a:cs typeface="+mn-cs"/>
                <a:hlinkClick r:id="rId4"/>
              </a:rPr>
              <a:t>+1-646-992-2010,,23312458293##</a:t>
            </a:r>
            <a:r>
              <a:rPr lang="en-US" sz="1800" kern="1200" dirty="0">
                <a:solidFill>
                  <a:schemeClr val="tx1"/>
                </a:solidFill>
                <a:effectLst/>
                <a:latin typeface="+mn-lt"/>
                <a:ea typeface="+mn-ea"/>
                <a:cs typeface="+mn-cs"/>
              </a:rPr>
              <a:t> United States Toll (New York City)</a:t>
            </a:r>
          </a:p>
          <a:p>
            <a:pPr marL="0" marR="0" latinLnBrk="1">
              <a:lnSpc>
                <a:spcPts val="1800"/>
              </a:lnSpc>
            </a:pPr>
            <a:r>
              <a:rPr lang="en-US" sz="1800" u="none" strike="noStrike" kern="1200" dirty="0">
                <a:solidFill>
                  <a:schemeClr val="tx1"/>
                </a:solidFill>
                <a:effectLst/>
                <a:latin typeface="+mn-lt"/>
                <a:ea typeface="+mn-ea"/>
                <a:cs typeface="+mn-cs"/>
                <a:hlinkClick r:id="rId5"/>
              </a:rPr>
              <a:t>+1-213-306-3065,,23312458293##</a:t>
            </a:r>
            <a:r>
              <a:rPr lang="en-US" sz="1800" kern="1200" dirty="0">
                <a:solidFill>
                  <a:schemeClr val="tx1"/>
                </a:solidFill>
                <a:effectLst/>
                <a:latin typeface="+mn-lt"/>
                <a:ea typeface="+mn-ea"/>
                <a:cs typeface="+mn-cs"/>
              </a:rPr>
              <a:t> United States Toll (Los Angeles)</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p>
            <a:endParaRPr lang="en-US" dirty="0"/>
          </a:p>
          <a:p>
            <a:endParaRPr lang="en-US" dirty="0"/>
          </a:p>
          <a:p>
            <a:endParaRPr lang="en-US" dirty="0"/>
          </a:p>
        </p:txBody>
      </p:sp>
      <p:sp>
        <p:nvSpPr>
          <p:cNvPr id="12" name="TextBox 11">
            <a:extLst>
              <a:ext uri="{FF2B5EF4-FFF2-40B4-BE49-F238E27FC236}">
                <a16:creationId xmlns:a16="http://schemas.microsoft.com/office/drawing/2014/main" id="{A0B719A1-9FD9-5514-6AB8-CD6B8CFE98C6}"/>
              </a:ext>
            </a:extLst>
          </p:cNvPr>
          <p:cNvSpPr txBox="1"/>
          <p:nvPr/>
        </p:nvSpPr>
        <p:spPr>
          <a:xfrm>
            <a:off x="457200" y="1835658"/>
            <a:ext cx="5083443" cy="369332"/>
          </a:xfrm>
          <a:prstGeom prst="rect">
            <a:avLst/>
          </a:prstGeom>
          <a:noFill/>
        </p:spPr>
        <p:txBody>
          <a:bodyPr wrap="none" rtlCol="0">
            <a:spAutoFit/>
          </a:bodyPr>
          <a:lstStyle/>
          <a:p>
            <a:r>
              <a:rPr lang="en-US" sz="1800" kern="0" dirty="0">
                <a:solidFill>
                  <a:srgbClr val="333333"/>
                </a:solidFill>
                <a:effectLst/>
                <a:latin typeface="Arial" panose="020B0604020202020204" pitchFamily="34" charset="0"/>
                <a:ea typeface="Aptos" panose="020B0004020202020204" pitchFamily="34" charset="0"/>
              </a:rPr>
              <a:t>Meeting number (access code): 2331 245 8293 </a:t>
            </a:r>
            <a:endParaRPr lang="en-US" dirty="0"/>
          </a:p>
        </p:txBody>
      </p:sp>
      <p:sp>
        <p:nvSpPr>
          <p:cNvPr id="13" name="TextBox 12">
            <a:extLst>
              <a:ext uri="{FF2B5EF4-FFF2-40B4-BE49-F238E27FC236}">
                <a16:creationId xmlns:a16="http://schemas.microsoft.com/office/drawing/2014/main" id="{7148E93D-80FA-1D9E-0249-433522AC9584}"/>
              </a:ext>
            </a:extLst>
          </p:cNvPr>
          <p:cNvSpPr txBox="1"/>
          <p:nvPr/>
        </p:nvSpPr>
        <p:spPr>
          <a:xfrm>
            <a:off x="489904" y="3545880"/>
            <a:ext cx="4201791" cy="615553"/>
          </a:xfrm>
          <a:prstGeom prst="rect">
            <a:avLst/>
          </a:prstGeom>
          <a:noFill/>
        </p:spPr>
        <p:txBody>
          <a:bodyPr wrap="none" rtlCol="0">
            <a:spAutoFit/>
          </a:bodyPr>
          <a:lstStyle/>
          <a:p>
            <a:r>
              <a:rPr lang="en-US" sz="1600" b="1" kern="0" dirty="0">
                <a:solidFill>
                  <a:srgbClr val="000000"/>
                </a:solidFill>
                <a:effectLst/>
                <a:latin typeface="Arial" panose="020B0604020202020204" pitchFamily="34" charset="0"/>
                <a:ea typeface="Aptos" panose="020B0004020202020204" pitchFamily="34" charset="0"/>
              </a:rPr>
              <a:t>Join from a video system or application</a:t>
            </a:r>
          </a:p>
          <a:p>
            <a:r>
              <a:rPr lang="en-US" sz="1800" kern="0" dirty="0">
                <a:solidFill>
                  <a:srgbClr val="333333"/>
                </a:solidFill>
                <a:effectLst/>
                <a:latin typeface="Arial" panose="020B0604020202020204" pitchFamily="34" charset="0"/>
                <a:ea typeface="Aptos" panose="020B0004020202020204" pitchFamily="34" charset="0"/>
              </a:rPr>
              <a:t>Dial </a:t>
            </a:r>
            <a:r>
              <a:rPr lang="en-US" sz="1800"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6"/>
              </a:rPr>
              <a:t>23312458293@ieeesa.webex.com</a:t>
            </a:r>
            <a:endParaRPr lang="en-US" sz="1600" dirty="0"/>
          </a:p>
        </p:txBody>
      </p:sp>
    </p:spTree>
    <p:extLst>
      <p:ext uri="{BB962C8B-B14F-4D97-AF65-F5344CB8AC3E}">
        <p14:creationId xmlns:p14="http://schemas.microsoft.com/office/powerpoint/2010/main" val="34721124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endParaRPr lang="en-US" sz="1600" dirty="0"/>
          </a:p>
          <a:p>
            <a:r>
              <a:rPr lang="en-US" sz="2000" dirty="0"/>
              <a:t>11/1/24</a:t>
            </a:r>
          </a:p>
          <a:p>
            <a:pPr lvl="1"/>
            <a:r>
              <a:rPr lang="en-US" sz="1600" dirty="0"/>
              <a:t>Standard was advanced to RevCom.  May still have to address reproduction of graphics in the standard.</a:t>
            </a:r>
          </a:p>
          <a:p>
            <a:r>
              <a:rPr lang="en-US" sz="2000" dirty="0"/>
              <a:t>12/6/24</a:t>
            </a:r>
          </a:p>
          <a:p>
            <a:pPr lvl="1"/>
            <a:r>
              <a:rPr lang="en-US" sz="1600" dirty="0"/>
              <a:t>Waiting for RevCom Review.  </a:t>
            </a:r>
          </a:p>
          <a:p>
            <a:pPr lvl="1"/>
            <a:r>
              <a:rPr lang="en-US" sz="1600" dirty="0"/>
              <a:t>Plan amendments to address location of the normative schemas and maybe some other matters</a:t>
            </a:r>
          </a:p>
          <a:p>
            <a:r>
              <a:rPr lang="en-US" sz="2000" dirty="0"/>
              <a:t>1/3/25</a:t>
            </a:r>
          </a:p>
          <a:p>
            <a:pPr lvl="1"/>
            <a:r>
              <a:rPr lang="en-US" sz="1600" dirty="0"/>
              <a:t>Standard revision was approved.  It is now going through editing </a:t>
            </a:r>
          </a:p>
          <a:p>
            <a:pPr lvl="1"/>
            <a:r>
              <a:rPr lang="en-US" sz="1600" dirty="0"/>
              <a:t>Anticipate a PAR and quick amendment to make the schema at the open-source site normative</a:t>
            </a:r>
          </a:p>
          <a:p>
            <a:r>
              <a:rPr lang="en-US" sz="2000" dirty="0"/>
              <a:t>2/7/25</a:t>
            </a:r>
          </a:p>
          <a:p>
            <a:pPr lvl="1"/>
            <a:r>
              <a:rPr lang="en-US" sz="1600" dirty="0"/>
              <a:t>No updates</a:t>
            </a:r>
          </a:p>
          <a:p>
            <a:r>
              <a:rPr lang="en-US" sz="2000" dirty="0"/>
              <a:t>3/7/25</a:t>
            </a:r>
          </a:p>
          <a:p>
            <a:pPr lvl="1"/>
            <a:r>
              <a:rPr lang="en-US" sz="1600" dirty="0"/>
              <a:t>No updates</a:t>
            </a:r>
          </a:p>
          <a:p>
            <a:endParaRPr lang="en-US" sz="20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3/7/2025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3952479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3/7/25</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3/7/2025</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#:5-25-0005-01-agen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21</a:t>
            </a:fld>
            <a:endParaRPr lang="en-US"/>
          </a:p>
        </p:txBody>
      </p:sp>
    </p:spTree>
    <p:extLst>
      <p:ext uri="{BB962C8B-B14F-4D97-AF65-F5344CB8AC3E}">
        <p14:creationId xmlns:p14="http://schemas.microsoft.com/office/powerpoint/2010/main" val="552489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92500" lnSpcReduction="20000"/>
          </a:bodyPr>
          <a:lstStyle/>
          <a:p>
            <a:r>
              <a:rPr lang="en-US" sz="2000" dirty="0"/>
              <a:t>Met on 18 Feb 25</a:t>
            </a:r>
          </a:p>
          <a:p>
            <a:r>
              <a:rPr lang="en-US" sz="2000" dirty="0"/>
              <a:t>Treasurer – &gt;$</a:t>
            </a:r>
            <a:r>
              <a:rPr lang="en-US" sz="1800" dirty="0">
                <a:effectLst/>
                <a:latin typeface="Aptos" panose="020B0004020202020204" pitchFamily="34" charset="0"/>
                <a:ea typeface="Aptos" panose="020B0004020202020204" pitchFamily="34" charset="0"/>
                <a:cs typeface="Times New Roman" panose="02020603050405020304" pitchFamily="18" charset="0"/>
              </a:rPr>
              <a:t>47,549.73</a:t>
            </a:r>
            <a:r>
              <a:rPr lang="en-US" sz="2000" dirty="0"/>
              <a:t> in the account </a:t>
            </a:r>
          </a:p>
          <a:p>
            <a:r>
              <a:rPr lang="en-US" sz="2000" dirty="0"/>
              <a:t>Selected updates</a:t>
            </a:r>
          </a:p>
          <a:p>
            <a:pPr lvl="1"/>
            <a:r>
              <a:rPr lang="en-US" sz="1600" dirty="0"/>
              <a:t>1900.1 – Sent out invites for next online meetings with limited response – Will reschedule a meeting based on feedback</a:t>
            </a:r>
          </a:p>
          <a:p>
            <a:pPr lvl="1"/>
            <a:r>
              <a:rPr lang="en-US" sz="1500" dirty="0"/>
              <a:t>1900.2 – Limited response to the request to participate.  Eric will reach out to former members of 1900.2. Letter out to </a:t>
            </a:r>
            <a:r>
              <a:rPr lang="en-US" sz="1500" dirty="0" err="1"/>
              <a:t>Dalissa</a:t>
            </a:r>
            <a:r>
              <a:rPr lang="en-US" sz="1500" dirty="0"/>
              <a:t> for call for participation</a:t>
            </a:r>
          </a:p>
          <a:p>
            <a:pPr lvl="1"/>
            <a:r>
              <a:rPr lang="en-US" sz="1500" dirty="0"/>
              <a:t>1900.6 – At the same level of progress.  Simply thinking about continuing hoping there is interest</a:t>
            </a:r>
          </a:p>
          <a:p>
            <a:pPr marL="744538" lvl="1">
              <a:lnSpc>
                <a:spcPct val="107000"/>
              </a:lnSpc>
              <a:spcAft>
                <a:spcPts val="800"/>
              </a:spcAft>
            </a:pPr>
            <a:r>
              <a:rPr lang="en-US" sz="1500" dirty="0"/>
              <a:t>1900.8 – One member is creating a schema that will be up soon. It will not be fully integrated with SIGMF. However, it should still allow creating a pipeline into the other schemas and would preserve RF information.  Using 5G data sets as a litmus test</a:t>
            </a:r>
          </a:p>
          <a:p>
            <a:r>
              <a:rPr lang="en-US" sz="21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Potential new projects – Looking at 6G and the importance of spectrum sharing</a:t>
            </a:r>
          </a:p>
          <a:p>
            <a:pPr lvl="1"/>
            <a:r>
              <a:rPr lang="en-US" sz="1700" dirty="0"/>
              <a:t>Eric currently putting to together a document on AI/ML in </a:t>
            </a:r>
            <a:r>
              <a:rPr lang="en-US" sz="1700" dirty="0" err="1"/>
              <a:t>DySPAN</a:t>
            </a:r>
            <a:endParaRPr lang="en-US" sz="1700" dirty="0"/>
          </a:p>
          <a:p>
            <a:r>
              <a:rPr lang="en-US" sz="2100" dirty="0" err="1"/>
              <a:t>DySPAN</a:t>
            </a:r>
            <a:r>
              <a:rPr lang="en-US" sz="2100" dirty="0"/>
              <a:t> 2025 will be in London – Oliver is coordinating </a:t>
            </a:r>
            <a:r>
              <a:rPr lang="en-US" sz="2100" dirty="0" err="1"/>
              <a:t>DySPAN</a:t>
            </a:r>
            <a:r>
              <a:rPr lang="en-US" sz="2100" dirty="0"/>
              <a:t>-SC participation</a:t>
            </a:r>
          </a:p>
          <a:p>
            <a:pPr lvl="1"/>
            <a:r>
              <a:rPr lang="en-US" sz="1700" dirty="0"/>
              <a:t>Intends to buy a sponsor role that supports three registrations and an exhibitor space</a:t>
            </a:r>
          </a:p>
          <a:p>
            <a:pPr lvl="2"/>
            <a:r>
              <a:rPr lang="en-US" sz="1300" dirty="0"/>
              <a:t>Working with IEEE to resolve handouts and the logo that we would provide in this role</a:t>
            </a:r>
          </a:p>
          <a:p>
            <a:pPr lvl="2"/>
            <a:r>
              <a:rPr lang="en-US" sz="1300" dirty="0"/>
              <a:t>Identifying who to support for attendance – Oliver sent out an email giving guidance on how to apply for </a:t>
            </a:r>
            <a:r>
              <a:rPr lang="en-US" sz="1300" dirty="0" err="1"/>
              <a:t>DySPAN</a:t>
            </a:r>
            <a:r>
              <a:rPr lang="en-US" sz="1300" dirty="0"/>
              <a:t>-SC committee funding of participation with responses due 7 March.</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3/7/2025</a:t>
            </a:fld>
            <a:endParaRPr lang="en-US"/>
          </a:p>
        </p:txBody>
      </p:sp>
      <p:sp>
        <p:nvSpPr>
          <p:cNvPr id="5" name="Footer Placeholder 4"/>
          <p:cNvSpPr>
            <a:spLocks noGrp="1"/>
          </p:cNvSpPr>
          <p:nvPr>
            <p:ph type="ftr" sz="quarter" idx="11"/>
          </p:nvPr>
        </p:nvSpPr>
        <p:spPr/>
        <p:txBody>
          <a:bodyPr/>
          <a:lstStyle/>
          <a:p>
            <a:pPr>
              <a:defRPr/>
            </a:pPr>
            <a:r>
              <a:rPr lang="en-US" dirty="0"/>
              <a:t>Doc #:5-25-0005-01-agen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22</a:t>
            </a:fld>
            <a:endParaRPr lang="en-US"/>
          </a:p>
        </p:txBody>
      </p:sp>
    </p:spTree>
    <p:extLst>
      <p:ext uri="{BB962C8B-B14F-4D97-AF65-F5344CB8AC3E}">
        <p14:creationId xmlns:p14="http://schemas.microsoft.com/office/powerpoint/2010/main" val="603797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3/7/2025</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#:5-25-0005-01-agen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pic>
        <p:nvPicPr>
          <p:cNvPr id="7" name="Content Placeholder 6" descr="Diagram&#10;&#10;Description automatically generated">
            <a:extLst>
              <a:ext uri="{FF2B5EF4-FFF2-40B4-BE49-F238E27FC236}">
                <a16:creationId xmlns:a16="http://schemas.microsoft.com/office/drawing/2014/main" id="{15829661-A499-386E-323A-91B3257B0F4D}"/>
              </a:ext>
            </a:extLst>
          </p:cNvPr>
          <p:cNvPicPr>
            <a:picLocks noGrp="1" noChangeAspect="1"/>
          </p:cNvPicPr>
          <p:nvPr>
            <p:ph idx="1"/>
          </p:nvPr>
        </p:nvPicPr>
        <p:blipFill>
          <a:blip r:embed="rId2"/>
          <a:stretch>
            <a:fillRect/>
          </a:stretch>
        </p:blipFill>
        <p:spPr>
          <a:xfrm>
            <a:off x="815146" y="990600"/>
            <a:ext cx="7513707" cy="5135563"/>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3/7/2025</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#:5-25-0005-01-agen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1803307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11/1/24</a:t>
            </a:r>
          </a:p>
          <a:p>
            <a:pPr lvl="1"/>
            <a:r>
              <a:rPr lang="en-US" sz="1400" dirty="0"/>
              <a:t>A Rutgers researcher presented the utility of SCMs to the ORAN Alliance</a:t>
            </a:r>
          </a:p>
          <a:p>
            <a:pPr lvl="1"/>
            <a:r>
              <a:rPr lang="en-US" sz="1400" dirty="0"/>
              <a:t>Carlos and John will present SCMs on 6 November at the </a:t>
            </a:r>
            <a:r>
              <a:rPr lang="en-US" sz="1400" dirty="0" err="1"/>
              <a:t>SpectrumX</a:t>
            </a:r>
            <a:r>
              <a:rPr lang="en-US" sz="1400" dirty="0"/>
              <a:t> Radio Shop Chat</a:t>
            </a:r>
          </a:p>
          <a:p>
            <a:r>
              <a:rPr lang="en-US" sz="1800" dirty="0"/>
              <a:t>12/6/24</a:t>
            </a:r>
          </a:p>
          <a:p>
            <a:pPr lvl="1"/>
            <a:r>
              <a:rPr lang="en-US" sz="1400" dirty="0"/>
              <a:t>Eric will be presenting to </a:t>
            </a:r>
            <a:r>
              <a:rPr lang="en-US" sz="1400" dirty="0" err="1"/>
              <a:t>AoC</a:t>
            </a:r>
            <a:r>
              <a:rPr lang="en-US" sz="1400" dirty="0"/>
              <a:t> meeting on Information Warfare in Augusta, Ga in February.  Presentation will cover an extension to SFAF to exchange 1900.5.2 models.</a:t>
            </a:r>
          </a:p>
          <a:p>
            <a:pPr lvl="1"/>
            <a:r>
              <a:rPr lang="en-US" sz="1400" dirty="0"/>
              <a:t>Carlos is submitting a paper on SCMs and spectrum sharing economics</a:t>
            </a:r>
          </a:p>
          <a:p>
            <a:r>
              <a:rPr lang="en-US" sz="1800" dirty="0"/>
              <a:t>1/3/25</a:t>
            </a:r>
          </a:p>
          <a:p>
            <a:pPr lvl="1"/>
            <a:r>
              <a:rPr lang="en-US" sz="1400" dirty="0"/>
              <a:t>Eric will reach out to relevant parties</a:t>
            </a:r>
          </a:p>
          <a:p>
            <a:r>
              <a:rPr lang="en-US" sz="1800" dirty="0"/>
              <a:t>2/7/25</a:t>
            </a:r>
          </a:p>
          <a:p>
            <a:pPr lvl="1"/>
            <a:r>
              <a:rPr lang="en-US" sz="1400" dirty="0"/>
              <a:t>Carlos has a paper in </a:t>
            </a:r>
            <a:r>
              <a:rPr lang="en-US" sz="1400" dirty="0" err="1"/>
              <a:t>DySPAN</a:t>
            </a:r>
            <a:r>
              <a:rPr lang="en-US" sz="1400" dirty="0"/>
              <a:t> that mentions SCMs</a:t>
            </a:r>
          </a:p>
          <a:p>
            <a:r>
              <a:rPr lang="en-US" sz="1800" dirty="0"/>
              <a:t>3/7/25</a:t>
            </a:r>
          </a:p>
          <a:p>
            <a:pPr lvl="1"/>
            <a:r>
              <a:rPr lang="en-US" sz="1400" dirty="0"/>
              <a:t>Invitation to IEEE 1900.5.1 to contribute to a new IEEE Magazine “IEEE Data Descriptions”</a:t>
            </a:r>
          </a:p>
          <a:p>
            <a:pPr lvl="2"/>
            <a:r>
              <a:rPr lang="en-US" sz="1000" dirty="0"/>
              <a:t>Provides additional opportunities for other projects</a:t>
            </a:r>
          </a:p>
          <a:p>
            <a:pPr lvl="2"/>
            <a:r>
              <a:rPr lang="en-US" sz="1000" dirty="0"/>
              <a:t>Provides opportunity for additional visibility of the WG’s work</a:t>
            </a:r>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3/7/2025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25</a:t>
            </a:fld>
            <a:endParaRPr lang="en-US"/>
          </a:p>
        </p:txBody>
      </p:sp>
    </p:spTree>
    <p:extLst>
      <p:ext uri="{BB962C8B-B14F-4D97-AF65-F5344CB8AC3E}">
        <p14:creationId xmlns:p14="http://schemas.microsoft.com/office/powerpoint/2010/main" val="364832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2/7/25 1430 ET</a:t>
            </a:r>
          </a:p>
          <a:p>
            <a:r>
              <a:rPr lang="en-US" sz="1600" strike="sngStrike" dirty="0"/>
              <a:t>P1900.5 Revision Ad-hoc 2/14/25 1330 ET</a:t>
            </a:r>
          </a:p>
          <a:p>
            <a:r>
              <a:rPr lang="en-US" sz="1600" strike="sngStrike" dirty="0"/>
              <a:t>P1900.5.1 Revision Ad-hoc 2/21/25 1300 ET </a:t>
            </a:r>
          </a:p>
          <a:p>
            <a:r>
              <a:rPr lang="en-US" sz="1600" strike="sngStrike" dirty="0"/>
              <a:t>P1900.5 Revision Ad-hoc 2/28/25 1300 ET</a:t>
            </a:r>
          </a:p>
          <a:p>
            <a:r>
              <a:rPr lang="en-US" sz="1600" dirty="0"/>
              <a:t>P1900.5 WG Mtg 3/7/25 0800 ET</a:t>
            </a:r>
          </a:p>
          <a:p>
            <a:r>
              <a:rPr lang="en-US" sz="1600" dirty="0"/>
              <a:t>P1900.5 Revision Ad-hoc 3/14/25 1330 ET</a:t>
            </a:r>
          </a:p>
          <a:p>
            <a:r>
              <a:rPr lang="en-US" sz="1600" dirty="0"/>
              <a:t>P1900.5.1 Revision Ad-hoc 3/21/25 1300 ET </a:t>
            </a:r>
          </a:p>
          <a:p>
            <a:r>
              <a:rPr lang="en-US" sz="1600" dirty="0"/>
              <a:t>P1900.5 Revision Ad-hoc 3/28/25 1300 ET</a:t>
            </a:r>
          </a:p>
          <a:p>
            <a:r>
              <a:rPr lang="en-US" sz="1600" dirty="0"/>
              <a:t>P1900.5 WG Mtg 4/4/25 1430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3/7/2025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26</a:t>
            </a:fld>
            <a:endParaRPr lang="en-US"/>
          </a:p>
        </p:txBody>
      </p:sp>
    </p:spTree>
    <p:extLst>
      <p:ext uri="{BB962C8B-B14F-4D97-AF65-F5344CB8AC3E}">
        <p14:creationId xmlns:p14="http://schemas.microsoft.com/office/powerpoint/2010/main" val="10964537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27</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3/7/2025</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#:5-25-0005-01-agen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3/7/2025</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#:5-25-0005-01-agen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5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2026715058"/>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12/6/24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3/7/25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Elections for Chair, Vice Chair, and Secretary</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3/7/2025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#:5-25-0005-01-agen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5-25-0005-00-agen</a:t>
            </a:r>
          </a:p>
          <a:p>
            <a:endParaRPr dirty="0"/>
          </a:p>
          <a:p>
            <a:r>
              <a:rPr dirty="0"/>
              <a:t>Mover: Reinhard</a:t>
            </a:r>
          </a:p>
          <a:p>
            <a:r>
              <a:rPr dirty="0"/>
              <a:t>Second: Carlos</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3/7/2025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5</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3/7/2025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#:5-25-0005-01-agen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3/7/2025</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3/7/2025</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3/7/2025</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#:5-25-0005-01-agen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38794</TotalTime>
  <Words>3346</Words>
  <Application>Microsoft Office PowerPoint</Application>
  <PresentationFormat>On-screen Show (4:3)</PresentationFormat>
  <Paragraphs>500</Paragraphs>
  <Slides>27</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694</cp:revision>
  <dcterms:created xsi:type="dcterms:W3CDTF">2013-08-13T02:52:21Z</dcterms:created>
  <dcterms:modified xsi:type="dcterms:W3CDTF">2025-03-07T13:51:04Z</dcterms:modified>
</cp:coreProperties>
</file>