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402" r:id="rId3"/>
    <p:sldId id="413" r:id="rId4"/>
    <p:sldId id="332" r:id="rId5"/>
    <p:sldId id="414" r:id="rId6"/>
    <p:sldId id="337" r:id="rId7"/>
    <p:sldId id="461" r:id="rId8"/>
    <p:sldId id="462" r:id="rId9"/>
    <p:sldId id="463" r:id="rId10"/>
    <p:sldId id="368" r:id="rId11"/>
    <p:sldId id="369" r:id="rId12"/>
    <p:sldId id="370" r:id="rId13"/>
    <p:sldId id="371" r:id="rId14"/>
    <p:sldId id="372" r:id="rId15"/>
    <p:sldId id="499" r:id="rId16"/>
    <p:sldId id="502" r:id="rId17"/>
    <p:sldId id="503" r:id="rId18"/>
    <p:sldId id="504" r:id="rId19"/>
    <p:sldId id="465" r:id="rId20"/>
    <p:sldId id="437" r:id="rId21"/>
    <p:sldId id="438" r:id="rId22"/>
    <p:sldId id="477" r:id="rId23"/>
    <p:sldId id="426" r:id="rId24"/>
    <p:sldId id="485" r:id="rId25"/>
    <p:sldId id="482"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7" autoAdjust="0"/>
    <p:restoredTop sz="94404" autoAdjust="0"/>
  </p:normalViewPr>
  <p:slideViewPr>
    <p:cSldViewPr>
      <p:cViewPr varScale="1">
        <p:scale>
          <a:sx n="89" d="100"/>
          <a:sy n="89" d="100"/>
        </p:scale>
        <p:origin x="14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2/5/2025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2/5/2025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#:5-25-0004-00-agen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2/5/2025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#:5-25-0004-00-agen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2/5/2025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#:5-25-0004-00-agen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2/5/2025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#:5-25-0004-00-agen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2/5/2025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#:5-25-0004-00-agen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2/5/2025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#:5-25-0004-00-agen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2/5/2025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#:5-25-0004-00-agen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2/5/2025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#:5-25-0004-00-agen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2/5/2025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#:5-25-0004-00-agen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2/5/2025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#:5-25-0004-00-agen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2/5/2025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#:5-25-0004-00-agen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2/5/2025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#:5-25-0004-00-agen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404156446%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ieeesa.webex.com/ieeesa/j.php?MTID=m5a914e94d7cd6eaa061629b568ee0456" TargetMode="External"/><Relationship Id="rId4" Type="http://schemas.openxmlformats.org/officeDocument/2006/relationships/hyperlink" Target="tel:%2B1-213-306-3065,,*01*23404156446%23%23*01*"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2/5/2025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#:5-25-0004-00-agen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938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Feb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Feb 2025</a:t>
            </a:r>
          </a:p>
          <a:p>
            <a:pPr eaLnBrk="0" hangingPunct="0"/>
            <a:r>
              <a:rPr lang="en-US" sz="1200" b="1" dirty="0">
                <a:latin typeface="Arial" pitchFamily="34" charset="0"/>
                <a:cs typeface="Times New Roman" pitchFamily="18" charset="0"/>
              </a:rPr>
              <a:t>Document No: 5-25-0004-00-agen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3215F-4650-A7B8-FE8C-F545210FC0C2}"/>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1353B3C4-DFEF-DB4B-F50B-3C3DECD466DE}"/>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EB2E4996-43B0-EFC3-53C5-568D25925E8F}"/>
              </a:ext>
            </a:extLst>
          </p:cNvPr>
          <p:cNvSpPr>
            <a:spLocks noGrp="1"/>
          </p:cNvSpPr>
          <p:nvPr>
            <p:ph idx="1"/>
          </p:nvPr>
        </p:nvSpPr>
        <p:spPr/>
        <p:txBody>
          <a:bodyPr/>
          <a:lstStyle/>
          <a:p>
            <a:r>
              <a:rPr dirty="0"/>
              <a:t>Motion to approve </a:t>
            </a:r>
            <a:r>
              <a:rPr lang="en-US" dirty="0">
                <a:solidFill>
                  <a:schemeClr val="tx1"/>
                </a:solidFill>
              </a:rPr>
              <a:t>10/4/24 </a:t>
            </a:r>
            <a:r>
              <a:rPr dirty="0"/>
              <a:t>WG minutes contained in </a:t>
            </a:r>
            <a:r>
              <a:rPr lang="en-US" dirty="0">
                <a:solidFill>
                  <a:schemeClr val="tx1"/>
                </a:solidFill>
              </a:rPr>
              <a:t>5-25-0002-00-mins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362B1EA-0272-0B30-0982-3A9414B3B83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2/5/2025</a:t>
            </a:fld>
            <a:endParaRPr lang="en-US" dirty="0"/>
          </a:p>
        </p:txBody>
      </p:sp>
      <p:sp>
        <p:nvSpPr>
          <p:cNvPr id="5" name="Footer Placeholder 4">
            <a:extLst>
              <a:ext uri="{FF2B5EF4-FFF2-40B4-BE49-F238E27FC236}">
                <a16:creationId xmlns:a16="http://schemas.microsoft.com/office/drawing/2014/main" id="{DB4156E4-131F-E4C7-4E6C-47680189FA61}"/>
              </a:ext>
            </a:extLst>
          </p:cNvPr>
          <p:cNvSpPr>
            <a:spLocks noGrp="1"/>
          </p:cNvSpPr>
          <p:nvPr>
            <p:ph type="ftr" sz="quarter" idx="11"/>
          </p:nvPr>
        </p:nvSpPr>
        <p:spPr>
          <a:xfrm>
            <a:off x="3124200" y="6448425"/>
            <a:ext cx="2895600" cy="365125"/>
          </a:xfrm>
        </p:spPr>
        <p:txBody>
          <a:bodyPr/>
          <a:lstStyle/>
          <a:p>
            <a:pPr>
              <a:defRPr/>
            </a:pPr>
            <a:r>
              <a:rPr lang="en-US" dirty="0"/>
              <a:t>Doc #:5-25-0004-00-agen</a:t>
            </a:r>
          </a:p>
        </p:txBody>
      </p:sp>
      <p:sp>
        <p:nvSpPr>
          <p:cNvPr id="6" name="Slide Number Placeholder 5">
            <a:extLst>
              <a:ext uri="{FF2B5EF4-FFF2-40B4-BE49-F238E27FC236}">
                <a16:creationId xmlns:a16="http://schemas.microsoft.com/office/drawing/2014/main" id="{1106981D-D227-2425-E2E5-42F61A538362}"/>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a:extLst>
              <a:ext uri="{FF2B5EF4-FFF2-40B4-BE49-F238E27FC236}">
                <a16:creationId xmlns:a16="http://schemas.microsoft.com/office/drawing/2014/main" id="{F746A5F6-47F7-6351-14A6-6DA0C4651D7B}"/>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80387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2/5/2025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#:5-25-0004-00-agen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E6D6D-5F09-DF62-3B19-20DF6C641000}"/>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740F411-F1EA-F394-B764-75389FDA305B}"/>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1ABAFB0C-D1BF-1209-87EE-00C5D492A879}"/>
              </a:ext>
            </a:extLst>
          </p:cNvPr>
          <p:cNvSpPr>
            <a:spLocks noGrp="1"/>
          </p:cNvSpPr>
          <p:nvPr>
            <p:ph idx="1"/>
          </p:nvPr>
        </p:nvSpPr>
        <p:spPr/>
        <p:txBody>
          <a:bodyPr/>
          <a:lstStyle/>
          <a:p>
            <a:r>
              <a:rPr dirty="0"/>
              <a:t>Motion to approve </a:t>
            </a:r>
            <a:r>
              <a:rPr lang="en-US" dirty="0">
                <a:solidFill>
                  <a:schemeClr val="tx1"/>
                </a:solidFill>
              </a:rPr>
              <a:t>12/6/24 </a:t>
            </a:r>
            <a:r>
              <a:rPr dirty="0"/>
              <a:t>WG minutes contained in </a:t>
            </a:r>
            <a:r>
              <a:rPr lang="en-US" dirty="0">
                <a:solidFill>
                  <a:schemeClr val="tx1"/>
                </a:solidFill>
              </a:rPr>
              <a:t>5-25-0002-00-mins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FDBD794-80F0-BDD7-0706-5B5270C52C3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2/5/2025</a:t>
            </a:fld>
            <a:endParaRPr lang="en-US" dirty="0"/>
          </a:p>
        </p:txBody>
      </p:sp>
      <p:sp>
        <p:nvSpPr>
          <p:cNvPr id="5" name="Footer Placeholder 4">
            <a:extLst>
              <a:ext uri="{FF2B5EF4-FFF2-40B4-BE49-F238E27FC236}">
                <a16:creationId xmlns:a16="http://schemas.microsoft.com/office/drawing/2014/main" id="{B9C82CA6-D8C4-2F2C-5878-89052BC5E49E}"/>
              </a:ext>
            </a:extLst>
          </p:cNvPr>
          <p:cNvSpPr>
            <a:spLocks noGrp="1"/>
          </p:cNvSpPr>
          <p:nvPr>
            <p:ph type="ftr" sz="quarter" idx="11"/>
          </p:nvPr>
        </p:nvSpPr>
        <p:spPr>
          <a:xfrm>
            <a:off x="3124200" y="6448425"/>
            <a:ext cx="2895600" cy="365125"/>
          </a:xfrm>
        </p:spPr>
        <p:txBody>
          <a:bodyPr/>
          <a:lstStyle/>
          <a:p>
            <a:pPr>
              <a:defRPr/>
            </a:pPr>
            <a:r>
              <a:rPr lang="en-US" dirty="0"/>
              <a:t>Doc #:5-25-0004-00-agen</a:t>
            </a:r>
          </a:p>
        </p:txBody>
      </p:sp>
      <p:sp>
        <p:nvSpPr>
          <p:cNvPr id="6" name="Slide Number Placeholder 5">
            <a:extLst>
              <a:ext uri="{FF2B5EF4-FFF2-40B4-BE49-F238E27FC236}">
                <a16:creationId xmlns:a16="http://schemas.microsoft.com/office/drawing/2014/main" id="{6FDFB4C7-DBBA-BD2E-430A-7A31646BFA72}"/>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1819B9A0-C394-3260-60CC-A9735A2F0C7B}"/>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023173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92218-B70F-B93B-5E2A-417E9534B3B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8D385A7-4EFF-ED8F-39A3-83291C107819}"/>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13E4B3D-46F2-620C-D4FD-0C60290B324C}"/>
              </a:ext>
            </a:extLst>
          </p:cNvPr>
          <p:cNvSpPr>
            <a:spLocks noGrp="1"/>
          </p:cNvSpPr>
          <p:nvPr>
            <p:ph idx="1"/>
          </p:nvPr>
        </p:nvSpPr>
        <p:spPr/>
        <p:txBody>
          <a:bodyPr/>
          <a:lstStyle/>
          <a:p>
            <a:r>
              <a:rPr dirty="0"/>
              <a:t>Motion to approve </a:t>
            </a:r>
            <a:r>
              <a:rPr lang="en-US" dirty="0">
                <a:solidFill>
                  <a:schemeClr val="tx1"/>
                </a:solidFill>
              </a:rPr>
              <a:t>1/3/24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BFA75FE-3651-6689-B083-5A3FD840305A}"/>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2/5/2025</a:t>
            </a:fld>
            <a:endParaRPr lang="en-US" dirty="0"/>
          </a:p>
        </p:txBody>
      </p:sp>
      <p:sp>
        <p:nvSpPr>
          <p:cNvPr id="5" name="Footer Placeholder 4">
            <a:extLst>
              <a:ext uri="{FF2B5EF4-FFF2-40B4-BE49-F238E27FC236}">
                <a16:creationId xmlns:a16="http://schemas.microsoft.com/office/drawing/2014/main" id="{8D476B74-45E0-EEEC-2117-F135B0410FEA}"/>
              </a:ext>
            </a:extLst>
          </p:cNvPr>
          <p:cNvSpPr>
            <a:spLocks noGrp="1"/>
          </p:cNvSpPr>
          <p:nvPr>
            <p:ph type="ftr" sz="quarter" idx="11"/>
          </p:nvPr>
        </p:nvSpPr>
        <p:spPr>
          <a:xfrm>
            <a:off x="3124200" y="6448425"/>
            <a:ext cx="2895600" cy="365125"/>
          </a:xfrm>
        </p:spPr>
        <p:txBody>
          <a:bodyPr/>
          <a:lstStyle/>
          <a:p>
            <a:pPr>
              <a:defRPr/>
            </a:pPr>
            <a:r>
              <a:rPr lang="en-US" dirty="0"/>
              <a:t>Doc #:5-25-0004-00-agen</a:t>
            </a:r>
          </a:p>
        </p:txBody>
      </p:sp>
      <p:sp>
        <p:nvSpPr>
          <p:cNvPr id="6" name="Slide Number Placeholder 5">
            <a:extLst>
              <a:ext uri="{FF2B5EF4-FFF2-40B4-BE49-F238E27FC236}">
                <a16:creationId xmlns:a16="http://schemas.microsoft.com/office/drawing/2014/main" id="{AC116160-56B5-183D-5976-E8188103C0A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A14077C3-75E2-BE23-55F8-876D4C11F27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61522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11/1/24</a:t>
            </a:r>
          </a:p>
          <a:p>
            <a:pPr lvl="1"/>
            <a:r>
              <a:rPr lang="en-US" sz="1800" dirty="0"/>
              <a:t>Started to put the standard into a template – doing the initial organization of the document and some guidance on clause content</a:t>
            </a:r>
          </a:p>
          <a:p>
            <a:r>
              <a:rPr lang="en-US" sz="2200" dirty="0"/>
              <a:t>12/6/24</a:t>
            </a:r>
          </a:p>
          <a:p>
            <a:pPr lvl="1"/>
            <a:r>
              <a:rPr lang="en-US" sz="1800" dirty="0"/>
              <a:t>Started to work from the template.  Right worldwide we are in the first section covering terminology. Harmonizing the terminology form the previous 1900.5, 1900.5.1 and 1900.5.2. Done so we can make a basic control set that we can work completely through.  Need the terminologies normalized.  Sent out a spreadsheet for review of those terms by group members.</a:t>
            </a:r>
          </a:p>
          <a:p>
            <a:r>
              <a:rPr lang="en-US" sz="2200" dirty="0"/>
              <a:t>1/3/25</a:t>
            </a:r>
          </a:p>
          <a:p>
            <a:pPr lvl="1"/>
            <a:r>
              <a:rPr lang="en-US" sz="1800" dirty="0"/>
              <a:t>Currently integrating regulatory terminology into a base vocabulary.  This is being done for a worldwide spectrum management.</a:t>
            </a:r>
          </a:p>
          <a:p>
            <a:r>
              <a:rPr lang="en-US" sz="2200" dirty="0"/>
              <a:t>2/7/25</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2/5/2025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2/5/2025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577629"/>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br>
              <a:rPr lang="en-US" sz="3200" dirty="0"/>
            </a:br>
            <a:r>
              <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2340 415 6446</a:t>
            </a: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sz="11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24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a:t>
            </a:r>
            <a:r>
              <a:rPr lang="en-US" sz="11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1-646-992-2010,,23404156446##</a:t>
            </a:r>
            <a:r>
              <a:rPr lang="en-US" sz="11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United States Toll (New York City)</a:t>
            </a:r>
            <a:endParaRPr lang="en-US" sz="5400" kern="100" dirty="0">
              <a:effectLst/>
              <a:latin typeface="Aptos" panose="020B0004020202020204" pitchFamily="34" charset="0"/>
              <a:ea typeface="Aptos" panose="020B0004020202020204" pitchFamily="34" charset="0"/>
              <a:cs typeface="Aptos" panose="020B0004020202020204" pitchFamily="34" charset="0"/>
            </a:endParaRPr>
          </a:p>
          <a:p>
            <a:r>
              <a:rPr lang="en-US" sz="11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4"/>
              </a:rPr>
              <a:t>+1-213-306-3065,,23404156446##</a:t>
            </a:r>
            <a:r>
              <a:rPr lang="en-US" sz="11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United States Toll (Los Angeles</a:t>
            </a:r>
            <a:endParaRPr lang="en-US" sz="2400"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nvGraphicFramePr>
        <p:xfrm>
          <a:off x="381000" y="1285782"/>
          <a:ext cx="7315200" cy="427356"/>
        </p:xfrm>
        <a:graphic>
          <a:graphicData uri="http://schemas.openxmlformats.org/drawingml/2006/table">
            <a:tbl>
              <a:tblPr firstRow="1" firstCol="1" bandRow="1"/>
              <a:tblGrid>
                <a:gridCol w="7315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100" b="1" kern="10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1800" kern="10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4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5"/>
                        </a:rPr>
                        <a:t>https://ieeesa.webex.com/ieeesa/j.php?MTID=m5a914e94d7cd6eaa061629b568ee0456</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11/1/24</a:t>
            </a:r>
          </a:p>
          <a:p>
            <a:pPr lvl="1"/>
            <a:r>
              <a:rPr lang="en-US" sz="1600" dirty="0"/>
              <a:t>Same state as before.  Conducted an additional ad hoc about how procedural and non-procedural components work together.  Studying the 1900.5.2 elements on their descriptions of locations and addressing how 1900.5.1 is adaptable to those location definitions</a:t>
            </a:r>
          </a:p>
          <a:p>
            <a:r>
              <a:rPr lang="en-US" sz="2000" dirty="0"/>
              <a:t>12/6/24</a:t>
            </a:r>
          </a:p>
          <a:p>
            <a:pPr lvl="1"/>
            <a:r>
              <a:rPr lang="en-US" sz="1600" dirty="0"/>
              <a:t>Registered a paper for </a:t>
            </a:r>
            <a:r>
              <a:rPr lang="en-US" sz="1600" dirty="0" err="1"/>
              <a:t>DySPAN</a:t>
            </a:r>
            <a:r>
              <a:rPr lang="en-US" sz="1600" dirty="0"/>
              <a:t> in London. Will upload a draft onto the </a:t>
            </a:r>
            <a:r>
              <a:rPr lang="en-US" sz="1600" dirty="0" err="1"/>
              <a:t>iMEET</a:t>
            </a:r>
            <a:r>
              <a:rPr lang="en-US" sz="1600" dirty="0"/>
              <a:t> central and will send the link so the group can give feedback.</a:t>
            </a:r>
          </a:p>
          <a:p>
            <a:pPr lvl="1"/>
            <a:r>
              <a:rPr lang="en-US" sz="1600" dirty="0"/>
              <a:t>Ad Hoc to be scheduled in the future.</a:t>
            </a:r>
          </a:p>
          <a:p>
            <a:r>
              <a:rPr lang="en-US" sz="2000" dirty="0"/>
              <a:t>1/3/25</a:t>
            </a:r>
          </a:p>
          <a:p>
            <a:pPr lvl="1"/>
            <a:r>
              <a:rPr lang="en-US" sz="1600" dirty="0"/>
              <a:t>Working on the syntax of the automatic policy language and will present in the following ad hoc.  Supports Lambda Expressions.</a:t>
            </a:r>
          </a:p>
          <a:p>
            <a:r>
              <a:rPr lang="en-US" sz="2000" dirty="0"/>
              <a:t>2/7/25</a:t>
            </a:r>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2/5/2025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11/1/24</a:t>
            </a:r>
          </a:p>
          <a:p>
            <a:pPr lvl="1"/>
            <a:r>
              <a:rPr lang="en-US" sz="1600" dirty="0"/>
              <a:t>Standard was advanced to RevCom.  May still have to address reproduction of graphics in the standard.</a:t>
            </a:r>
          </a:p>
          <a:p>
            <a:r>
              <a:rPr lang="en-US" sz="2000" dirty="0"/>
              <a:t>12/6/24</a:t>
            </a:r>
          </a:p>
          <a:p>
            <a:pPr lvl="1"/>
            <a:r>
              <a:rPr lang="en-US" sz="1600" dirty="0"/>
              <a:t>Waiting for RevCom Review.  </a:t>
            </a:r>
          </a:p>
          <a:p>
            <a:pPr lvl="1"/>
            <a:r>
              <a:rPr lang="en-US" sz="1600" dirty="0"/>
              <a:t>Plan amendments to address location of the normative schemas and maybe some other matters</a:t>
            </a:r>
          </a:p>
          <a:p>
            <a:r>
              <a:rPr lang="en-US" sz="2000" dirty="0"/>
              <a:t>1/3/25</a:t>
            </a:r>
          </a:p>
          <a:p>
            <a:pPr lvl="1"/>
            <a:r>
              <a:rPr lang="en-US" sz="1600" dirty="0"/>
              <a:t>Standard revision was approved.  It is now going through editing </a:t>
            </a:r>
          </a:p>
          <a:p>
            <a:pPr lvl="1"/>
            <a:r>
              <a:rPr lang="en-US" sz="1600" dirty="0"/>
              <a:t>Anticipate a PAR and quick amendment to make the schema at the open-source site normative</a:t>
            </a:r>
          </a:p>
          <a:p>
            <a:r>
              <a:rPr lang="en-US" sz="2000" dirty="0"/>
              <a:t>2/7/25</a:t>
            </a:r>
          </a:p>
          <a:p>
            <a:pPr lvl="1"/>
            <a:r>
              <a:rPr lang="en-US" sz="1600" dirty="0"/>
              <a:t>No updates</a:t>
            </a:r>
          </a:p>
          <a:p>
            <a:endParaRPr lang="en-US" sz="20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2/5/2025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2/7/25</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2/5/2025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#:5-25-0004-00-agen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92500" lnSpcReduction="20000"/>
          </a:bodyPr>
          <a:lstStyle/>
          <a:p>
            <a:r>
              <a:rPr lang="en-US" sz="2000" dirty="0"/>
              <a:t>Met on 21 Jan 25– Did not have quorum so a short meeting</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47,407.90</a:t>
            </a:r>
            <a:r>
              <a:rPr lang="en-US" sz="2000" dirty="0"/>
              <a:t> in the account </a:t>
            </a:r>
          </a:p>
          <a:p>
            <a:r>
              <a:rPr lang="en-US" sz="2000" dirty="0"/>
              <a:t>Selected updates</a:t>
            </a:r>
          </a:p>
          <a:p>
            <a:pPr lvl="1"/>
            <a:r>
              <a:rPr lang="en-US" sz="1600" dirty="0"/>
              <a:t>1900.1 – Working to get Webex accounts aligned with new leadership. Only one meeting since Reinhard took over</a:t>
            </a:r>
          </a:p>
          <a:p>
            <a:pPr lvl="1"/>
            <a:r>
              <a:rPr lang="en-US" sz="1500" dirty="0"/>
              <a:t>1900.2 – Eric  advertised on X and Linked-In to garner participants in the meetings. Presenting at AOC on Feb 4th about encodings and formats for spectrum management.</a:t>
            </a:r>
          </a:p>
          <a:p>
            <a:pPr lvl="1"/>
            <a:r>
              <a:rPr lang="en-US" sz="1500" dirty="0"/>
              <a:t>1900.6 – At the same level of progress.  Simply thinking about continuing hoping there is interest</a:t>
            </a:r>
          </a:p>
          <a:p>
            <a:pPr marL="744538" lvl="1">
              <a:lnSpc>
                <a:spcPct val="107000"/>
              </a:lnSpc>
              <a:spcAft>
                <a:spcPts val="800"/>
              </a:spcAft>
            </a:pPr>
            <a:r>
              <a:rPr lang="en-US" sz="1500" dirty="0"/>
              <a:t>1900.8 – Held an ad hoc in the new year and the official meeting with a contribution to cover a flexible way for data sets to be defined that are highly scalable to the data set authors.  They could use our vocabulary,.  They are pursuing a more software driven approach where they would import the schema and build a data representation based on that schema and making it compatible with existing tools such as SIGMF.  Still making steady process.  They divested themselves of some overwhelming software development activities.  </a:t>
            </a:r>
            <a:r>
              <a:rPr lang="en-US" sz="1500" dirty="0" err="1"/>
              <a:t>Theyare</a:t>
            </a:r>
            <a:r>
              <a:rPr lang="en-US" sz="1500" dirty="0"/>
              <a:t> focused on SA – spectrum inferencing and interpreting spectrum samples.  That is their sweet spot.  They carved that out as a doable standard.  They are not looking at control.  They do not want to take that on right now.  It is spectrum SA.  Maybe in the future.</a:t>
            </a:r>
          </a:p>
          <a:p>
            <a:r>
              <a:rPr lang="en-US" sz="21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Potential new projects – Looking at 6G and the importance of spectrum sharing</a:t>
            </a:r>
          </a:p>
          <a:p>
            <a:r>
              <a:rPr lang="en-US" sz="2100" dirty="0" err="1"/>
              <a:t>DySPAN</a:t>
            </a:r>
            <a:r>
              <a:rPr lang="en-US" sz="2100" dirty="0"/>
              <a:t> 2025 will be in London – Oliver is coordinating </a:t>
            </a:r>
            <a:r>
              <a:rPr lang="en-US" sz="2100" dirty="0" err="1"/>
              <a:t>DySPAN</a:t>
            </a:r>
            <a:r>
              <a:rPr lang="en-US" sz="2100" dirty="0"/>
              <a:t>-SC participation</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2/5/2025</a:t>
            </a:fld>
            <a:endParaRPr lang="en-US"/>
          </a:p>
        </p:txBody>
      </p:sp>
      <p:sp>
        <p:nvSpPr>
          <p:cNvPr id="5" name="Footer Placeholder 4"/>
          <p:cNvSpPr>
            <a:spLocks noGrp="1"/>
          </p:cNvSpPr>
          <p:nvPr>
            <p:ph type="ftr" sz="quarter" idx="11"/>
          </p:nvPr>
        </p:nvSpPr>
        <p:spPr/>
        <p:txBody>
          <a:bodyPr/>
          <a:lstStyle/>
          <a:p>
            <a:pPr>
              <a:defRPr/>
            </a:pPr>
            <a:r>
              <a:rPr lang="en-US" dirty="0"/>
              <a:t>Doc #:5-25-0004-00-agen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2/5/2025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#:5-25-0004-00-agen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pic>
        <p:nvPicPr>
          <p:cNvPr id="7" name="Content Placeholder 6" descr="Diagram&#10;&#10;Description automatically generated">
            <a:extLst>
              <a:ext uri="{FF2B5EF4-FFF2-40B4-BE49-F238E27FC236}">
                <a16:creationId xmlns:a16="http://schemas.microsoft.com/office/drawing/2014/main" id="{15829661-A499-386E-323A-91B3257B0F4D}"/>
              </a:ext>
            </a:extLst>
          </p:cNvPr>
          <p:cNvPicPr>
            <a:picLocks noGrp="1" noChangeAspect="1"/>
          </p:cNvPicPr>
          <p:nvPr>
            <p:ph idx="1"/>
          </p:nvPr>
        </p:nvPicPr>
        <p:blipFill>
          <a:blip r:embed="rId2"/>
          <a:stretch>
            <a:fillRect/>
          </a:stretch>
        </p:blipFill>
        <p:spPr>
          <a:xfrm>
            <a:off x="815146" y="990600"/>
            <a:ext cx="7513707" cy="5135563"/>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2/5/2025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#:5-25-0004-00-agen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1803307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10/4/24</a:t>
            </a:r>
          </a:p>
          <a:p>
            <a:pPr lvl="1"/>
            <a:r>
              <a:rPr lang="en-US" sz="1400" dirty="0"/>
              <a:t>A paper was presented at SECOM.  The questions that came up was who is using the standard?  Next questions seem relevant to the discussions on the new regulations to make better use of spectrum and make use of spectrum sharing mechanisms. Recommend we find a way to streamline the submission of comments to the FCC.</a:t>
            </a:r>
          </a:p>
          <a:p>
            <a:pPr lvl="1"/>
            <a:r>
              <a:rPr lang="en-US" sz="1400" dirty="0"/>
              <a:t>Carlos and John have been invited to present on SCMs at the November </a:t>
            </a:r>
            <a:r>
              <a:rPr lang="en-US" sz="1400" dirty="0" err="1"/>
              <a:t>SpectrumX</a:t>
            </a:r>
            <a:r>
              <a:rPr lang="en-US" sz="1400" dirty="0"/>
              <a:t> Radio Shop Chat</a:t>
            </a:r>
          </a:p>
          <a:p>
            <a:r>
              <a:rPr lang="en-US" sz="1800" dirty="0"/>
              <a:t>11/1/24</a:t>
            </a:r>
          </a:p>
          <a:p>
            <a:pPr lvl="1"/>
            <a:r>
              <a:rPr lang="en-US" sz="1400" dirty="0"/>
              <a:t>A Rutgers researcher presented the utility of SCMs to the ORAN Alliance</a:t>
            </a:r>
          </a:p>
          <a:p>
            <a:pPr lvl="1"/>
            <a:r>
              <a:rPr lang="en-US" sz="1400" dirty="0"/>
              <a:t>Carlos and John will present SCMs on 6 November at the </a:t>
            </a:r>
            <a:r>
              <a:rPr lang="en-US" sz="1400" dirty="0" err="1"/>
              <a:t>SpectrumX</a:t>
            </a:r>
            <a:r>
              <a:rPr lang="en-US" sz="1400" dirty="0"/>
              <a:t> Radio Shop Chat</a:t>
            </a:r>
          </a:p>
          <a:p>
            <a:r>
              <a:rPr lang="en-US" sz="1800" dirty="0"/>
              <a:t>12/6/24</a:t>
            </a:r>
          </a:p>
          <a:p>
            <a:pPr lvl="1"/>
            <a:r>
              <a:rPr lang="en-US" sz="1400" dirty="0"/>
              <a:t>Eric will be presenting to </a:t>
            </a:r>
            <a:r>
              <a:rPr lang="en-US" sz="1400" dirty="0" err="1"/>
              <a:t>AoC</a:t>
            </a:r>
            <a:r>
              <a:rPr lang="en-US" sz="1400" dirty="0"/>
              <a:t> meeting on Information Warfare in Augusta, Ga in February.  Presentation will cover an extension to SFAF to exchange 1900.5.2 models.</a:t>
            </a:r>
          </a:p>
          <a:p>
            <a:pPr lvl="1"/>
            <a:r>
              <a:rPr lang="en-US" sz="1400" dirty="0"/>
              <a:t>Carlos is submitting a paper on SCMs and spectrum sharing economics</a:t>
            </a:r>
          </a:p>
          <a:p>
            <a:r>
              <a:rPr lang="en-US" sz="1800" dirty="0"/>
              <a:t>1/3/25</a:t>
            </a:r>
          </a:p>
          <a:p>
            <a:pPr lvl="1"/>
            <a:r>
              <a:rPr lang="en-US" sz="1400" dirty="0"/>
              <a:t>Eric will reach out to relevant parties</a:t>
            </a:r>
          </a:p>
          <a:p>
            <a:r>
              <a:rPr lang="en-US" sz="1800" dirty="0"/>
              <a:t>2/7/25</a:t>
            </a:r>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2/5/2025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1/3/25 0800 ET</a:t>
            </a:r>
          </a:p>
          <a:p>
            <a:r>
              <a:rPr lang="en-US" sz="1600" strike="sngStrike" dirty="0"/>
              <a:t>P1900.5 Revision Ad-hoc 1/24/25 1300 ET</a:t>
            </a:r>
          </a:p>
          <a:p>
            <a:r>
              <a:rPr lang="en-US" sz="1600" dirty="0"/>
              <a:t>P1900.5 WG Mtg 2/7/25 1430 ET</a:t>
            </a:r>
          </a:p>
          <a:p>
            <a:r>
              <a:rPr lang="en-US" sz="1600" dirty="0"/>
              <a:t>P1900.5.1 Revision Ad-hoc 2/7/25 1430+ ET </a:t>
            </a:r>
          </a:p>
          <a:p>
            <a:r>
              <a:rPr lang="en-US" sz="1600" dirty="0"/>
              <a:t>P1900.5 Revision Ad-hoc 2/14/25 1330 ET</a:t>
            </a:r>
          </a:p>
          <a:p>
            <a:r>
              <a:rPr lang="en-US" sz="1600" dirty="0"/>
              <a:t>P1900.5 Revision Ad-hoc 2/28/25 1300 ET</a:t>
            </a:r>
          </a:p>
          <a:p>
            <a:r>
              <a:rPr lang="en-US" sz="1600" dirty="0"/>
              <a:t>P1900.5 WG Mtg 3/7/25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2/5/2025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28</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2/5/2025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#:5-25-0004-00-agen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2/5/2025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#:5-25-0004-00-agen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5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745121218"/>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12/6/24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2/7/25  1430 - 1630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2/5/2025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5-25-0004-00-agen</a:t>
            </a:r>
          </a:p>
          <a:p>
            <a:endParaRPr dirty="0"/>
          </a:p>
          <a:p>
            <a:r>
              <a:rPr dirty="0"/>
              <a:t>Mover: </a:t>
            </a:r>
          </a:p>
          <a:p>
            <a:r>
              <a:rPr dirty="0"/>
              <a:t>Second: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2/5/2025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2/5/2025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2/5/2025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2/5/2025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2/5/2025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#:5-25-0004-00-agen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38511</TotalTime>
  <Words>3290</Words>
  <Application>Microsoft Office PowerPoint</Application>
  <PresentationFormat>On-screen Show (4:3)</PresentationFormat>
  <Paragraphs>489</Paragraphs>
  <Slides>28</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688</cp:revision>
  <dcterms:created xsi:type="dcterms:W3CDTF">2013-08-13T02:52:21Z</dcterms:created>
  <dcterms:modified xsi:type="dcterms:W3CDTF">2025-02-05T13:07:52Z</dcterms:modified>
</cp:coreProperties>
</file>