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417" r:id="rId2"/>
    <p:sldId id="500" r:id="rId3"/>
    <p:sldId id="413" r:id="rId4"/>
    <p:sldId id="332" r:id="rId5"/>
    <p:sldId id="414" r:id="rId6"/>
    <p:sldId id="337" r:id="rId7"/>
    <p:sldId id="461" r:id="rId8"/>
    <p:sldId id="462" r:id="rId9"/>
    <p:sldId id="463" r:id="rId10"/>
    <p:sldId id="368" r:id="rId11"/>
    <p:sldId id="369" r:id="rId12"/>
    <p:sldId id="370" r:id="rId13"/>
    <p:sldId id="371" r:id="rId14"/>
    <p:sldId id="372" r:id="rId15"/>
    <p:sldId id="499" r:id="rId16"/>
    <p:sldId id="502" r:id="rId17"/>
    <p:sldId id="503" r:id="rId18"/>
    <p:sldId id="465" r:id="rId19"/>
    <p:sldId id="437" r:id="rId20"/>
    <p:sldId id="438" r:id="rId21"/>
    <p:sldId id="477" r:id="rId22"/>
    <p:sldId id="501" r:id="rId23"/>
    <p:sldId id="426" r:id="rId24"/>
    <p:sldId id="485" r:id="rId25"/>
    <p:sldId id="482" r:id="rId26"/>
    <p:sldId id="440" r:id="rId27"/>
    <p:sldId id="430" r:id="rId28"/>
    <p:sldId id="454"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7" autoAdjust="0"/>
    <p:restoredTop sz="94404" autoAdjust="0"/>
  </p:normalViewPr>
  <p:slideViewPr>
    <p:cSldViewPr>
      <p:cViewPr varScale="1">
        <p:scale>
          <a:sx n="74" d="100"/>
          <a:sy n="74" d="100"/>
        </p:scale>
        <p:origin x="590"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1/1/2025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4</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19</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1/1/2025</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#:5-25-0001-00-agen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1/1/2025</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#:5-25-0001-00-agen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1/1/2025</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#:5-25-0001-00-agen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1/1/2025</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#:5-25-0001-00-agen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1/1/2025</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#:5-25-0001-00-agen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1/1/2025</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#:5-25-0001-00-agen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1/1/2025</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#:5-25-0001-00-agen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1/1/2025</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#:5-25-0001-00-agen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1/1/2025</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#:5-25-0001-00-agen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1/1/2025</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#:5-25-0001-00-agen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1/1/2025</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#:5-25-0001-00-agen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1/1/2025</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#:5-25-0001-00-agen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eeesa.webex.com/ieeesa/j.php?MTID=m7d80ef1253be53e496f2bbc9714730f3"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purl.ieee.org/sa/dyspan/scm" TargetMode="External"/><Relationship Id="rId2" Type="http://schemas.openxmlformats.org/officeDocument/2006/relationships/hyperlink" Target="http://purl.iee.org/sa"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1/1/2025</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#:5-25-0001-00-agen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08424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3 Jan 2025</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3 Jan 2025</a:t>
            </a:r>
          </a:p>
          <a:p>
            <a:pPr eaLnBrk="0" hangingPunct="0"/>
            <a:r>
              <a:rPr lang="en-US" sz="1200" b="1" dirty="0">
                <a:latin typeface="Arial" pitchFamily="34" charset="0"/>
                <a:cs typeface="Times New Roman" pitchFamily="18" charset="0"/>
              </a:rPr>
              <a:t>Document No: 5-25-0001-00-agen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33215F-4650-A7B8-FE8C-F545210FC0C2}"/>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1353B3C4-DFEF-DB4B-F50B-3C3DECD466DE}"/>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EB2E4996-43B0-EFC3-53C5-568D25925E8F}"/>
              </a:ext>
            </a:extLst>
          </p:cNvPr>
          <p:cNvSpPr>
            <a:spLocks noGrp="1"/>
          </p:cNvSpPr>
          <p:nvPr>
            <p:ph idx="1"/>
          </p:nvPr>
        </p:nvSpPr>
        <p:spPr/>
        <p:txBody>
          <a:bodyPr/>
          <a:lstStyle/>
          <a:p>
            <a:r>
              <a:rPr dirty="0"/>
              <a:t>Motion to approve </a:t>
            </a:r>
            <a:r>
              <a:rPr lang="en-US" dirty="0">
                <a:solidFill>
                  <a:schemeClr val="tx1"/>
                </a:solidFill>
              </a:rPr>
              <a:t>10/4/24 </a:t>
            </a:r>
            <a:r>
              <a:rPr dirty="0"/>
              <a:t>WG minutes contained in</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0362B1EA-0272-0B30-0982-3A9414B3B837}"/>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1/1/2025</a:t>
            </a:fld>
            <a:endParaRPr lang="en-US" dirty="0"/>
          </a:p>
        </p:txBody>
      </p:sp>
      <p:sp>
        <p:nvSpPr>
          <p:cNvPr id="5" name="Footer Placeholder 4">
            <a:extLst>
              <a:ext uri="{FF2B5EF4-FFF2-40B4-BE49-F238E27FC236}">
                <a16:creationId xmlns:a16="http://schemas.microsoft.com/office/drawing/2014/main" id="{DB4156E4-131F-E4C7-4E6C-47680189FA61}"/>
              </a:ext>
            </a:extLst>
          </p:cNvPr>
          <p:cNvSpPr>
            <a:spLocks noGrp="1"/>
          </p:cNvSpPr>
          <p:nvPr>
            <p:ph type="ftr" sz="quarter" idx="11"/>
          </p:nvPr>
        </p:nvSpPr>
        <p:spPr>
          <a:xfrm>
            <a:off x="3124200" y="6448425"/>
            <a:ext cx="2895600" cy="365125"/>
          </a:xfrm>
        </p:spPr>
        <p:txBody>
          <a:bodyPr/>
          <a:lstStyle/>
          <a:p>
            <a:pPr>
              <a:defRPr/>
            </a:pPr>
            <a:r>
              <a:rPr lang="en-US" dirty="0"/>
              <a:t>Doc #:5-25-0001-00-agen</a:t>
            </a:r>
          </a:p>
        </p:txBody>
      </p:sp>
      <p:sp>
        <p:nvSpPr>
          <p:cNvPr id="6" name="Slide Number Placeholder 5">
            <a:extLst>
              <a:ext uri="{FF2B5EF4-FFF2-40B4-BE49-F238E27FC236}">
                <a16:creationId xmlns:a16="http://schemas.microsoft.com/office/drawing/2014/main" id="{1106981D-D227-2425-E2E5-42F61A538362}"/>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a:extLst>
              <a:ext uri="{FF2B5EF4-FFF2-40B4-BE49-F238E27FC236}">
                <a16:creationId xmlns:a16="http://schemas.microsoft.com/office/drawing/2014/main" id="{F746A5F6-47F7-6351-14A6-6DA0C4651D7B}"/>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6803872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E72942-F424-CCA1-6315-FCA6341AA51D}"/>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C045FABD-F0D5-4314-6CAF-A7C0613FBCF5}"/>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84B39DAF-328C-3507-C727-143AE5121186}"/>
              </a:ext>
            </a:extLst>
          </p:cNvPr>
          <p:cNvSpPr>
            <a:spLocks noGrp="1"/>
          </p:cNvSpPr>
          <p:nvPr>
            <p:ph idx="1"/>
          </p:nvPr>
        </p:nvSpPr>
        <p:spPr/>
        <p:txBody>
          <a:bodyPr/>
          <a:lstStyle/>
          <a:p>
            <a:r>
              <a:rPr dirty="0"/>
              <a:t>Motion to approve </a:t>
            </a:r>
            <a:r>
              <a:rPr lang="en-US" dirty="0">
                <a:solidFill>
                  <a:schemeClr val="tx1"/>
                </a:solidFill>
              </a:rPr>
              <a:t>11/1/24 </a:t>
            </a:r>
            <a:r>
              <a:rPr dirty="0"/>
              <a:t>WG minutes contained in</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0C961BD3-7502-43E5-7124-828E3BA6F5A7}"/>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1/1/2025</a:t>
            </a:fld>
            <a:endParaRPr lang="en-US" dirty="0"/>
          </a:p>
        </p:txBody>
      </p:sp>
      <p:sp>
        <p:nvSpPr>
          <p:cNvPr id="5" name="Footer Placeholder 4">
            <a:extLst>
              <a:ext uri="{FF2B5EF4-FFF2-40B4-BE49-F238E27FC236}">
                <a16:creationId xmlns:a16="http://schemas.microsoft.com/office/drawing/2014/main" id="{4AB5C6F3-1F19-46F1-59B4-2E260A5C96E5}"/>
              </a:ext>
            </a:extLst>
          </p:cNvPr>
          <p:cNvSpPr>
            <a:spLocks noGrp="1"/>
          </p:cNvSpPr>
          <p:nvPr>
            <p:ph type="ftr" sz="quarter" idx="11"/>
          </p:nvPr>
        </p:nvSpPr>
        <p:spPr>
          <a:xfrm>
            <a:off x="3124200" y="6448425"/>
            <a:ext cx="2895600" cy="365125"/>
          </a:xfrm>
        </p:spPr>
        <p:txBody>
          <a:bodyPr/>
          <a:lstStyle/>
          <a:p>
            <a:pPr>
              <a:defRPr/>
            </a:pPr>
            <a:r>
              <a:rPr lang="en-US" dirty="0"/>
              <a:t>Doc #:5-25-0001-00-agen</a:t>
            </a:r>
          </a:p>
        </p:txBody>
      </p:sp>
      <p:sp>
        <p:nvSpPr>
          <p:cNvPr id="6" name="Slide Number Placeholder 5">
            <a:extLst>
              <a:ext uri="{FF2B5EF4-FFF2-40B4-BE49-F238E27FC236}">
                <a16:creationId xmlns:a16="http://schemas.microsoft.com/office/drawing/2014/main" id="{13E34BA0-065A-D4DB-B441-520AE0FF3C15}"/>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a:extLst>
              <a:ext uri="{FF2B5EF4-FFF2-40B4-BE49-F238E27FC236}">
                <a16:creationId xmlns:a16="http://schemas.microsoft.com/office/drawing/2014/main" id="{C93277F5-4565-F2E5-7A30-F784A0B2D842}"/>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5910260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6E6D6D-5F09-DF62-3B19-20DF6C641000}"/>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C740F411-F1EA-F394-B764-75389FDA305B}"/>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1ABAFB0C-D1BF-1209-87EE-00C5D492A879}"/>
              </a:ext>
            </a:extLst>
          </p:cNvPr>
          <p:cNvSpPr>
            <a:spLocks noGrp="1"/>
          </p:cNvSpPr>
          <p:nvPr>
            <p:ph idx="1"/>
          </p:nvPr>
        </p:nvSpPr>
        <p:spPr/>
        <p:txBody>
          <a:bodyPr/>
          <a:lstStyle/>
          <a:p>
            <a:r>
              <a:rPr dirty="0"/>
              <a:t>Motion to approve </a:t>
            </a:r>
            <a:r>
              <a:rPr lang="en-US" dirty="0">
                <a:solidFill>
                  <a:schemeClr val="tx1"/>
                </a:solidFill>
              </a:rPr>
              <a:t>12/6/24 </a:t>
            </a:r>
            <a:r>
              <a:rPr dirty="0"/>
              <a:t>WG minutes contained in</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1FDBD794-80F0-BDD7-0706-5B5270C52C37}"/>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1/1/2025</a:t>
            </a:fld>
            <a:endParaRPr lang="en-US" dirty="0"/>
          </a:p>
        </p:txBody>
      </p:sp>
      <p:sp>
        <p:nvSpPr>
          <p:cNvPr id="5" name="Footer Placeholder 4">
            <a:extLst>
              <a:ext uri="{FF2B5EF4-FFF2-40B4-BE49-F238E27FC236}">
                <a16:creationId xmlns:a16="http://schemas.microsoft.com/office/drawing/2014/main" id="{B9C82CA6-D8C4-2F2C-5878-89052BC5E49E}"/>
              </a:ext>
            </a:extLst>
          </p:cNvPr>
          <p:cNvSpPr>
            <a:spLocks noGrp="1"/>
          </p:cNvSpPr>
          <p:nvPr>
            <p:ph type="ftr" sz="quarter" idx="11"/>
          </p:nvPr>
        </p:nvSpPr>
        <p:spPr>
          <a:xfrm>
            <a:off x="3124200" y="6448425"/>
            <a:ext cx="2895600" cy="365125"/>
          </a:xfrm>
        </p:spPr>
        <p:txBody>
          <a:bodyPr/>
          <a:lstStyle/>
          <a:p>
            <a:pPr>
              <a:defRPr/>
            </a:pPr>
            <a:r>
              <a:rPr lang="en-US" dirty="0"/>
              <a:t>Doc #:5-25-0001-00-agen</a:t>
            </a:r>
          </a:p>
        </p:txBody>
      </p:sp>
      <p:sp>
        <p:nvSpPr>
          <p:cNvPr id="6" name="Slide Number Placeholder 5">
            <a:extLst>
              <a:ext uri="{FF2B5EF4-FFF2-40B4-BE49-F238E27FC236}">
                <a16:creationId xmlns:a16="http://schemas.microsoft.com/office/drawing/2014/main" id="{6FDFB4C7-DBBA-BD2E-430A-7A31646BFA72}"/>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a:extLst>
              <a:ext uri="{FF2B5EF4-FFF2-40B4-BE49-F238E27FC236}">
                <a16:creationId xmlns:a16="http://schemas.microsoft.com/office/drawing/2014/main" id="{1819B9A0-C394-3260-60CC-A9735A2F0C7B}"/>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0231738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normAutofit/>
          </a:bodyPr>
          <a:lstStyle/>
          <a:p>
            <a:r>
              <a:rPr lang="en-US" sz="2200" dirty="0"/>
              <a:t>10/4/24</a:t>
            </a:r>
          </a:p>
          <a:p>
            <a:pPr lvl="1"/>
            <a:r>
              <a:rPr lang="en-US" sz="1800" dirty="0"/>
              <a:t>Had a ad hoc meeting.  Eric presented the controls framework.  Framework is posted on </a:t>
            </a:r>
            <a:r>
              <a:rPr lang="en-US" sz="1800" dirty="0" err="1"/>
              <a:t>iMeet</a:t>
            </a:r>
            <a:r>
              <a:rPr lang="en-US" sz="1800" dirty="0"/>
              <a:t>.  The idea focuses on V&amp;V.  It breaks down the controls through the lifecycle.</a:t>
            </a:r>
          </a:p>
          <a:p>
            <a:r>
              <a:rPr lang="en-US" sz="2200" dirty="0"/>
              <a:t>11/1/24</a:t>
            </a:r>
          </a:p>
          <a:p>
            <a:pPr lvl="1"/>
            <a:r>
              <a:rPr lang="en-US" sz="1800" dirty="0"/>
              <a:t>Started to put the standard into a template – doing the initial organization of the document and some guidance on clause content</a:t>
            </a:r>
          </a:p>
          <a:p>
            <a:r>
              <a:rPr lang="en-US" sz="2200" dirty="0"/>
              <a:t>12/6/24</a:t>
            </a:r>
          </a:p>
          <a:p>
            <a:pPr lvl="1"/>
            <a:r>
              <a:rPr lang="en-US" sz="1800" dirty="0"/>
              <a:t>Started to work from the template.  Right now we are in the first section covering terminology. Harmonizing the terminology form the previous 1900.5, 1900.5.1 and 1900.5.2. Done so we can make a basic control set that we can work completely through.  Need the terminologies normalized.  Sent out a spreadsheet for review of those terms by group members.</a:t>
            </a:r>
          </a:p>
          <a:p>
            <a:r>
              <a:rPr lang="en-US" sz="2200" dirty="0"/>
              <a:t>1/3/25</a:t>
            </a:r>
          </a:p>
          <a:p>
            <a:pPr lvl="1"/>
            <a:endParaRPr lang="en-US" sz="18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1/1/2025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endParaRPr lang="en-US" sz="1600" dirty="0"/>
          </a:p>
          <a:p>
            <a:r>
              <a:rPr lang="en-US" sz="2000" dirty="0"/>
              <a:t>10/4/24</a:t>
            </a:r>
          </a:p>
          <a:p>
            <a:pPr lvl="1"/>
            <a:r>
              <a:rPr lang="en-US" sz="1600" dirty="0"/>
              <a:t>Conducted an ad hoc on 6 Sep. Reinhard covered the grounded forms and mapped them out to SCM variables. Covered the logical decomposition of the predicates from the deontic point of view.</a:t>
            </a:r>
          </a:p>
          <a:p>
            <a:r>
              <a:rPr lang="en-US" sz="2000" dirty="0"/>
              <a:t>11/1/24</a:t>
            </a:r>
          </a:p>
          <a:p>
            <a:pPr lvl="1"/>
            <a:r>
              <a:rPr lang="en-US" sz="1600" dirty="0"/>
              <a:t>Same state as before.  Conducted an additional ad hoc about how procedural and non-procedural components work together.  Studying the 1900.5.2 elements on their descriptions of locations and addressing how 1900.5.1 is adaptable to those location definitions</a:t>
            </a:r>
          </a:p>
          <a:p>
            <a:r>
              <a:rPr lang="en-US" sz="2000" dirty="0"/>
              <a:t>12/6/24</a:t>
            </a:r>
          </a:p>
          <a:p>
            <a:pPr lvl="1"/>
            <a:r>
              <a:rPr lang="en-US" sz="1600" dirty="0"/>
              <a:t>Registered a paper for </a:t>
            </a:r>
            <a:r>
              <a:rPr lang="en-US" sz="1600" dirty="0" err="1"/>
              <a:t>DySPAN</a:t>
            </a:r>
            <a:r>
              <a:rPr lang="en-US" sz="1600" dirty="0"/>
              <a:t> in London. Will upload a draft onto the </a:t>
            </a:r>
            <a:r>
              <a:rPr lang="en-US" sz="1600" dirty="0" err="1"/>
              <a:t>iMEET</a:t>
            </a:r>
            <a:r>
              <a:rPr lang="en-US" sz="1600" dirty="0"/>
              <a:t> central and will send the link so the group can give feedback.</a:t>
            </a:r>
          </a:p>
          <a:p>
            <a:pPr lvl="1"/>
            <a:r>
              <a:rPr lang="en-US" sz="1600" dirty="0"/>
              <a:t>Ad Hoc to be scheduled in the future.</a:t>
            </a:r>
          </a:p>
          <a:p>
            <a:r>
              <a:rPr lang="en-US" sz="2000" dirty="0"/>
              <a:t>1/3/25</a:t>
            </a:r>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1/1/2025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2720461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1/1/2025</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#:5-24-0010-02-agen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308324"/>
          </a:xfrm>
          <a:prstGeom prst="rect">
            <a:avLst/>
          </a:prstGeom>
        </p:spPr>
        <p:txBody>
          <a:bodyPr wrap="square">
            <a:spAutoFit/>
          </a:bodyPr>
          <a:lstStyle/>
          <a:p>
            <a:pPr marL="0" marR="0">
              <a:spcBef>
                <a:spcPts val="0"/>
              </a:spcBef>
              <a:spcAft>
                <a:spcPts val="0"/>
              </a:spcAft>
            </a:pPr>
            <a:r>
              <a:rPr lang="en-US" sz="1400" dirty="0"/>
              <a:t>IEEE 1900.5 Meetings</a:t>
            </a:r>
          </a:p>
          <a:p>
            <a:endParaRPr lang="en-US" sz="1400" dirty="0"/>
          </a:p>
          <a:p>
            <a:endParaRPr lang="en-US" sz="1400" dirty="0"/>
          </a:p>
          <a:p>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a:t>
            </a:r>
            <a:r>
              <a:rPr lang="en-US" sz="1800" kern="0" dirty="0">
                <a:solidFill>
                  <a:srgbClr val="333333"/>
                </a:solidFill>
                <a:effectLst/>
                <a:latin typeface="Arial" panose="020B0604020202020204" pitchFamily="34" charset="0"/>
                <a:ea typeface="Calibri" panose="020F0502020204030204" pitchFamily="34" charset="0"/>
              </a:rPr>
              <a:t>2343 126 2088 </a:t>
            </a:r>
            <a:endParaRPr lang="en-US" sz="1400" dirty="0"/>
          </a:p>
          <a:p>
            <a:br>
              <a:rPr lang="en-US" sz="1400" dirty="0"/>
            </a:br>
            <a:endParaRPr lang="en-US" sz="1400" dirty="0">
              <a:ea typeface="Times New Roman" panose="02020603050405020304" pitchFamily="18"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41A719F3-CFB7-6BA4-07F0-68D83F2F04BE}"/>
              </a:ext>
            </a:extLst>
          </p:cNvPr>
          <p:cNvGraphicFramePr>
            <a:graphicFrameLocks noGrp="1"/>
          </p:cNvGraphicFramePr>
          <p:nvPr/>
        </p:nvGraphicFramePr>
        <p:xfrm>
          <a:off x="381000" y="1258888"/>
          <a:ext cx="7696200" cy="436754"/>
        </p:xfrm>
        <a:graphic>
          <a:graphicData uri="http://schemas.openxmlformats.org/drawingml/2006/table">
            <a:tbl>
              <a:tblPr firstRow="1" firstCol="1" bandRow="1">
                <a:tableStyleId>{5C22544A-7EE6-4342-B048-85BDC9FD1C3A}</a:tableStyleId>
              </a:tblPr>
              <a:tblGrid>
                <a:gridCol w="7696200">
                  <a:extLst>
                    <a:ext uri="{9D8B030D-6E8A-4147-A177-3AD203B41FA5}">
                      <a16:colId xmlns:a16="http://schemas.microsoft.com/office/drawing/2014/main" val="2789819522"/>
                    </a:ext>
                  </a:extLst>
                </a:gridCol>
              </a:tblGrid>
              <a:tr h="0">
                <a:tc>
                  <a:txBody>
                    <a:bodyPr/>
                    <a:lstStyle/>
                    <a:p>
                      <a:pPr marL="0" marR="0">
                        <a:lnSpc>
                          <a:spcPts val="1800"/>
                        </a:lnSpc>
                        <a:spcBef>
                          <a:spcPts val="0"/>
                        </a:spcBef>
                        <a:spcAft>
                          <a:spcPts val="0"/>
                        </a:spcAft>
                      </a:pPr>
                      <a:r>
                        <a:rPr lang="en-US" sz="1400" b="1" kern="100" dirty="0">
                          <a:solidFill>
                            <a:schemeClr val="tx1"/>
                          </a:solidFill>
                          <a:effectLst/>
                        </a:rPr>
                        <a:t>Join from the meeting link</a:t>
                      </a:r>
                      <a:endParaRPr lang="en-US" sz="20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4214511246"/>
                  </a:ext>
                </a:extLst>
              </a:tr>
              <a:tr h="0">
                <a:tc>
                  <a:txBody>
                    <a:bodyPr/>
                    <a:lstStyle/>
                    <a:p>
                      <a:pPr marL="0" marR="0" latinLnBrk="1">
                        <a:lnSpc>
                          <a:spcPts val="1800"/>
                        </a:lnSpc>
                        <a:spcBef>
                          <a:spcPts val="0"/>
                        </a:spcBef>
                        <a:spcAft>
                          <a:spcPts val="0"/>
                        </a:spcAft>
                      </a:pPr>
                      <a:r>
                        <a:rPr lang="en-US" sz="1400" u="none" strike="noStrike" kern="100" dirty="0">
                          <a:effectLst/>
                          <a:hlinkClick r:id="rId3"/>
                        </a:rPr>
                        <a:t>https://ieeesa.webex.com/ieeesa/j.php?MTID=m7d80ef1253be53e496f2bbc9714730f3</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4128039766"/>
                  </a:ext>
                </a:extLst>
              </a:tr>
            </a:tbl>
          </a:graphicData>
        </a:graphic>
      </p:graphicFrame>
    </p:spTree>
    <p:extLst>
      <p:ext uri="{BB962C8B-B14F-4D97-AF65-F5344CB8AC3E}">
        <p14:creationId xmlns:p14="http://schemas.microsoft.com/office/powerpoint/2010/main" val="3151619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599" y="990600"/>
            <a:ext cx="8229599" cy="5334000"/>
          </a:xfrm>
        </p:spPr>
        <p:txBody>
          <a:bodyPr/>
          <a:lstStyle/>
          <a:p>
            <a:endParaRPr lang="en-US" sz="1600" dirty="0"/>
          </a:p>
          <a:p>
            <a:r>
              <a:rPr lang="en-US" sz="2000" dirty="0"/>
              <a:t>10/4/24</a:t>
            </a:r>
          </a:p>
          <a:p>
            <a:pPr lvl="1"/>
            <a:r>
              <a:rPr lang="en-US" sz="1600" dirty="0"/>
              <a:t>Recirculation ballot closed with one comment from the editors. Response formed by the CRG and agreement to promote the standard to RevCom.</a:t>
            </a:r>
          </a:p>
          <a:p>
            <a:r>
              <a:rPr lang="en-US" sz="2000" dirty="0"/>
              <a:t>11/1/24</a:t>
            </a:r>
          </a:p>
          <a:p>
            <a:pPr lvl="1"/>
            <a:r>
              <a:rPr lang="en-US" sz="1600" dirty="0"/>
              <a:t>Standard was advanced to RevCom.  May still have to address reproduction of graphics in the standard.</a:t>
            </a:r>
          </a:p>
          <a:p>
            <a:r>
              <a:rPr lang="en-US" sz="2000" dirty="0"/>
              <a:t>12/6/24</a:t>
            </a:r>
          </a:p>
          <a:p>
            <a:pPr lvl="1"/>
            <a:r>
              <a:rPr lang="en-US" sz="1600" dirty="0"/>
              <a:t>Waiting for RevCom Review.  </a:t>
            </a:r>
          </a:p>
          <a:p>
            <a:pPr lvl="1"/>
            <a:r>
              <a:rPr lang="en-US" sz="1600" dirty="0"/>
              <a:t>Plan amendments to address location of the normative schemas and maybe some other matters</a:t>
            </a:r>
          </a:p>
          <a:p>
            <a:r>
              <a:rPr lang="en-US" sz="2000" dirty="0"/>
              <a:t>1/3/25</a:t>
            </a:r>
          </a:p>
          <a:p>
            <a:pPr lvl="1"/>
            <a:r>
              <a:rPr lang="en-US" sz="1600" dirty="0"/>
              <a:t>Standard revision was approved.  It is now going through editing </a:t>
            </a:r>
          </a:p>
          <a:p>
            <a:pPr lvl="1"/>
            <a:r>
              <a:rPr lang="en-US" sz="1600" dirty="0"/>
              <a:t>Anticipate a PAR and quick amendment to make the schema at the open-source site normative</a:t>
            </a:r>
          </a:p>
          <a:p>
            <a:pPr lvl="2"/>
            <a:endParaRPr lang="en-US" sz="1200" dirty="0"/>
          </a:p>
          <a:p>
            <a:pPr lvl="1"/>
            <a:endParaRPr lang="en-US" sz="16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1/1/2025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3952479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a:bodyPr>
          <a:lstStyle/>
          <a:p>
            <a:r>
              <a:rPr lang="en-US" sz="2400" dirty="0"/>
              <a:t>Lead – Eric Lindahl</a:t>
            </a:r>
          </a:p>
          <a:p>
            <a:r>
              <a:rPr lang="en-US" sz="2400" dirty="0"/>
              <a:t>Maintainer – Carlos Caicedo, Becca Rousseau</a:t>
            </a:r>
          </a:p>
          <a:p>
            <a:r>
              <a:rPr lang="en-US" sz="2600" dirty="0">
                <a:effectLst/>
                <a:latin typeface="Calibri" panose="020F0502020204030204" pitchFamily="34" charset="0"/>
                <a:ea typeface="Calibri" panose="020F0502020204030204" pitchFamily="34" charset="0"/>
              </a:rPr>
              <a:t>Root URL "</a:t>
            </a:r>
            <a:r>
              <a:rPr lang="en-US" sz="2600" u="sng" dirty="0">
                <a:solidFill>
                  <a:srgbClr val="0000FF"/>
                </a:solidFill>
                <a:effectLst/>
                <a:latin typeface="Calibri" panose="020F0502020204030204" pitchFamily="34" charset="0"/>
                <a:ea typeface="Calibri" panose="020F0502020204030204" pitchFamily="34" charset="0"/>
                <a:hlinkClick r:id="rId2"/>
              </a:rPr>
              <a:t>purl.ieee.org/</a:t>
            </a:r>
            <a:r>
              <a:rPr lang="en-US" sz="2600" u="sng" dirty="0" err="1">
                <a:solidFill>
                  <a:srgbClr val="0000FF"/>
                </a:solidFill>
                <a:effectLst/>
                <a:latin typeface="Calibri" panose="020F0502020204030204" pitchFamily="34" charset="0"/>
                <a:ea typeface="Calibri" panose="020F0502020204030204" pitchFamily="34" charset="0"/>
                <a:hlinkClick r:id="rId2"/>
              </a:rPr>
              <a:t>sa</a:t>
            </a:r>
            <a:r>
              <a:rPr lang="en-US" sz="2600" dirty="0">
                <a:effectLst/>
                <a:latin typeface="Calibri" panose="020F0502020204030204" pitchFamily="34" charset="0"/>
                <a:ea typeface="Calibri" panose="020F0502020204030204" pitchFamily="34" charset="0"/>
              </a:rPr>
              <a:t>" for the standards groups is fixed and must be the root and using </a:t>
            </a:r>
            <a:r>
              <a:rPr lang="en-US" sz="2600" kern="0" dirty="0">
                <a:effectLst/>
                <a:latin typeface="Calibri" panose="020F0502020204030204" pitchFamily="34" charset="0"/>
                <a:ea typeface="Calibri" panose="020F0502020204030204" pitchFamily="34" charset="0"/>
              </a:rPr>
              <a:t>"/</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for our </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work, and "/</a:t>
            </a:r>
            <a:r>
              <a:rPr lang="en-US" sz="2600" kern="0" dirty="0" err="1">
                <a:effectLst/>
                <a:latin typeface="Calibri" panose="020F0502020204030204" pitchFamily="34" charset="0"/>
                <a:ea typeface="Calibri" panose="020F0502020204030204" pitchFamily="34" charset="0"/>
              </a:rPr>
              <a:t>scm</a:t>
            </a:r>
            <a:r>
              <a:rPr lang="en-US" sz="2600" kern="0" dirty="0">
                <a:effectLst/>
                <a:latin typeface="Calibri" panose="020F0502020204030204" pitchFamily="34" charset="0"/>
                <a:ea typeface="Calibri" panose="020F0502020204030204" pitchFamily="34" charset="0"/>
              </a:rPr>
              <a:t>" for our SCM work</a:t>
            </a:r>
          </a:p>
          <a:p>
            <a:pPr lvl="1"/>
            <a:r>
              <a:rPr lang="en-US" sz="2200" dirty="0">
                <a:effectLst/>
                <a:latin typeface="Calibri" panose="020F0502020204030204" pitchFamily="34" charset="0"/>
                <a:ea typeface="Calibri" panose="020F0502020204030204" pitchFamily="34" charset="0"/>
              </a:rPr>
              <a:t>Our SCM full PURL is "</a:t>
            </a:r>
            <a:r>
              <a:rPr lang="en-US" sz="2200" u="sng" dirty="0">
                <a:solidFill>
                  <a:srgbClr val="0000FF"/>
                </a:solidFill>
                <a:effectLst/>
                <a:latin typeface="Calibri" panose="020F0502020204030204" pitchFamily="34" charset="0"/>
                <a:ea typeface="Calibri" panose="020F0502020204030204" pitchFamily="34" charset="0"/>
                <a:hlinkClick r:id="rId3"/>
              </a:rPr>
              <a:t>purl.ieee.org/</a:t>
            </a:r>
            <a:r>
              <a:rPr lang="en-US" sz="2200" u="sng" dirty="0" err="1">
                <a:solidFill>
                  <a:srgbClr val="0000FF"/>
                </a:solidFill>
                <a:effectLst/>
                <a:latin typeface="Calibri" panose="020F0502020204030204" pitchFamily="34" charset="0"/>
                <a:ea typeface="Calibri" panose="020F0502020204030204" pitchFamily="34" charset="0"/>
                <a:hlinkClick r:id="rId3"/>
              </a:rPr>
              <a:t>sa</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dyspan</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scm</a:t>
            </a:r>
            <a:r>
              <a:rPr lang="en-US" sz="2200" dirty="0">
                <a:effectLst/>
                <a:latin typeface="Calibri" panose="020F0502020204030204" pitchFamily="34" charset="0"/>
                <a:ea typeface="Calibri" panose="020F0502020204030204" pitchFamily="34" charset="0"/>
              </a:rPr>
              <a:t>“</a:t>
            </a:r>
          </a:p>
          <a:p>
            <a:r>
              <a:rPr lang="en-US" sz="2600" dirty="0">
                <a:latin typeface="Calibri" panose="020F0502020204030204" pitchFamily="34" charset="0"/>
                <a:ea typeface="Calibri" panose="020F0502020204030204" pitchFamily="34" charset="0"/>
              </a:rPr>
              <a:t>1/3/25</a:t>
            </a:r>
          </a:p>
          <a:p>
            <a:pPr lvl="1"/>
            <a:r>
              <a:rPr lang="en-US" sz="2200" dirty="0">
                <a:latin typeface="Calibri" panose="020F0502020204030204" pitchFamily="34" charset="0"/>
                <a:ea typeface="Calibri" panose="020F0502020204030204" pitchFamily="34" charset="0"/>
              </a:rPr>
              <a:t>Same</a:t>
            </a:r>
          </a:p>
          <a:p>
            <a:pPr lvl="1"/>
            <a:endParaRPr lang="en-US" sz="2200" dirty="0">
              <a:effectLst/>
              <a:latin typeface="Calibri" panose="020F0502020204030204" pitchFamily="34" charset="0"/>
              <a:ea typeface="Calibri" panose="020F0502020204030204" pitchFamily="34" charset="0"/>
            </a:endParaRPr>
          </a:p>
          <a:p>
            <a:pPr lvl="1"/>
            <a:endParaRPr lang="en-US" sz="2200" dirty="0">
              <a:effectLst/>
              <a:latin typeface="Calibri" panose="020F0502020204030204" pitchFamily="34" charset="0"/>
              <a:ea typeface="Calibri" panose="020F0502020204030204" pitchFamily="34" charset="0"/>
            </a:endParaRPr>
          </a:p>
          <a:p>
            <a:pPr lvl="2"/>
            <a:endParaRPr lang="en-US" sz="1600" dirty="0"/>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1/1/2025</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#:5-25-0001-00-agen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21</a:t>
            </a:fld>
            <a:endParaRPr lang="en-US"/>
          </a:p>
        </p:txBody>
      </p:sp>
    </p:spTree>
    <p:extLst>
      <p:ext uri="{BB962C8B-B14F-4D97-AF65-F5344CB8AC3E}">
        <p14:creationId xmlns:p14="http://schemas.microsoft.com/office/powerpoint/2010/main" val="5524899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973CC-39FA-D1B4-442F-2F90E1B7226D}"/>
              </a:ext>
            </a:extLst>
          </p:cNvPr>
          <p:cNvSpPr>
            <a:spLocks noGrp="1"/>
          </p:cNvSpPr>
          <p:nvPr>
            <p:ph type="title"/>
          </p:nvPr>
        </p:nvSpPr>
        <p:spPr/>
        <p:txBody>
          <a:bodyPr/>
          <a:lstStyle/>
          <a:p>
            <a:r>
              <a:rPr lang="en-US" dirty="0"/>
              <a:t>Elections</a:t>
            </a:r>
          </a:p>
        </p:txBody>
      </p:sp>
      <p:sp>
        <p:nvSpPr>
          <p:cNvPr id="3" name="Content Placeholder 2">
            <a:extLst>
              <a:ext uri="{FF2B5EF4-FFF2-40B4-BE49-F238E27FC236}">
                <a16:creationId xmlns:a16="http://schemas.microsoft.com/office/drawing/2014/main" id="{1BEC2E61-87BF-51B2-8206-033EB3D908EC}"/>
              </a:ext>
            </a:extLst>
          </p:cNvPr>
          <p:cNvSpPr>
            <a:spLocks noGrp="1"/>
          </p:cNvSpPr>
          <p:nvPr>
            <p:ph idx="1"/>
          </p:nvPr>
        </p:nvSpPr>
        <p:spPr/>
        <p:txBody>
          <a:bodyPr/>
          <a:lstStyle/>
          <a:p>
            <a:r>
              <a:rPr lang="en-US" dirty="0"/>
              <a:t>Resulted in the status quo</a:t>
            </a:r>
          </a:p>
          <a:p>
            <a:pPr lvl="1"/>
            <a:r>
              <a:rPr lang="en-US" dirty="0"/>
              <a:t>Chair: John Stine</a:t>
            </a:r>
          </a:p>
          <a:p>
            <a:pPr lvl="1"/>
            <a:r>
              <a:rPr lang="en-US" dirty="0"/>
              <a:t>Vice Chair: Carlos </a:t>
            </a:r>
            <a:r>
              <a:rPr lang="en-US" dirty="0" err="1"/>
              <a:t>Caidedo</a:t>
            </a:r>
            <a:r>
              <a:rPr lang="en-US" dirty="0"/>
              <a:t> Bastidas</a:t>
            </a:r>
          </a:p>
          <a:p>
            <a:pPr lvl="1"/>
            <a:r>
              <a:rPr lang="en-US" dirty="0"/>
              <a:t>Secretary: Eric </a:t>
            </a:r>
            <a:r>
              <a:rPr lang="en-US" dirty="0" err="1"/>
              <a:t>Lindhal</a:t>
            </a:r>
            <a:endParaRPr lang="en-US" dirty="0"/>
          </a:p>
        </p:txBody>
      </p:sp>
      <p:sp>
        <p:nvSpPr>
          <p:cNvPr id="4" name="Date Placeholder 3">
            <a:extLst>
              <a:ext uri="{FF2B5EF4-FFF2-40B4-BE49-F238E27FC236}">
                <a16:creationId xmlns:a16="http://schemas.microsoft.com/office/drawing/2014/main" id="{42DCDF14-C453-820A-FC13-450F29D76ADB}"/>
              </a:ext>
            </a:extLst>
          </p:cNvPr>
          <p:cNvSpPr>
            <a:spLocks noGrp="1"/>
          </p:cNvSpPr>
          <p:nvPr>
            <p:ph type="dt" sz="half" idx="10"/>
          </p:nvPr>
        </p:nvSpPr>
        <p:spPr/>
        <p:txBody>
          <a:bodyPr/>
          <a:lstStyle/>
          <a:p>
            <a:pPr>
              <a:defRPr/>
            </a:pPr>
            <a:fld id="{16B57355-4AF4-A441-8AA9-B06FF469BB9E}" type="datetime1">
              <a:rPr lang="en-US" smtClean="0"/>
              <a:t>1/1/2025</a:t>
            </a:fld>
            <a:endParaRPr lang="en-US"/>
          </a:p>
        </p:txBody>
      </p:sp>
      <p:sp>
        <p:nvSpPr>
          <p:cNvPr id="5" name="Footer Placeholder 4">
            <a:extLst>
              <a:ext uri="{FF2B5EF4-FFF2-40B4-BE49-F238E27FC236}">
                <a16:creationId xmlns:a16="http://schemas.microsoft.com/office/drawing/2014/main" id="{B8BC6FDD-FC4D-003D-00B9-D7419353C372}"/>
              </a:ext>
            </a:extLst>
          </p:cNvPr>
          <p:cNvSpPr>
            <a:spLocks noGrp="1"/>
          </p:cNvSpPr>
          <p:nvPr>
            <p:ph type="ftr" sz="quarter" idx="11"/>
          </p:nvPr>
        </p:nvSpPr>
        <p:spPr/>
        <p:txBody>
          <a:bodyPr/>
          <a:lstStyle/>
          <a:p>
            <a:r>
              <a:rPr lang="en-US" dirty="0"/>
              <a:t>Doc #:5-25-0001-00-agen</a:t>
            </a:r>
          </a:p>
        </p:txBody>
      </p:sp>
      <p:sp>
        <p:nvSpPr>
          <p:cNvPr id="6" name="Slide Number Placeholder 5">
            <a:extLst>
              <a:ext uri="{FF2B5EF4-FFF2-40B4-BE49-F238E27FC236}">
                <a16:creationId xmlns:a16="http://schemas.microsoft.com/office/drawing/2014/main" id="{9082E73F-19F2-CE9C-01D6-0D729B9CDB82}"/>
              </a:ext>
            </a:extLst>
          </p:cNvPr>
          <p:cNvSpPr>
            <a:spLocks noGrp="1"/>
          </p:cNvSpPr>
          <p:nvPr>
            <p:ph type="sldNum" sz="quarter" idx="12"/>
          </p:nvPr>
        </p:nvSpPr>
        <p:spPr/>
        <p:txBody>
          <a:bodyPr/>
          <a:lstStyle/>
          <a:p>
            <a:pPr>
              <a:defRPr/>
            </a:pPr>
            <a:fld id="{E6A9CA49-25C3-408A-A7C2-6BBA5AFB62A7}" type="slidenum">
              <a:rPr lang="en-US" smtClean="0"/>
              <a:pPr>
                <a:defRPr/>
              </a:pPr>
              <a:t>22</a:t>
            </a:fld>
            <a:endParaRPr lang="en-US"/>
          </a:p>
        </p:txBody>
      </p:sp>
    </p:spTree>
    <p:extLst>
      <p:ext uri="{BB962C8B-B14F-4D97-AF65-F5344CB8AC3E}">
        <p14:creationId xmlns:p14="http://schemas.microsoft.com/office/powerpoint/2010/main" val="25176524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648700" cy="5392617"/>
          </a:xfrm>
        </p:spPr>
        <p:txBody>
          <a:bodyPr>
            <a:normAutofit fontScale="77500" lnSpcReduction="20000"/>
          </a:bodyPr>
          <a:lstStyle/>
          <a:p>
            <a:r>
              <a:rPr lang="en-US" sz="2000" dirty="0"/>
              <a:t>Met on 17 Dec 24– Did not have quorum so a short meeting</a:t>
            </a:r>
          </a:p>
          <a:p>
            <a:r>
              <a:rPr lang="en-US" sz="2000" dirty="0"/>
              <a:t>Treasurer – &gt;$</a:t>
            </a:r>
            <a:r>
              <a:rPr lang="en-US" sz="1800" dirty="0">
                <a:effectLst/>
                <a:latin typeface="Aptos" panose="020B0004020202020204" pitchFamily="34" charset="0"/>
                <a:ea typeface="Aptos" panose="020B0004020202020204" pitchFamily="34" charset="0"/>
                <a:cs typeface="Times New Roman" panose="02020603050405020304" pitchFamily="18" charset="0"/>
              </a:rPr>
              <a:t>47,000</a:t>
            </a:r>
            <a:r>
              <a:rPr lang="en-US" sz="2000" dirty="0"/>
              <a:t> in the account (Issue with our funds not showing in our account)</a:t>
            </a:r>
          </a:p>
          <a:p>
            <a:r>
              <a:rPr lang="en-US" sz="2000" dirty="0"/>
              <a:t>Working on the P&amp;P since it is set to expire at the end of the calendar year</a:t>
            </a:r>
          </a:p>
          <a:p>
            <a:pPr marR="0" lvl="1"/>
            <a:r>
              <a:rPr lang="en-US" sz="1500" dirty="0" err="1"/>
              <a:t>AudCOM</a:t>
            </a:r>
            <a:r>
              <a:rPr lang="en-US" sz="1500" dirty="0"/>
              <a:t> sent back a checklist of what is modifiable and what is not.  </a:t>
            </a:r>
          </a:p>
          <a:p>
            <a:pPr lvl="1"/>
            <a:r>
              <a:rPr lang="en-US" sz="1500" dirty="0"/>
              <a:t>Oliver is objecting to some of the changes that </a:t>
            </a:r>
            <a:r>
              <a:rPr lang="en-US" sz="1500" dirty="0" err="1"/>
              <a:t>AudCom</a:t>
            </a:r>
            <a:r>
              <a:rPr lang="en-US" sz="1500" dirty="0"/>
              <a:t> is demanding.</a:t>
            </a:r>
          </a:p>
          <a:p>
            <a:r>
              <a:rPr lang="en-US" sz="2000" dirty="0"/>
              <a:t>Discussed the role of the Open Source Officer</a:t>
            </a:r>
          </a:p>
          <a:p>
            <a:r>
              <a:rPr lang="en-US" sz="2000" dirty="0"/>
              <a:t>Selected updates</a:t>
            </a:r>
          </a:p>
          <a:p>
            <a:pPr lvl="1"/>
            <a:r>
              <a:rPr lang="en-US" sz="1600" dirty="0"/>
              <a:t>1900.1 – Meeting pending. Reinhard is the chair. Discussion on brining in 1900.5 control vocabulary into 1900.1.</a:t>
            </a:r>
          </a:p>
          <a:p>
            <a:pPr lvl="1"/>
            <a:r>
              <a:rPr lang="en-US" sz="1500" dirty="0"/>
              <a:t>1900.2 – Eric is leading this group.  New PAR was approved.  Looking for traceability to the SCMs.  Want traceability to 1900.1</a:t>
            </a:r>
          </a:p>
          <a:p>
            <a:pPr lvl="1"/>
            <a:r>
              <a:rPr lang="en-US" sz="1500" dirty="0"/>
              <a:t>1900.6 – At the same level of progress.  Simply thinking about continuing hoping there is interest</a:t>
            </a:r>
          </a:p>
          <a:p>
            <a:pPr lvl="1"/>
            <a:r>
              <a:rPr lang="en-US" sz="1500" dirty="0"/>
              <a:t>1900.8 </a:t>
            </a:r>
            <a:r>
              <a:rPr lang="en-US" sz="1600" dirty="0"/>
              <a:t>– </a:t>
            </a:r>
            <a:r>
              <a:rPr lang="en-US" sz="1500" dirty="0"/>
              <a:t>Team member Cyril has done the big muscle movements to do the JSON link data that would subsume what is Croissant.  We are using their data dictionary.  Hoping to use the IEEE GitLab for exchange of code.  However the </a:t>
            </a:r>
            <a:r>
              <a:rPr lang="en-US" sz="1500" dirty="0" err="1"/>
              <a:t>GitLabs</a:t>
            </a:r>
            <a:r>
              <a:rPr lang="en-US" sz="1500" dirty="0"/>
              <a:t> are just read available all the time.  Want </a:t>
            </a:r>
            <a:r>
              <a:rPr lang="en-US" sz="1500" dirty="0" err="1"/>
              <a:t>gitlab</a:t>
            </a:r>
            <a:r>
              <a:rPr lang="en-US" sz="1500" dirty="0"/>
              <a:t> repo that should not be published for purposes of development.  Want to do some sort of testing through the SIGMF data classification.  Want to do some sort AI RF walkthrough.  That would then finish off what we want to achieve..  </a:t>
            </a:r>
          </a:p>
          <a:p>
            <a:r>
              <a:rPr lang="en-US" sz="1600" dirty="0"/>
              <a:t>Updating the 1900 web site – not much work has been done</a:t>
            </a:r>
            <a:endParaRPr lang="en-US" sz="2000" dirty="0"/>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2100" dirty="0"/>
              <a:t>Funds are available to support publishing and promotion – considering using these funds to support team member participation and hosting an event in </a:t>
            </a:r>
            <a:r>
              <a:rPr lang="en-US" sz="2100" dirty="0" err="1"/>
              <a:t>DySPAN</a:t>
            </a:r>
            <a:r>
              <a:rPr lang="en-US" sz="2100" dirty="0"/>
              <a:t> 25</a:t>
            </a:r>
          </a:p>
          <a:p>
            <a:r>
              <a:rPr lang="en-US" sz="2100" dirty="0"/>
              <a:t>Potential new projects – Looking at 6Gand the importance of spectrum sharing</a:t>
            </a:r>
          </a:p>
          <a:p>
            <a:r>
              <a:rPr lang="en-US" sz="2100" dirty="0" err="1"/>
              <a:t>DySPAN</a:t>
            </a:r>
            <a:r>
              <a:rPr lang="en-US" sz="2100" dirty="0"/>
              <a:t> 2025 will be in London – Want to host an event where </a:t>
            </a:r>
            <a:r>
              <a:rPr lang="en-US" sz="2100" dirty="0" err="1"/>
              <a:t>DySPAN</a:t>
            </a:r>
            <a:r>
              <a:rPr lang="en-US" sz="2100" dirty="0"/>
              <a:t> SC contributions can be promoted</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1/1/2025</a:t>
            </a:fld>
            <a:endParaRPr lang="en-US"/>
          </a:p>
        </p:txBody>
      </p:sp>
      <p:sp>
        <p:nvSpPr>
          <p:cNvPr id="5" name="Footer Placeholder 4"/>
          <p:cNvSpPr>
            <a:spLocks noGrp="1"/>
          </p:cNvSpPr>
          <p:nvPr>
            <p:ph type="ftr" sz="quarter" idx="11"/>
          </p:nvPr>
        </p:nvSpPr>
        <p:spPr/>
        <p:txBody>
          <a:bodyPr/>
          <a:lstStyle/>
          <a:p>
            <a:pPr>
              <a:defRPr/>
            </a:pPr>
            <a:r>
              <a:rPr lang="en-US" dirty="0"/>
              <a:t>Doc #:5-25-0001-00-agen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23</a:t>
            </a:fld>
            <a:endParaRPr lang="en-US"/>
          </a:p>
        </p:txBody>
      </p:sp>
    </p:spTree>
    <p:extLst>
      <p:ext uri="{BB962C8B-B14F-4D97-AF65-F5344CB8AC3E}">
        <p14:creationId xmlns:p14="http://schemas.microsoft.com/office/powerpoint/2010/main" val="603797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1/1/2025</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#:5-25-0001-00-agen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24</a:t>
            </a:fld>
            <a:endParaRPr lang="en-US"/>
          </a:p>
        </p:txBody>
      </p:sp>
      <p:pic>
        <p:nvPicPr>
          <p:cNvPr id="8" name="Content Placeholder 7" descr="Diagram&#10;&#10;Description automatically generated">
            <a:extLst>
              <a:ext uri="{FF2B5EF4-FFF2-40B4-BE49-F238E27FC236}">
                <a16:creationId xmlns:a16="http://schemas.microsoft.com/office/drawing/2014/main" id="{0C8CED8C-5FDA-0049-C3F2-C5B5E0923122}"/>
              </a:ext>
            </a:extLst>
          </p:cNvPr>
          <p:cNvPicPr>
            <a:picLocks noGrp="1" noChangeAspect="1"/>
          </p:cNvPicPr>
          <p:nvPr>
            <p:ph idx="1"/>
          </p:nvPr>
        </p:nvPicPr>
        <p:blipFill>
          <a:blip r:embed="rId2"/>
          <a:stretch>
            <a:fillRect/>
          </a:stretch>
        </p:blipFill>
        <p:spPr>
          <a:xfrm>
            <a:off x="619303" y="914400"/>
            <a:ext cx="7990433" cy="5199324"/>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Scope: John </a:t>
            </a:r>
          </a:p>
          <a:p>
            <a:pPr lvl="1"/>
            <a:r>
              <a:rPr lang="en-US" dirty="0"/>
              <a:t>1900.5R: Eric</a:t>
            </a:r>
          </a:p>
          <a:p>
            <a:pPr lvl="1"/>
            <a:r>
              <a:rPr lang="en-US" dirty="0"/>
              <a:t>1900.5.1 &amp; 1900.5.1R: Reinhard</a:t>
            </a:r>
          </a:p>
          <a:p>
            <a:pPr lvl="1"/>
            <a:r>
              <a:rPr lang="en-US" dirty="0"/>
              <a:t>1900.5.2 &amp; 1900.5.2R: John Stine</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1/1/2025</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#:5-25-0001-00-agen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25</a:t>
            </a:fld>
            <a:endParaRPr lang="en-US"/>
          </a:p>
        </p:txBody>
      </p:sp>
    </p:spTree>
    <p:extLst>
      <p:ext uri="{BB962C8B-B14F-4D97-AF65-F5344CB8AC3E}">
        <p14:creationId xmlns:p14="http://schemas.microsoft.com/office/powerpoint/2010/main" val="18033074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10/4/24</a:t>
            </a:r>
          </a:p>
          <a:p>
            <a:pPr lvl="1"/>
            <a:r>
              <a:rPr lang="en-US" sz="1400" dirty="0"/>
              <a:t>A paper was presented at SECOM.  The questions that came up was who is using the standard?  Next questions seem relevant to the discussions on the new regulations to make better use of spectrum and make use of spectrum sharing mechanisms. Recommend we find a way to streamline the submission of comments to the FCC.</a:t>
            </a:r>
          </a:p>
          <a:p>
            <a:pPr lvl="1"/>
            <a:r>
              <a:rPr lang="en-US" sz="1400" dirty="0"/>
              <a:t>Carlos and John have been invited to present on SCMs at the November </a:t>
            </a:r>
            <a:r>
              <a:rPr lang="en-US" sz="1400" dirty="0" err="1"/>
              <a:t>SpectrumX</a:t>
            </a:r>
            <a:r>
              <a:rPr lang="en-US" sz="1400" dirty="0"/>
              <a:t> Radio Shop Chat</a:t>
            </a:r>
          </a:p>
          <a:p>
            <a:r>
              <a:rPr lang="en-US" sz="1800" dirty="0"/>
              <a:t>11/1/24</a:t>
            </a:r>
          </a:p>
          <a:p>
            <a:pPr lvl="1"/>
            <a:r>
              <a:rPr lang="en-US" sz="1400" dirty="0"/>
              <a:t>A Rutgers researcher presented the utility of SCMs to the ORAN Alliance</a:t>
            </a:r>
          </a:p>
          <a:p>
            <a:pPr lvl="1"/>
            <a:r>
              <a:rPr lang="en-US" sz="1400" dirty="0"/>
              <a:t>Carlos and John will present SCMs on 6 November at the </a:t>
            </a:r>
            <a:r>
              <a:rPr lang="en-US" sz="1400" dirty="0" err="1"/>
              <a:t>SpectrumX</a:t>
            </a:r>
            <a:r>
              <a:rPr lang="en-US" sz="1400" dirty="0"/>
              <a:t> Radio Shop Chat</a:t>
            </a:r>
          </a:p>
          <a:p>
            <a:r>
              <a:rPr lang="en-US" sz="1800" dirty="0"/>
              <a:t>12/6/24</a:t>
            </a:r>
          </a:p>
          <a:p>
            <a:pPr lvl="1"/>
            <a:r>
              <a:rPr lang="en-US" sz="1400" dirty="0"/>
              <a:t>Eric will be presenting to </a:t>
            </a:r>
            <a:r>
              <a:rPr lang="en-US" sz="1400" dirty="0" err="1"/>
              <a:t>AoC</a:t>
            </a:r>
            <a:r>
              <a:rPr lang="en-US" sz="1400" dirty="0"/>
              <a:t> meeting on Information Warfare in Augusta, Ga in February.  Presentation will cover an extension to SFAF to exchange 1900.5.2 models.</a:t>
            </a:r>
          </a:p>
          <a:p>
            <a:pPr lvl="1"/>
            <a:r>
              <a:rPr lang="en-US" sz="1400" dirty="0"/>
              <a:t>Carlos is submitting a paper on SCMs and spectrum sharing economics</a:t>
            </a:r>
          </a:p>
          <a:p>
            <a:r>
              <a:rPr lang="en-US" sz="1800" dirty="0"/>
              <a:t>1/3/25</a:t>
            </a:r>
          </a:p>
          <a:p>
            <a:pPr lvl="1"/>
            <a:endParaRPr lang="en-US" sz="1400" dirty="0"/>
          </a:p>
          <a:p>
            <a:pPr lvl="1"/>
            <a:endParaRPr lang="en-US" sz="1400" dirty="0"/>
          </a:p>
          <a:p>
            <a:pPr lvl="1"/>
            <a:endParaRPr lang="en-US" sz="1400" dirty="0"/>
          </a:p>
          <a:p>
            <a:pPr lvl="1"/>
            <a:endParaRPr lang="en-US" sz="1400" dirty="0"/>
          </a:p>
          <a:p>
            <a:pPr lvl="1"/>
            <a:endParaRPr lang="en-US" sz="1400" dirty="0"/>
          </a:p>
          <a:p>
            <a:pPr lvl="1"/>
            <a:endParaRPr lang="en-US" sz="105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1/1/2025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26</a:t>
            </a:fld>
            <a:endParaRPr lang="en-US"/>
          </a:p>
        </p:txBody>
      </p:sp>
    </p:spTree>
    <p:extLst>
      <p:ext uri="{BB962C8B-B14F-4D97-AF65-F5344CB8AC3E}">
        <p14:creationId xmlns:p14="http://schemas.microsoft.com/office/powerpoint/2010/main" val="3648328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WG Mtg 12/6/24 1430 ET</a:t>
            </a:r>
          </a:p>
          <a:p>
            <a:r>
              <a:rPr lang="en-US" sz="1600" strike="sngStrike" dirty="0"/>
              <a:t>P1900.5 Revision 12/13/24 1330 ET</a:t>
            </a:r>
          </a:p>
          <a:p>
            <a:r>
              <a:rPr lang="en-US" sz="1600" dirty="0"/>
              <a:t>P1900.5 WG Mtg 1/3/25 0800 ET</a:t>
            </a:r>
          </a:p>
          <a:p>
            <a:r>
              <a:rPr lang="en-US" sz="1600" dirty="0"/>
              <a:t>P1900.5.1 Revision Ad-hoc 1/3/25 0800+ ET </a:t>
            </a:r>
          </a:p>
          <a:p>
            <a:r>
              <a:rPr lang="en-US" sz="1600" dirty="0"/>
              <a:t>P1900.5 Revision Ad-hoc 1/10/25 1330 ET</a:t>
            </a:r>
          </a:p>
          <a:p>
            <a:r>
              <a:rPr lang="en-US" sz="1600" dirty="0"/>
              <a:t>P1900.5 Revision Ad-hoc 1/24/25 1300 ET</a:t>
            </a:r>
          </a:p>
          <a:p>
            <a:r>
              <a:rPr lang="en-US" sz="1600" dirty="0"/>
              <a:t>P1900.5 WG Mtg 2/7/25 1430 ET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1/1/2025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27</a:t>
            </a:fld>
            <a:endParaRPr lang="en-US"/>
          </a:p>
        </p:txBody>
      </p:sp>
    </p:spTree>
    <p:extLst>
      <p:ext uri="{BB962C8B-B14F-4D97-AF65-F5344CB8AC3E}">
        <p14:creationId xmlns:p14="http://schemas.microsoft.com/office/powerpoint/2010/main" val="10964537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28</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1/1/2025</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#:5-25-0001-00-agen</a:t>
            </a:r>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1/1/2025</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#:5-25-0001-00-agen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6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842028706"/>
              </p:ext>
            </p:extLst>
          </p:nvPr>
        </p:nvGraphicFramePr>
        <p:xfrm>
          <a:off x="2590800" y="943282"/>
          <a:ext cx="5550157" cy="4800292"/>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274320">
                <a:tc>
                  <a:txBody>
                    <a:bodyPr/>
                    <a:lstStyle/>
                    <a:p>
                      <a:pPr algn="ctr" fontAlgn="b"/>
                      <a:r>
                        <a:rPr lang="en-US" sz="800" b="0" i="0" u="none" strike="noStrike" dirty="0">
                          <a:solidFill>
                            <a:srgbClr val="000000"/>
                          </a:solidFill>
                          <a:effectLst/>
                          <a:latin typeface="Calibri" panose="020F0502020204030204" pitchFamily="34" charset="0"/>
                        </a:rPr>
                        <a:t>12/6/24</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First Name</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Last Name</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Affiliation</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Electromagnetic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Dalisa</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Gonzalez</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Yanji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Chen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Google</a:t>
                      </a:r>
                    </a:p>
                  </a:txBody>
                  <a:tcPr marL="7316" marR="7316" marT="7316" marB="0" anchor="b"/>
                </a:tc>
                <a:extLst>
                  <a:ext uri="{0D108BD9-81ED-4DB2-BD59-A6C34878D82A}">
                    <a16:rowId xmlns:a16="http://schemas.microsoft.com/office/drawing/2014/main" val="6955964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Member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Mohin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Ahmed</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HRL</a:t>
                      </a:r>
                    </a:p>
                  </a:txBody>
                  <a:tcPr marL="7316" marR="7316" marT="7316" marB="0" anchor="b"/>
                </a:tc>
                <a:extLst>
                  <a:ext uri="{0D108BD9-81ED-4DB2-BD59-A6C34878D82A}">
                    <a16:rowId xmlns:a16="http://schemas.microsoft.com/office/drawing/2014/main" val="139591762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Rajesh </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Krishan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Self</a:t>
                      </a:r>
                    </a:p>
                  </a:txBody>
                  <a:tcPr marL="7316" marR="7316" marT="7316" marB="0" anchor="b"/>
                </a:tc>
                <a:extLst>
                  <a:ext uri="{0D108BD9-81ED-4DB2-BD59-A6C34878D82A}">
                    <a16:rowId xmlns:a16="http://schemas.microsoft.com/office/drawing/2014/main" val="358186022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Benjamin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Rolf</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Blind Creek Associates (BCA)</a:t>
                      </a:r>
                    </a:p>
                  </a:txBody>
                  <a:tcPr marL="7316" marR="7316" marT="7316" marB="0" anchor="b"/>
                </a:tc>
                <a:extLst>
                  <a:ext uri="{0D108BD9-81ED-4DB2-BD59-A6C34878D82A}">
                    <a16:rowId xmlns:a16="http://schemas.microsoft.com/office/drawing/2014/main" val="348109778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Jxiaxang</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Tang</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University of Minnesota </a:t>
                      </a:r>
                    </a:p>
                  </a:txBody>
                  <a:tcPr marL="7316" marR="7316" marT="7316" marB="0" anchor="b"/>
                </a:tc>
                <a:extLst>
                  <a:ext uri="{0D108BD9-81ED-4DB2-BD59-A6C34878D82A}">
                    <a16:rowId xmlns:a16="http://schemas.microsoft.com/office/drawing/2014/main" val="1809216534"/>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12/6/24  14:30– 16:30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 Revision</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Elections for Chair, Vice Chair, and Secretary</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1/1/2025</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#:5-25-0001-00-agen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4</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5-25-0001-00-agen</a:t>
            </a:r>
          </a:p>
          <a:p>
            <a:endParaRPr dirty="0"/>
          </a:p>
          <a:p>
            <a:r>
              <a:rPr dirty="0"/>
              <a:t>Mover: </a:t>
            </a:r>
          </a:p>
          <a:p>
            <a:r>
              <a:rPr dirty="0"/>
              <a:t>Second: </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1/1/2025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5</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1/1/2025</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#:5-25-0001-00-agen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1/1/2025</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1/1/2025</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1/1/2025</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#:5-25-0001-00-agen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38392</TotalTime>
  <Words>3360</Words>
  <Application>Microsoft Office PowerPoint</Application>
  <PresentationFormat>On-screen Show (4:3)</PresentationFormat>
  <Paragraphs>492</Paragraphs>
  <Slides>28</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Aptos</vt: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 Draft Agenda</vt:lpstr>
      <vt:lpstr>Approval of Agenda</vt:lpstr>
      <vt:lpstr>Rules</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Current Status for 1900.5 Revision</vt:lpstr>
      <vt:lpstr>Current Status for 1900.5.1</vt:lpstr>
      <vt:lpstr>Current Status for 1900.5.2 Revision</vt:lpstr>
      <vt:lpstr>Opensource Repository</vt:lpstr>
      <vt:lpstr>Elections</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680</cp:revision>
  <dcterms:created xsi:type="dcterms:W3CDTF">2013-08-13T02:52:21Z</dcterms:created>
  <dcterms:modified xsi:type="dcterms:W3CDTF">2025-01-01T13:41:56Z</dcterms:modified>
</cp:coreProperties>
</file>