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93" r:id="rId16"/>
    <p:sldId id="494" r:id="rId17"/>
    <p:sldId id="495" r:id="rId18"/>
    <p:sldId id="499" r:id="rId19"/>
    <p:sldId id="502" r:id="rId20"/>
    <p:sldId id="465" r:id="rId21"/>
    <p:sldId id="437" r:id="rId22"/>
    <p:sldId id="438" r:id="rId23"/>
    <p:sldId id="477" r:id="rId24"/>
    <p:sldId id="501"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7" autoAdjust="0"/>
    <p:restoredTop sz="94404" autoAdjust="0"/>
  </p:normalViewPr>
  <p:slideViewPr>
    <p:cSldViewPr>
      <p:cViewPr varScale="1">
        <p:scale>
          <a:sx n="92" d="100"/>
          <a:sy n="92" d="100"/>
        </p:scale>
        <p:origin x="146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12/6/2024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#:5-24-0027-00-agen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12/6/2024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12/6/2024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12/6/2024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#:5-24-0027-00-agen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12/6/2024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#:5-24-0027-00-agen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12/6/2024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#:5-24-0027-00-agen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12/6/2024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#:5-24-0027-00-agen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12/6/2024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#:5-24-0027-00-agen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12/6/2024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#:5-24-0027-00-agen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12/6/2024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#:5-24-0027-00-agen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12/6/2024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12/6/2024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#:5-24-0027-00-agen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404156446%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ieeesa.webex.com/ieeesa/j.php?MTID=m5a914e94d7cd6eaa061629b568ee0456" TargetMode="External"/><Relationship Id="rId4" Type="http://schemas.openxmlformats.org/officeDocument/2006/relationships/hyperlink" Target="tel:%2B1-213-306-3065,,*01*23404156446%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12/6/2024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#:5-24-0027-00-agen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720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Dec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Dec 2024</a:t>
            </a:r>
          </a:p>
          <a:p>
            <a:pPr eaLnBrk="0" hangingPunct="0"/>
            <a:r>
              <a:rPr lang="en-US" sz="1200" b="1" dirty="0">
                <a:latin typeface="Arial" pitchFamily="34" charset="0"/>
                <a:cs typeface="Times New Roman" pitchFamily="18" charset="0"/>
              </a:rPr>
              <a:t>Document No: 5-24-0027-00-agen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7/12/24 </a:t>
            </a:r>
            <a:r>
              <a:rPr dirty="0"/>
              <a:t>WG minutes contained in </a:t>
            </a:r>
            <a:r>
              <a:rPr lang="en-US" dirty="0"/>
              <a:t>5-24-0024-00-min</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a:t>
            </a:r>
          </a:p>
          <a:p>
            <a:r>
              <a:rPr dirty="0"/>
              <a:t>Second: Julia</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12/6/2024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435490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8/2/24 </a:t>
            </a:r>
            <a:r>
              <a:rPr dirty="0"/>
              <a:t>WG minutes contained in </a:t>
            </a:r>
            <a:r>
              <a:rPr lang="en-US" dirty="0"/>
              <a:t>5-24-0025-00-min</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Julia</a:t>
            </a:r>
          </a:p>
          <a:p>
            <a:r>
              <a:rPr dirty="0"/>
              <a:t>Second: Reinhard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12/6/2024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08044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9/6/24 </a:t>
            </a:r>
            <a:r>
              <a:rPr dirty="0"/>
              <a:t>WG minutes contained in </a:t>
            </a:r>
            <a:r>
              <a:rPr lang="en-US" dirty="0"/>
              <a:t>5-24-0026-00-min</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Julia</a:t>
            </a:r>
          </a:p>
          <a:p>
            <a:r>
              <a:rPr dirty="0"/>
              <a:t>Second: Reinhard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12/6/2024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20456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3215F-4650-A7B8-FE8C-F545210FC0C2}"/>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1353B3C4-DFEF-DB4B-F50B-3C3DECD466DE}"/>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EB2E4996-43B0-EFC3-53C5-568D25925E8F}"/>
              </a:ext>
            </a:extLst>
          </p:cNvPr>
          <p:cNvSpPr>
            <a:spLocks noGrp="1"/>
          </p:cNvSpPr>
          <p:nvPr>
            <p:ph idx="1"/>
          </p:nvPr>
        </p:nvSpPr>
        <p:spPr/>
        <p:txBody>
          <a:bodyPr/>
          <a:lstStyle/>
          <a:p>
            <a:r>
              <a:rPr dirty="0"/>
              <a:t>Motion to approve </a:t>
            </a:r>
            <a:r>
              <a:rPr lang="en-US" dirty="0">
                <a:solidFill>
                  <a:schemeClr val="tx1"/>
                </a:solidFill>
              </a:rPr>
              <a:t>10/4/24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362B1EA-0272-0B30-0982-3A9414B3B83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12/6/2024</a:t>
            </a:fld>
            <a:endParaRPr lang="en-US" dirty="0"/>
          </a:p>
        </p:txBody>
      </p:sp>
      <p:sp>
        <p:nvSpPr>
          <p:cNvPr id="5" name="Footer Placeholder 4">
            <a:extLst>
              <a:ext uri="{FF2B5EF4-FFF2-40B4-BE49-F238E27FC236}">
                <a16:creationId xmlns:a16="http://schemas.microsoft.com/office/drawing/2014/main" id="{DB4156E4-131F-E4C7-4E6C-47680189FA61}"/>
              </a:ext>
            </a:extLst>
          </p:cNvPr>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a:extLst>
              <a:ext uri="{FF2B5EF4-FFF2-40B4-BE49-F238E27FC236}">
                <a16:creationId xmlns:a16="http://schemas.microsoft.com/office/drawing/2014/main" id="{1106981D-D227-2425-E2E5-42F61A538362}"/>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F746A5F6-47F7-6351-14A6-6DA0C4651D7B}"/>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80387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12/6/2024</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12/6/2024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577629"/>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br>
              <a:rPr lang="en-US" sz="3200" dirty="0"/>
            </a:br>
            <a:r>
              <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2340 415 6446</a:t>
            </a: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sz="11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2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a:t>
            </a:r>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1-646-992-2010,,23404156446##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(New York City)</a:t>
            </a:r>
            <a:endParaRPr lang="en-US" sz="5400" kern="100" dirty="0">
              <a:effectLst/>
              <a:latin typeface="Aptos" panose="020B0004020202020204" pitchFamily="34" charset="0"/>
              <a:ea typeface="Aptos" panose="020B0004020202020204" pitchFamily="34" charset="0"/>
              <a:cs typeface="Aptos" panose="020B0004020202020204" pitchFamily="34" charset="0"/>
            </a:endParaRPr>
          </a:p>
          <a:p>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4"/>
              </a:rPr>
              <a:t>+1-213-306-3065,,23404156446##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(Los Angeles</a:t>
            </a:r>
            <a:endParaRPr lang="en-US" sz="2400"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nvGraphicFramePr>
        <p:xfrm>
          <a:off x="381000" y="1285782"/>
          <a:ext cx="7315200" cy="427356"/>
        </p:xfrm>
        <a:graphic>
          <a:graphicData uri="http://schemas.openxmlformats.org/drawingml/2006/table">
            <a:tbl>
              <a:tblPr firstRow="1" firstCol="1" bandRow="1"/>
              <a:tblGrid>
                <a:gridCol w="7315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100" b="1" kern="10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1800" kern="10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4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5"/>
                        </a:rPr>
                        <a:t>https://ieeesa.webex.com/ieeesa/j.php?MTID=m5a914e94d7cd6eaa061629b568ee0456</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lnSpcReduction="10000"/>
          </a:bodyPr>
          <a:lstStyle/>
          <a:p>
            <a:r>
              <a:rPr lang="en-US" sz="2200" dirty="0"/>
              <a:t>9/6/24</a:t>
            </a:r>
          </a:p>
          <a:p>
            <a:pPr lvl="1"/>
            <a:r>
              <a:rPr lang="en-US" sz="1800" dirty="0"/>
              <a:t>Had a ad hoc meeting and came up with descriptions of stakeholders and developed a proposed family of controls. This will be covered in the next meeting.</a:t>
            </a:r>
          </a:p>
          <a:p>
            <a:r>
              <a:rPr lang="en-US" sz="2200" dirty="0"/>
              <a:t>10/4/24</a:t>
            </a:r>
          </a:p>
          <a:p>
            <a:pPr lvl="1"/>
            <a:r>
              <a:rPr lang="en-US" sz="1800" dirty="0"/>
              <a:t>Had a ad hoc meeting.  Eric presented the controls framework.  Framework is posted on </a:t>
            </a:r>
            <a:r>
              <a:rPr lang="en-US" sz="1800" dirty="0" err="1"/>
              <a:t>iMeet</a:t>
            </a:r>
            <a:r>
              <a:rPr lang="en-US" sz="1800" dirty="0"/>
              <a:t>.  The idea focuses on V&amp;V.  It breaks down the controls through the lifecycle.</a:t>
            </a:r>
          </a:p>
          <a:p>
            <a:r>
              <a:rPr lang="en-US" sz="2200" dirty="0"/>
              <a:t>11/1/24</a:t>
            </a:r>
          </a:p>
          <a:p>
            <a:pPr lvl="1"/>
            <a:r>
              <a:rPr lang="en-US" sz="1800" dirty="0"/>
              <a:t>Started to put the standard into a template – doing the initial organization of the document and some guidance on clause content</a:t>
            </a:r>
          </a:p>
          <a:p>
            <a:r>
              <a:rPr lang="en-US" sz="2200" dirty="0"/>
              <a:t>12/6/24</a:t>
            </a:r>
          </a:p>
          <a:p>
            <a:pPr lvl="1"/>
            <a:r>
              <a:rPr lang="en-US" sz="1800" dirty="0"/>
              <a:t>Started to work from the template.  Right now we are in the first section covering terminology. Harmonizing the terminology form the previous 1900.5, 1900.5.1 and 1900.5.2. Done so we can make a basic control set that we can work completely through.  Need the terminologies normalized.  Sent out a spreadsheet for review of those terms by group members.</a:t>
            </a:r>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12/6/2024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9/6/24</a:t>
            </a:r>
          </a:p>
          <a:p>
            <a:pPr lvl="1"/>
            <a:r>
              <a:rPr lang="en-US" sz="1600" dirty="0"/>
              <a:t>Conducted an ad hoc about the concept deontic logic and its migration from current standards to the augmented standard. Demonstrated with an SCM specific rule.</a:t>
            </a:r>
          </a:p>
          <a:p>
            <a:r>
              <a:rPr lang="en-US" sz="2000" dirty="0"/>
              <a:t>10/4/24</a:t>
            </a:r>
          </a:p>
          <a:p>
            <a:pPr lvl="1"/>
            <a:r>
              <a:rPr lang="en-US" sz="1600" dirty="0"/>
              <a:t>Conducted an ad hoc on 6 Sep. Reinhard covered the grounded forms and mapped them out to SCM variables. Covered the logical decomposition of the predicates from the deontic point of view.</a:t>
            </a:r>
          </a:p>
          <a:p>
            <a:r>
              <a:rPr lang="en-US" sz="2000" dirty="0"/>
              <a:t>11/1/24</a:t>
            </a:r>
          </a:p>
          <a:p>
            <a:pPr lvl="1"/>
            <a:r>
              <a:rPr lang="en-US" sz="1600" dirty="0"/>
              <a:t>Same state as before.  Conducted an additional ad hoc about how procedural and non-procedural components work together.  Studying the 1900.5.2 elements on their descriptions of locations and addressing how 1900.5.1 is adaptable to those location definitions</a:t>
            </a:r>
          </a:p>
          <a:p>
            <a:r>
              <a:rPr lang="en-US" sz="2000" dirty="0"/>
              <a:t>12/6/24</a:t>
            </a:r>
          </a:p>
          <a:p>
            <a:pPr lvl="1"/>
            <a:r>
              <a:rPr lang="en-US" sz="1600" dirty="0"/>
              <a:t>Registered a paper for </a:t>
            </a:r>
            <a:r>
              <a:rPr lang="en-US" sz="1600" dirty="0" err="1"/>
              <a:t>DySPAN</a:t>
            </a:r>
            <a:r>
              <a:rPr lang="en-US" sz="1600" dirty="0"/>
              <a:t> in London. Will upload a draft onto the </a:t>
            </a:r>
            <a:r>
              <a:rPr lang="en-US" sz="1600" dirty="0" err="1"/>
              <a:t>iMEET</a:t>
            </a:r>
            <a:r>
              <a:rPr lang="en-US" sz="1600" dirty="0"/>
              <a:t> central and will send the link so the group can give feedback.</a:t>
            </a:r>
          </a:p>
          <a:p>
            <a:pPr lvl="1"/>
            <a:r>
              <a:rPr lang="en-US" sz="1600" dirty="0"/>
              <a:t>Ad Hoc to be scheduled in the future.</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12/6/2024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9/6/24</a:t>
            </a:r>
          </a:p>
          <a:p>
            <a:pPr lvl="1"/>
            <a:r>
              <a:rPr lang="en-US" sz="1600" dirty="0"/>
              <a:t>CRG completed the updates and the recirculation ballot was Initiated (required when there are changes).  The start requires </a:t>
            </a:r>
            <a:r>
              <a:rPr lang="en-US" sz="1600" dirty="0" err="1"/>
              <a:t>Dalisa’s</a:t>
            </a:r>
            <a:r>
              <a:rPr lang="en-US" sz="1600" dirty="0"/>
              <a:t> action to move it forward. Dalisa stated a redline is required so that was provided to her. Waiting for it to be uploaded and for Dalisa to start the recirculation. Recirculation last 10 days and only comments on the changes are permitted.</a:t>
            </a:r>
          </a:p>
          <a:p>
            <a:r>
              <a:rPr lang="en-US" sz="2000" dirty="0"/>
              <a:t>10/4/24</a:t>
            </a:r>
          </a:p>
          <a:p>
            <a:pPr lvl="1"/>
            <a:r>
              <a:rPr lang="en-US" sz="1600" dirty="0"/>
              <a:t>Recirculation ballot closed with one comment from the editors. Response formed by the CRG and agreement to promote the standard to RevCom.</a:t>
            </a:r>
          </a:p>
          <a:p>
            <a:r>
              <a:rPr lang="en-US" sz="2000" dirty="0"/>
              <a:t>11/1/24</a:t>
            </a:r>
          </a:p>
          <a:p>
            <a:pPr lvl="1"/>
            <a:r>
              <a:rPr lang="en-US" sz="1600" dirty="0"/>
              <a:t>Standard was advanced to RevCom.  May still have to address reproduction of graphics in the standard.</a:t>
            </a:r>
          </a:p>
          <a:p>
            <a:r>
              <a:rPr lang="en-US" sz="2000" dirty="0"/>
              <a:t>12/6/24</a:t>
            </a:r>
          </a:p>
          <a:p>
            <a:pPr lvl="1"/>
            <a:r>
              <a:rPr lang="en-US" sz="1600" dirty="0"/>
              <a:t>Waiting for RevCom Review.  </a:t>
            </a:r>
          </a:p>
          <a:p>
            <a:pPr lvl="1"/>
            <a:r>
              <a:rPr lang="en-US" sz="1600" dirty="0"/>
              <a:t>Plan amendments to address location of the normative schemas and maybe some other matters</a:t>
            </a:r>
          </a:p>
          <a:p>
            <a:pPr lvl="1"/>
            <a:endParaRPr lang="en-US" sz="16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12/6/2024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12/6/24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12/6/2024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#:5-24-0027-00-agen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55248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973CC-39FA-D1B4-442F-2F90E1B7226D}"/>
              </a:ext>
            </a:extLst>
          </p:cNvPr>
          <p:cNvSpPr>
            <a:spLocks noGrp="1"/>
          </p:cNvSpPr>
          <p:nvPr>
            <p:ph type="title"/>
          </p:nvPr>
        </p:nvSpPr>
        <p:spPr/>
        <p:txBody>
          <a:bodyPr/>
          <a:lstStyle/>
          <a:p>
            <a:r>
              <a:rPr lang="en-US" dirty="0"/>
              <a:t>Elections</a:t>
            </a:r>
          </a:p>
        </p:txBody>
      </p:sp>
      <p:sp>
        <p:nvSpPr>
          <p:cNvPr id="3" name="Content Placeholder 2">
            <a:extLst>
              <a:ext uri="{FF2B5EF4-FFF2-40B4-BE49-F238E27FC236}">
                <a16:creationId xmlns:a16="http://schemas.microsoft.com/office/drawing/2014/main" id="{1BEC2E61-87BF-51B2-8206-033EB3D908EC}"/>
              </a:ext>
            </a:extLst>
          </p:cNvPr>
          <p:cNvSpPr>
            <a:spLocks noGrp="1"/>
          </p:cNvSpPr>
          <p:nvPr>
            <p:ph idx="1"/>
          </p:nvPr>
        </p:nvSpPr>
        <p:spPr/>
        <p:txBody>
          <a:bodyPr/>
          <a:lstStyle/>
          <a:p>
            <a:r>
              <a:rPr lang="en-US" dirty="0"/>
              <a:t>Ballot has been sent out.  Please vote by 20 December.</a:t>
            </a:r>
          </a:p>
        </p:txBody>
      </p:sp>
      <p:sp>
        <p:nvSpPr>
          <p:cNvPr id="4" name="Date Placeholder 3">
            <a:extLst>
              <a:ext uri="{FF2B5EF4-FFF2-40B4-BE49-F238E27FC236}">
                <a16:creationId xmlns:a16="http://schemas.microsoft.com/office/drawing/2014/main" id="{42DCDF14-C453-820A-FC13-450F29D76ADB}"/>
              </a:ext>
            </a:extLst>
          </p:cNvPr>
          <p:cNvSpPr>
            <a:spLocks noGrp="1"/>
          </p:cNvSpPr>
          <p:nvPr>
            <p:ph type="dt" sz="half" idx="10"/>
          </p:nvPr>
        </p:nvSpPr>
        <p:spPr/>
        <p:txBody>
          <a:bodyPr/>
          <a:lstStyle/>
          <a:p>
            <a:pPr>
              <a:defRPr/>
            </a:pPr>
            <a:fld id="{16B57355-4AF4-A441-8AA9-B06FF469BB9E}" type="datetime1">
              <a:rPr lang="en-US" smtClean="0"/>
              <a:t>12/6/2024</a:t>
            </a:fld>
            <a:endParaRPr lang="en-US"/>
          </a:p>
        </p:txBody>
      </p:sp>
      <p:sp>
        <p:nvSpPr>
          <p:cNvPr id="5" name="Footer Placeholder 4">
            <a:extLst>
              <a:ext uri="{FF2B5EF4-FFF2-40B4-BE49-F238E27FC236}">
                <a16:creationId xmlns:a16="http://schemas.microsoft.com/office/drawing/2014/main" id="{B8BC6FDD-FC4D-003D-00B9-D7419353C372}"/>
              </a:ext>
            </a:extLst>
          </p:cNvPr>
          <p:cNvSpPr>
            <a:spLocks noGrp="1"/>
          </p:cNvSpPr>
          <p:nvPr>
            <p:ph type="ftr" sz="quarter" idx="11"/>
          </p:nvPr>
        </p:nvSpPr>
        <p:spPr/>
        <p:txBody>
          <a:bodyPr/>
          <a:lstStyle/>
          <a:p>
            <a:r>
              <a:rPr lang="en-US" dirty="0"/>
              <a:t>Doc #:5-24-0027-00-agen</a:t>
            </a:r>
          </a:p>
        </p:txBody>
      </p:sp>
      <p:sp>
        <p:nvSpPr>
          <p:cNvPr id="6" name="Slide Number Placeholder 5">
            <a:extLst>
              <a:ext uri="{FF2B5EF4-FFF2-40B4-BE49-F238E27FC236}">
                <a16:creationId xmlns:a16="http://schemas.microsoft.com/office/drawing/2014/main" id="{9082E73F-19F2-CE9C-01D6-0D729B9CDB82}"/>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2517652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77500" lnSpcReduction="20000"/>
          </a:bodyPr>
          <a:lstStyle/>
          <a:p>
            <a:r>
              <a:rPr lang="en-US" sz="2000" dirty="0"/>
              <a:t>Met on 19 Nov24 – Did not have quorum so a short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46,827.80</a:t>
            </a:r>
            <a:r>
              <a:rPr lang="en-US" sz="2000" dirty="0"/>
              <a:t> in the account</a:t>
            </a:r>
          </a:p>
          <a:p>
            <a:r>
              <a:rPr lang="en-US" sz="2000" dirty="0"/>
              <a:t>Working on the P&amp;P since it is set to expire at the end of the calendar year</a:t>
            </a:r>
          </a:p>
          <a:p>
            <a:pPr marR="0" lvl="1"/>
            <a:r>
              <a:rPr lang="en-US" sz="1500" dirty="0" err="1"/>
              <a:t>AudCOM</a:t>
            </a:r>
            <a:r>
              <a:rPr lang="en-US" sz="1500" dirty="0"/>
              <a:t> sent back a checklist of what is modifiable and what is not.  </a:t>
            </a:r>
          </a:p>
          <a:p>
            <a:pPr lvl="1"/>
            <a:r>
              <a:rPr lang="en-US" sz="1500" dirty="0"/>
              <a:t>Oliver is objecting to some of the changes that </a:t>
            </a:r>
            <a:r>
              <a:rPr lang="en-US" sz="1500" dirty="0" err="1"/>
              <a:t>AudCom</a:t>
            </a:r>
            <a:r>
              <a:rPr lang="en-US" sz="1500" dirty="0"/>
              <a:t> is demanding.</a:t>
            </a:r>
          </a:p>
          <a:p>
            <a:r>
              <a:rPr lang="en-US" sz="2000" dirty="0"/>
              <a:t>Discussed the role of the Open Source Officer</a:t>
            </a:r>
          </a:p>
          <a:p>
            <a:r>
              <a:rPr lang="en-US" sz="2000" dirty="0"/>
              <a:t>Selected updates</a:t>
            </a:r>
          </a:p>
          <a:p>
            <a:pPr lvl="1"/>
            <a:r>
              <a:rPr lang="en-US" sz="1600" dirty="0"/>
              <a:t>1900.1 – Working toward a Dec meeting. Updating their P&amp;P.</a:t>
            </a:r>
          </a:p>
          <a:p>
            <a:pPr lvl="1"/>
            <a:r>
              <a:rPr lang="en-US" sz="1500" dirty="0"/>
              <a:t>1900.2 – Eric is leading this group.</a:t>
            </a:r>
          </a:p>
          <a:p>
            <a:pPr lvl="1"/>
            <a:r>
              <a:rPr lang="en-US" sz="1500" dirty="0"/>
              <a:t>1900.6 - Working on use cases which is a mapping to the information model.  Then some additional house keeping or the project.  We want to maximize the utility of the standard.  I will reinitiate that.</a:t>
            </a:r>
          </a:p>
          <a:p>
            <a:pPr lvl="1"/>
            <a:r>
              <a:rPr lang="en-US" sz="1500" dirty="0"/>
              <a:t>1900.8 </a:t>
            </a:r>
            <a:r>
              <a:rPr lang="en-US" sz="1600" dirty="0"/>
              <a:t>– Made big decisions to accelerate themselves.  They tried to use a package called Google Croissant.  A framework for ML.  A software package that support composing data sets for writing and reading and join them together for a schema.  Its features are not developed enough.  We are going to hold off  on that.  It does not need to be part of the standard.  We wanted to create software to help transition but the limitation of the software made us to want to descope that goal.  Now we are going to return to writing – in good shape to get close to 80 – 90% complete in a couple of months.  At 50% now.  Our PAR will expire in Jan 2025.  We have already revised the PAR.  Our scope has changed from four years ago.  Have a meeting with the WG next week and we will seek agreement on revised PAR.  </a:t>
            </a:r>
          </a:p>
          <a:p>
            <a:r>
              <a:rPr lang="en-US" sz="1600" dirty="0"/>
              <a:t>Updating the 1900 web site – not much work has been done</a:t>
            </a:r>
            <a:endParaRPr lang="en-US" sz="2000" dirty="0"/>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12/6/2024</a:t>
            </a:fld>
            <a:endParaRPr lang="en-US"/>
          </a:p>
        </p:txBody>
      </p:sp>
      <p:sp>
        <p:nvSpPr>
          <p:cNvPr id="5" name="Footer Placeholder 4"/>
          <p:cNvSpPr>
            <a:spLocks noGrp="1"/>
          </p:cNvSpPr>
          <p:nvPr>
            <p:ph type="ftr" sz="quarter" idx="11"/>
          </p:nvPr>
        </p:nvSpPr>
        <p:spPr/>
        <p:txBody>
          <a:bodyPr/>
          <a:lstStyle/>
          <a:p>
            <a:pPr>
              <a:defRPr/>
            </a:pPr>
            <a:r>
              <a:rPr lang="en-US" dirty="0"/>
              <a:t>Doc #:5-24-0027-00-agen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12/6/2024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#:5-24-0027-00-agen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12/6/2024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#:5-24-0027-00-agen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9/6/24</a:t>
            </a:r>
          </a:p>
          <a:p>
            <a:pPr lvl="1"/>
            <a:r>
              <a:rPr lang="en-US" sz="1400" dirty="0"/>
              <a:t>MILCOM 24 tutorial proposal was not selected</a:t>
            </a:r>
          </a:p>
          <a:p>
            <a:pPr lvl="1"/>
            <a:r>
              <a:rPr lang="en-US" sz="1400" dirty="0"/>
              <a:t>Carlos was awarded a new NSF grant that will also use SCMs.  It is about building a core spectrum management architecture.  The lower layer of what is part of 1900.5R.  We are creating the information exchanges for these lower layers.  It is a bit different than that of 1900.5R.  Need some work to merge appropriately.</a:t>
            </a:r>
          </a:p>
          <a:p>
            <a:r>
              <a:rPr lang="en-US" sz="1800" dirty="0"/>
              <a:t>10/4/24</a:t>
            </a:r>
          </a:p>
          <a:p>
            <a:pPr lvl="1"/>
            <a:r>
              <a:rPr lang="en-US" sz="1400" dirty="0"/>
              <a:t>A paper was presented at SECOM.  The questions that came up was who is using the standard?  Next questions seem relevant to the discussions on the new regulations to make better use of spectrum and make use of spectrum sharing mechanisms. Recommend we find a way to streamline the submission of comments to the FCC.</a:t>
            </a:r>
          </a:p>
          <a:p>
            <a:pPr lvl="1"/>
            <a:r>
              <a:rPr lang="en-US" sz="1400" dirty="0"/>
              <a:t>Carlos and John have been invited to present on SCMs at the November </a:t>
            </a:r>
            <a:r>
              <a:rPr lang="en-US" sz="1400" dirty="0" err="1"/>
              <a:t>SpectrumX</a:t>
            </a:r>
            <a:r>
              <a:rPr lang="en-US" sz="1400" dirty="0"/>
              <a:t> Radio Shop Chat</a:t>
            </a:r>
          </a:p>
          <a:p>
            <a:r>
              <a:rPr lang="en-US" sz="1800" dirty="0"/>
              <a:t>11/1/24</a:t>
            </a:r>
          </a:p>
          <a:p>
            <a:pPr lvl="1"/>
            <a:r>
              <a:rPr lang="en-US" sz="1400" dirty="0"/>
              <a:t>A Rutgers researcher presented the utility of SCMs to the ORAN Alliance</a:t>
            </a:r>
          </a:p>
          <a:p>
            <a:pPr lvl="1"/>
            <a:r>
              <a:rPr lang="en-US" sz="1400" dirty="0"/>
              <a:t>Carlos and John will present SCMs on 6 November at the </a:t>
            </a:r>
            <a:r>
              <a:rPr lang="en-US" sz="1400" dirty="0" err="1"/>
              <a:t>SpectrumX</a:t>
            </a:r>
            <a:r>
              <a:rPr lang="en-US" sz="1400" dirty="0"/>
              <a:t> Radio Shop Chat</a:t>
            </a:r>
          </a:p>
          <a:p>
            <a:r>
              <a:rPr lang="en-US" sz="1800" dirty="0"/>
              <a:t>12/6/24</a:t>
            </a:r>
          </a:p>
          <a:p>
            <a:pPr lvl="1"/>
            <a:r>
              <a:rPr lang="en-US" sz="1400" dirty="0"/>
              <a:t>Eric will be presenting to </a:t>
            </a:r>
            <a:r>
              <a:rPr lang="en-US" sz="1400" dirty="0" err="1"/>
              <a:t>AoC</a:t>
            </a:r>
            <a:r>
              <a:rPr lang="en-US" sz="1400" dirty="0"/>
              <a:t> meeting on Information Warfare in Augusta, Ga in February.  Presentation will cover an extension to SFAF to exchange 1900.5.2 models.</a:t>
            </a:r>
          </a:p>
          <a:p>
            <a:pPr lvl="1"/>
            <a:r>
              <a:rPr lang="en-US" sz="1400" dirty="0"/>
              <a:t>Carlos is submitting a paper on SCMs and spectrum sharing economics</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12/6/2024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11/1/24 0800 ET</a:t>
            </a:r>
          </a:p>
          <a:p>
            <a:r>
              <a:rPr lang="en-US" sz="1600" strike="sngStrike" dirty="0"/>
              <a:t>P1900.5 Revision Ad-hoc 11/8/24 1330 ET</a:t>
            </a:r>
          </a:p>
          <a:p>
            <a:r>
              <a:rPr lang="en-US" sz="1600" strike="sngStrike" dirty="0"/>
              <a:t>P1900.5 Revision Ad-hoc 11/22/24 1300 ET</a:t>
            </a:r>
          </a:p>
          <a:p>
            <a:r>
              <a:rPr lang="en-US" sz="1600" dirty="0"/>
              <a:t>P1900.5 WG Mtg 12/6/24 1430 ET</a:t>
            </a:r>
          </a:p>
          <a:p>
            <a:r>
              <a:rPr lang="en-US" sz="1600" dirty="0"/>
              <a:t>P1900.5.1 Revision Ad-hoc 12/6/24 1430+ ET </a:t>
            </a:r>
          </a:p>
          <a:p>
            <a:r>
              <a:rPr lang="en-US" sz="1600" dirty="0"/>
              <a:t>P1900.5 Revision 12/13/24 1330 ET</a:t>
            </a:r>
          </a:p>
          <a:p>
            <a:r>
              <a:rPr lang="en-US" sz="1600" dirty="0"/>
              <a:t>P1900.5.1 Revision Ad-hoc 12/20/24 1300 ET </a:t>
            </a:r>
          </a:p>
          <a:p>
            <a:r>
              <a:rPr lang="en-US" sz="1600" dirty="0"/>
              <a:t>P1900.5 WG Mtg 1/3/25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12/6/2024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12/6/2024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883422870"/>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12/6/24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12/6/2024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#:5-24-0027-00-agen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12/6/24  14:30–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12/6/2024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5-24-0027-00-agen</a:t>
            </a:r>
          </a:p>
          <a:p>
            <a:endParaRPr dirty="0"/>
          </a:p>
          <a:p>
            <a:r>
              <a:rPr dirty="0"/>
              <a:t>Mover: Reinhard</a:t>
            </a:r>
          </a:p>
          <a:p>
            <a:r>
              <a:rPr dirty="0"/>
              <a:t>Second: Eric</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12/6/2024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12/6/2024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12/6/2024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12/6/2024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12/6/2024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#:5-24-0027-00-agen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38349</TotalTime>
  <Words>3663</Words>
  <Application>Microsoft Office PowerPoint</Application>
  <PresentationFormat>On-screen Show (4:3)</PresentationFormat>
  <Paragraphs>519</Paragraphs>
  <Slides>30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Elections</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678</cp:revision>
  <dcterms:created xsi:type="dcterms:W3CDTF">2013-08-13T02:52:21Z</dcterms:created>
  <dcterms:modified xsi:type="dcterms:W3CDTF">2024-12-06T21:04:48Z</dcterms:modified>
</cp:coreProperties>
</file>