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500" r:id="rId3"/>
    <p:sldId id="413" r:id="rId4"/>
    <p:sldId id="332" r:id="rId5"/>
    <p:sldId id="414" r:id="rId6"/>
    <p:sldId id="337" r:id="rId7"/>
    <p:sldId id="461" r:id="rId8"/>
    <p:sldId id="462" r:id="rId9"/>
    <p:sldId id="463" r:id="rId10"/>
    <p:sldId id="368" r:id="rId11"/>
    <p:sldId id="369" r:id="rId12"/>
    <p:sldId id="370" r:id="rId13"/>
    <p:sldId id="371" r:id="rId14"/>
    <p:sldId id="372" r:id="rId15"/>
    <p:sldId id="493" r:id="rId16"/>
    <p:sldId id="494" r:id="rId17"/>
    <p:sldId id="495" r:id="rId18"/>
    <p:sldId id="499"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7" autoAdjust="0"/>
    <p:restoredTop sz="94404" autoAdjust="0"/>
  </p:normalViewPr>
  <p:slideViewPr>
    <p:cSldViewPr>
      <p:cViewPr varScale="1">
        <p:scale>
          <a:sx n="91" d="100"/>
          <a:sy n="91" d="100"/>
        </p:scale>
        <p:origin x="150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10/31/2024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10/31/2024</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#:5-24-0023-00-agen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#:5-24-0023-00-agen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#:5-24-0023-00-agen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10/31/2024</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#:5-24-0023-00-agen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10/31/2024</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#:5-24-0023-00-agen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10/31/2024</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#:5-24-0023-00-agen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10/31/2024</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#:5-24-0023-00-agen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10/31/2024</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#:5-24-0023-00-agen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10/31/2024</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#:5-24-0023-00-agen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10/31/2024</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#:5-24-0023-00-agen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10/31/2024</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#:5-24-0023-00-agen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10/31/2024</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#:5-24-0023-00-agen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7d80ef1253be53e496f2bbc9714730f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itu.int/en/ITU-R/study-groups/rsg5/rwp5d/imt-2030/Pages/default.aspx#gsc.tab=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10/31/2024</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#:5-24-0023-00-agen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816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Nov 2024</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–Nov-2024</a:t>
            </a:r>
          </a:p>
          <a:p>
            <a:pPr eaLnBrk="0" hangingPunct="0"/>
            <a:r>
              <a:rPr lang="en-US" sz="1200" b="1" dirty="0">
                <a:latin typeface="Arial" pitchFamily="34" charset="0"/>
                <a:cs typeface="Times New Roman" pitchFamily="18" charset="0"/>
              </a:rPr>
              <a:t>Document No: 5-24-0023-00-agen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7/12/24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435490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8/2/24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70804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9/6/24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10/31/2024</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20456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3215F-4650-A7B8-FE8C-F545210FC0C2}"/>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1353B3C4-DFEF-DB4B-F50B-3C3DECD466DE}"/>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EB2E4996-43B0-EFC3-53C5-568D25925E8F}"/>
              </a:ext>
            </a:extLst>
          </p:cNvPr>
          <p:cNvSpPr>
            <a:spLocks noGrp="1"/>
          </p:cNvSpPr>
          <p:nvPr>
            <p:ph idx="1"/>
          </p:nvPr>
        </p:nvSpPr>
        <p:spPr/>
        <p:txBody>
          <a:bodyPr/>
          <a:lstStyle/>
          <a:p>
            <a:r>
              <a:rPr dirty="0"/>
              <a:t>Motion to approve </a:t>
            </a:r>
            <a:r>
              <a:rPr lang="en-US" dirty="0">
                <a:solidFill>
                  <a:schemeClr val="tx1"/>
                </a:solidFill>
              </a:rPr>
              <a:t>10/4/24 </a:t>
            </a:r>
            <a:r>
              <a:rPr dirty="0"/>
              <a:t>WG minutes contained in</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362B1EA-0272-0B30-0982-3A9414B3B83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10/31/2024</a:t>
            </a:fld>
            <a:endParaRPr lang="en-US" dirty="0"/>
          </a:p>
        </p:txBody>
      </p:sp>
      <p:sp>
        <p:nvSpPr>
          <p:cNvPr id="5" name="Footer Placeholder 4">
            <a:extLst>
              <a:ext uri="{FF2B5EF4-FFF2-40B4-BE49-F238E27FC236}">
                <a16:creationId xmlns:a16="http://schemas.microsoft.com/office/drawing/2014/main" id="{DB4156E4-131F-E4C7-4E6C-47680189FA61}"/>
              </a:ext>
            </a:extLst>
          </p:cNvPr>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a:extLst>
              <a:ext uri="{FF2B5EF4-FFF2-40B4-BE49-F238E27FC236}">
                <a16:creationId xmlns:a16="http://schemas.microsoft.com/office/drawing/2014/main" id="{1106981D-D227-2425-E2E5-42F61A538362}"/>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F746A5F6-47F7-6351-14A6-6DA0C4651D7B}"/>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80387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8/2/24 </a:t>
            </a:r>
          </a:p>
          <a:p>
            <a:pPr lvl="1"/>
            <a:r>
              <a:rPr lang="en-US" sz="1800" dirty="0"/>
              <a:t>No meetings</a:t>
            </a:r>
          </a:p>
          <a:p>
            <a:r>
              <a:rPr lang="en-US" sz="2200" dirty="0"/>
              <a:t>9/6/24</a:t>
            </a:r>
          </a:p>
          <a:p>
            <a:pPr lvl="1"/>
            <a:r>
              <a:rPr lang="en-US" sz="1800" dirty="0"/>
              <a:t>Had a ad hoc meeting and came up with descriptions of stakeholders and developed a proposed family of controls. This will be covered in the next meeting.</a:t>
            </a:r>
          </a:p>
          <a:p>
            <a:r>
              <a:rPr lang="en-US" sz="2200" dirty="0"/>
              <a:t>10/4/24</a:t>
            </a:r>
          </a:p>
          <a:p>
            <a:pPr lvl="1"/>
            <a:r>
              <a:rPr lang="en-US" sz="1800" dirty="0"/>
              <a:t>Had a ad hoc meeting.  Eric presented the controls framework.  Framework is posted on </a:t>
            </a:r>
            <a:r>
              <a:rPr lang="en-US" sz="1800" dirty="0" err="1"/>
              <a:t>iMeet</a:t>
            </a:r>
            <a:r>
              <a:rPr lang="en-US" sz="1800" dirty="0"/>
              <a:t>.  The idea focuses on V&amp;V.  It breaks down the controls through the lifecycle.</a:t>
            </a:r>
          </a:p>
          <a:p>
            <a:r>
              <a:rPr lang="en-US" sz="2200" dirty="0"/>
              <a:t>11/1/24</a:t>
            </a:r>
          </a:p>
          <a:p>
            <a:pPr lvl="1"/>
            <a:endParaRPr lang="en-US" sz="1800" dirty="0"/>
          </a:p>
          <a:p>
            <a:pPr lvl="1"/>
            <a:endParaRPr lang="en-US" sz="1800" dirty="0"/>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10/31/2024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30832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a:p>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a:t>
            </a:r>
            <a:r>
              <a:rPr lang="en-US" sz="1800" kern="0" dirty="0">
                <a:solidFill>
                  <a:srgbClr val="333333"/>
                </a:solidFill>
                <a:effectLst/>
                <a:latin typeface="Arial" panose="020B0604020202020204" pitchFamily="34" charset="0"/>
                <a:ea typeface="Calibri" panose="020F0502020204030204" pitchFamily="34" charset="0"/>
              </a:rPr>
              <a:t>2343 126 2088 </a:t>
            </a:r>
            <a:endParaRPr lang="en-US" sz="1400" dirty="0"/>
          </a:p>
          <a:p>
            <a:br>
              <a:rPr lang="en-US" sz="1400" dirty="0"/>
            </a:br>
            <a:endParaRPr lang="en-US" sz="1400" dirty="0">
              <a:ea typeface="Times New Roman" panose="02020603050405020304" pitchFamily="18"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41A719F3-CFB7-6BA4-07F0-68D83F2F04BE}"/>
              </a:ext>
            </a:extLst>
          </p:cNvPr>
          <p:cNvGraphicFramePr>
            <a:graphicFrameLocks noGrp="1"/>
          </p:cNvGraphicFramePr>
          <p:nvPr/>
        </p:nvGraphicFramePr>
        <p:xfrm>
          <a:off x="381000" y="1258888"/>
          <a:ext cx="7696200" cy="436754"/>
        </p:xfrm>
        <a:graphic>
          <a:graphicData uri="http://schemas.openxmlformats.org/drawingml/2006/table">
            <a:tbl>
              <a:tblPr firstRow="1" firstCol="1" bandRow="1">
                <a:tableStyleId>{5C22544A-7EE6-4342-B048-85BDC9FD1C3A}</a:tableStyleId>
              </a:tblPr>
              <a:tblGrid>
                <a:gridCol w="7696200">
                  <a:extLst>
                    <a:ext uri="{9D8B030D-6E8A-4147-A177-3AD203B41FA5}">
                      <a16:colId xmlns:a16="http://schemas.microsoft.com/office/drawing/2014/main" val="2789819522"/>
                    </a:ext>
                  </a:extLst>
                </a:gridCol>
              </a:tblGrid>
              <a:tr h="0">
                <a:tc>
                  <a:txBody>
                    <a:bodyPr/>
                    <a:lstStyle/>
                    <a:p>
                      <a:pPr marL="0" marR="0">
                        <a:lnSpc>
                          <a:spcPts val="1800"/>
                        </a:lnSpc>
                        <a:spcBef>
                          <a:spcPts val="0"/>
                        </a:spcBef>
                        <a:spcAft>
                          <a:spcPts val="0"/>
                        </a:spcAft>
                      </a:pPr>
                      <a:r>
                        <a:rPr lang="en-US" sz="1400" b="1" kern="100" dirty="0">
                          <a:solidFill>
                            <a:schemeClr val="tx1"/>
                          </a:solidFill>
                          <a:effectLst/>
                        </a:rPr>
                        <a:t>Join from the meeting link</a:t>
                      </a:r>
                      <a:endParaRPr lang="en-US" sz="20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214511246"/>
                  </a:ext>
                </a:extLst>
              </a:tr>
              <a:tr h="0">
                <a:tc>
                  <a:txBody>
                    <a:bodyPr/>
                    <a:lstStyle/>
                    <a:p>
                      <a:pPr marL="0" marR="0" latinLnBrk="1">
                        <a:lnSpc>
                          <a:spcPts val="1800"/>
                        </a:lnSpc>
                        <a:spcBef>
                          <a:spcPts val="0"/>
                        </a:spcBef>
                        <a:spcAft>
                          <a:spcPts val="0"/>
                        </a:spcAft>
                      </a:pPr>
                      <a:r>
                        <a:rPr lang="en-US" sz="1400" u="none" strike="noStrike" kern="100" dirty="0">
                          <a:effectLst/>
                          <a:hlinkClick r:id="rId3"/>
                        </a:rPr>
                        <a:t>https://ieeesa.webex.com/ieeesa/j.php?MTID=m7d80ef1253be53e496f2bbc9714730f3</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4128039766"/>
                  </a:ext>
                </a:extLst>
              </a:tr>
            </a:tbl>
          </a:graphicData>
        </a:graphic>
      </p:graphicFrame>
    </p:spTree>
    <p:extLst>
      <p:ext uri="{BB962C8B-B14F-4D97-AF65-F5344CB8AC3E}">
        <p14:creationId xmlns:p14="http://schemas.microsoft.com/office/powerpoint/2010/main" val="3151619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endParaRPr lang="en-US" sz="1600" dirty="0"/>
          </a:p>
          <a:p>
            <a:r>
              <a:rPr lang="en-US" sz="2000" dirty="0"/>
              <a:t>7/12/24</a:t>
            </a:r>
          </a:p>
          <a:p>
            <a:pPr lvl="1"/>
            <a:r>
              <a:rPr lang="en-US" sz="1600" dirty="0"/>
              <a:t>Ad hoc after this WG meeting</a:t>
            </a:r>
          </a:p>
          <a:p>
            <a:r>
              <a:rPr lang="en-US" sz="2000" dirty="0"/>
              <a:t>8/2/24</a:t>
            </a:r>
          </a:p>
          <a:p>
            <a:pPr lvl="1"/>
            <a:r>
              <a:rPr lang="en-US" sz="1600" dirty="0"/>
              <a:t>Need to cancel today’s ad hoc and will reschedule later in the month</a:t>
            </a:r>
          </a:p>
          <a:p>
            <a:r>
              <a:rPr lang="en-US" sz="2000" dirty="0"/>
              <a:t>9/6/24</a:t>
            </a:r>
          </a:p>
          <a:p>
            <a:pPr lvl="1"/>
            <a:r>
              <a:rPr lang="en-US" sz="1600" dirty="0"/>
              <a:t>Conducted an ad hoc about the concept deontic logic and its migration from current standards to the augmented standard. Demonstrated with an SCM specific rule.</a:t>
            </a:r>
          </a:p>
          <a:p>
            <a:r>
              <a:rPr lang="en-US" sz="2000" dirty="0"/>
              <a:t>10/4/24</a:t>
            </a:r>
          </a:p>
          <a:p>
            <a:pPr lvl="1"/>
            <a:r>
              <a:rPr lang="en-US" sz="1600" dirty="0"/>
              <a:t>Conducted an ad hoc on 6 Sep. Reinhard covered the grounded forms and mapped them out to SCM variables. Covered the logical decomposition of the predicates from the deontic point of view.</a:t>
            </a:r>
          </a:p>
          <a:p>
            <a:r>
              <a:rPr lang="en-US" sz="2000" dirty="0"/>
              <a:t>11/1/24</a:t>
            </a:r>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8/2/24</a:t>
            </a:r>
          </a:p>
          <a:p>
            <a:pPr lvl="1"/>
            <a:r>
              <a:rPr lang="en-US" sz="1600" dirty="0"/>
              <a:t>CRG met one 19 Jul and 2 Aug and worked off all comments generated from group on correct placement of SINR and Noise data entries will be addressed and finalized at the next CRG meeting – 16 Aug 24</a:t>
            </a:r>
          </a:p>
          <a:p>
            <a:r>
              <a:rPr lang="en-US" sz="2000" dirty="0"/>
              <a:t>9/6/24</a:t>
            </a:r>
          </a:p>
          <a:p>
            <a:pPr lvl="1"/>
            <a:r>
              <a:rPr lang="en-US" sz="1600" dirty="0"/>
              <a:t>CRG completed the updates and the recirculation ballot was Initiated (required when there are changes).  The start requires </a:t>
            </a:r>
            <a:r>
              <a:rPr lang="en-US" sz="1600" dirty="0" err="1"/>
              <a:t>Dalisa’s</a:t>
            </a:r>
            <a:r>
              <a:rPr lang="en-US" sz="1600" dirty="0"/>
              <a:t> action to move it forward. Dalisa stated a redline is required so that was provided to her. Waiting for it to be uploaded and for Dalisa to start the recirculation. Recirculation last 10 days and only comments on the changes are permitted.</a:t>
            </a:r>
          </a:p>
          <a:p>
            <a:r>
              <a:rPr lang="en-US" sz="2000" dirty="0"/>
              <a:t>10/4/24</a:t>
            </a:r>
          </a:p>
          <a:p>
            <a:pPr lvl="1"/>
            <a:r>
              <a:rPr lang="en-US" sz="1600" dirty="0"/>
              <a:t>Recirculation ballot closed with one comment from the editors. Response formed by the CRG and agreement to promote the standard to RevCom.</a:t>
            </a:r>
          </a:p>
          <a:p>
            <a:r>
              <a:rPr lang="en-US" sz="2000" dirty="0"/>
              <a:t>11/1/24</a:t>
            </a:r>
          </a:p>
          <a:p>
            <a:pPr lvl="1"/>
            <a:endParaRPr lang="en-US" sz="1600" dirty="0"/>
          </a:p>
          <a:p>
            <a:pPr lvl="1"/>
            <a:endParaRPr lang="en-US" sz="16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3/1/24</a:t>
            </a:r>
          </a:p>
          <a:p>
            <a:pPr lvl="1"/>
            <a:r>
              <a:rPr lang="en-US" sz="2200" dirty="0">
                <a:latin typeface="Calibri" panose="020F0502020204030204" pitchFamily="34" charset="0"/>
                <a:ea typeface="Calibri" panose="020F0502020204030204" pitchFamily="34" charset="0"/>
              </a:rPr>
              <a:t>Will attempt a meeting with IEEE and invite Becca.  Will post after balloting </a:t>
            </a:r>
          </a:p>
          <a:p>
            <a:r>
              <a:rPr lang="en-US" sz="2600" dirty="0">
                <a:latin typeface="Calibri" panose="020F0502020204030204" pitchFamily="34" charset="0"/>
                <a:ea typeface="Calibri" panose="020F0502020204030204" pitchFamily="34" charset="0"/>
              </a:rPr>
              <a:t>11/1/24</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10/31/2024</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#:5-24-0023-00-agen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77500" lnSpcReduction="20000"/>
          </a:bodyPr>
          <a:lstStyle/>
          <a:p>
            <a:r>
              <a:rPr lang="en-US" sz="2000" dirty="0"/>
              <a:t>Met on 15 Oct 24 – (Did not attend so report is the same as from 17 Sep 24 meeting)</a:t>
            </a:r>
          </a:p>
          <a:p>
            <a:r>
              <a:rPr lang="en-US" sz="2000" dirty="0"/>
              <a:t>Treasurer – $</a:t>
            </a:r>
            <a:r>
              <a:rPr lang="en-US" sz="1800" dirty="0">
                <a:effectLst/>
                <a:latin typeface="Aptos" panose="020B0004020202020204" pitchFamily="34" charset="0"/>
                <a:ea typeface="Aptos" panose="020B0004020202020204" pitchFamily="34" charset="0"/>
                <a:cs typeface="Times New Roman" panose="02020603050405020304" pitchFamily="18" charset="0"/>
              </a:rPr>
              <a:t>46,827.80</a:t>
            </a:r>
            <a:r>
              <a:rPr lang="en-US" sz="2000" dirty="0"/>
              <a:t> in the account</a:t>
            </a:r>
          </a:p>
          <a:p>
            <a:r>
              <a:rPr lang="en-US" sz="2000" dirty="0"/>
              <a:t>Working on the P&amp;P since it is set to expire at the end of the calendar year</a:t>
            </a:r>
          </a:p>
          <a:p>
            <a:pPr marR="0" lvl="1"/>
            <a:r>
              <a:rPr lang="en-US" sz="1500" dirty="0" err="1"/>
              <a:t>AudCOM</a:t>
            </a:r>
            <a:r>
              <a:rPr lang="en-US" sz="1500" dirty="0"/>
              <a:t> sent back a checklist of what is modifiable and what is not.  </a:t>
            </a:r>
          </a:p>
          <a:p>
            <a:pPr lvl="1"/>
            <a:r>
              <a:rPr lang="en-US" sz="1500" dirty="0"/>
              <a:t>Oliver is objecting to some of the changes that </a:t>
            </a:r>
            <a:r>
              <a:rPr lang="en-US" sz="1500" dirty="0" err="1"/>
              <a:t>AudCom</a:t>
            </a:r>
            <a:r>
              <a:rPr lang="en-US" sz="1500" dirty="0"/>
              <a:t> is demanding.</a:t>
            </a:r>
          </a:p>
          <a:p>
            <a:r>
              <a:rPr lang="en-US" sz="2000" dirty="0"/>
              <a:t>Discussed the role of the Open Source Officer</a:t>
            </a:r>
          </a:p>
          <a:p>
            <a:r>
              <a:rPr lang="en-US" sz="2000" dirty="0"/>
              <a:t>Selected updates</a:t>
            </a:r>
          </a:p>
          <a:p>
            <a:pPr lvl="1"/>
            <a:r>
              <a:rPr lang="en-US" sz="1600" dirty="0"/>
              <a:t>1900.1 – Reinhard is now the chair</a:t>
            </a:r>
          </a:p>
          <a:p>
            <a:pPr lvl="1"/>
            <a:r>
              <a:rPr lang="en-US" sz="1500" dirty="0"/>
              <a:t>1900.2 – Eric is assigned chair in Mentor.  PAR was submitted.  Needs to recruit participants.  Needs to do an executive overview to link 1900.2 to 1900.5.2 to assess EMI.  He will report on this work at AOC Oct 28th in Augusta Ga.</a:t>
            </a:r>
          </a:p>
          <a:p>
            <a:pPr lvl="1"/>
            <a:r>
              <a:rPr lang="en-US" sz="1500" dirty="0"/>
              <a:t>1900.6 – Still need to kick off the work.  Have a tentative PAR.  Primary goal of their revision is to refresh the use cases and then linking the data model to those use cases.  The current baseline standard is no longer active. More of a housekeeping effort</a:t>
            </a:r>
          </a:p>
          <a:p>
            <a:pPr lvl="1"/>
            <a:r>
              <a:rPr lang="en-US" sz="1500" dirty="0"/>
              <a:t>1900.8 – Had a very small ad hoc since the last meeting.  We reviewed some work.  We noticed there is a bug in Croissant software that is unable to create nested objects to create the semantic relationships we have.  We noted it on the Croissant GitHub and they are tracking it.  We will add to the issue with our example.  Hopefully they will do something about it or we will have to do our own development.  It is an important thing and we will discuss it at our next meeting.  We have to declare ourselves as the tiers of open source, 1 to 5.  Higher numbers have greater IEEE involvement. </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Oliver encouraged our engagement with the IMT 2030 New Standards Initiative for 6G - </a:t>
            </a:r>
            <a:r>
              <a:rPr lang="en-US" sz="1400" dirty="0">
                <a:hlinkClick r:id="rId2"/>
              </a:rPr>
              <a:t>IMT towards 2030 and beyond (itu.int)</a:t>
            </a:r>
            <a:endParaRPr lang="en-US" sz="2100" dirty="0"/>
          </a:p>
          <a:p>
            <a:r>
              <a:rPr lang="en-US" sz="2100" dirty="0" err="1"/>
              <a:t>DySPAN</a:t>
            </a:r>
            <a:r>
              <a:rPr lang="en-US" sz="2100" dirty="0"/>
              <a:t> 2025 will be in London – Consider a face-to-face there</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10/31/2024</a:t>
            </a:fld>
            <a:endParaRPr lang="en-US"/>
          </a:p>
        </p:txBody>
      </p:sp>
      <p:sp>
        <p:nvSpPr>
          <p:cNvPr id="5" name="Footer Placeholder 4"/>
          <p:cNvSpPr>
            <a:spLocks noGrp="1"/>
          </p:cNvSpPr>
          <p:nvPr>
            <p:ph type="ftr" sz="quarter" idx="11"/>
          </p:nvPr>
        </p:nvSpPr>
        <p:spPr/>
        <p:txBody>
          <a:bodyPr/>
          <a:lstStyle/>
          <a:p>
            <a:pPr>
              <a:defRPr/>
            </a:pPr>
            <a:r>
              <a:rPr lang="en-US" dirty="0"/>
              <a:t>Doc #:5-24-0023-00-agen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10/31/2024</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#:5-24-0023-00-agen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10/31/2024</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#:5-24-0023-00-agen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8/2/24</a:t>
            </a:r>
          </a:p>
          <a:p>
            <a:pPr lvl="1"/>
            <a:r>
              <a:rPr lang="en-US" sz="1400" dirty="0"/>
              <a:t>Eric has an accepted AOC paper for the October Information Warfare Conference that includes a discussion of SCMs</a:t>
            </a:r>
          </a:p>
          <a:p>
            <a:pPr lvl="1"/>
            <a:r>
              <a:rPr lang="en-US" sz="1400" dirty="0"/>
              <a:t>Carlos and John submitted a tutorial proposal for MILCOM 24</a:t>
            </a:r>
          </a:p>
          <a:p>
            <a:r>
              <a:rPr lang="en-US" sz="1800" dirty="0"/>
              <a:t>9/6/24</a:t>
            </a:r>
          </a:p>
          <a:p>
            <a:pPr lvl="1"/>
            <a:r>
              <a:rPr lang="en-US" sz="1400" dirty="0"/>
              <a:t>MILCOM 24 tutorial proposal was not selected</a:t>
            </a:r>
          </a:p>
          <a:p>
            <a:pPr lvl="1"/>
            <a:r>
              <a:rPr lang="en-US" sz="1400" dirty="0"/>
              <a:t>Carlos was awarded a new NSF grant that will also use SCMs.  It is about building a core spectrum management architecture.  The lower layer of what is part of 1900.5R.  We are creating the information exchanges for these lower layers.  It is a bit different than that of 1900.5R.  Need some work to merge appropriately.</a:t>
            </a:r>
          </a:p>
          <a:p>
            <a:r>
              <a:rPr lang="en-US" sz="1800" dirty="0"/>
              <a:t>10/4/24</a:t>
            </a:r>
          </a:p>
          <a:p>
            <a:pPr lvl="1"/>
            <a:r>
              <a:rPr lang="en-US" sz="1400" dirty="0"/>
              <a:t>A paper was presented at SECOM.  The questions that came up was who is using the standard?  Next questions seem relevant to the discussions on the new regulations to make better use of spectrum and make use of spectrum sharing mechanisms. Recommend we find a way to streamline the submission of comments to the FCC.</a:t>
            </a:r>
          </a:p>
          <a:p>
            <a:pPr lvl="1"/>
            <a:r>
              <a:rPr lang="en-US" sz="1400" dirty="0"/>
              <a:t>Carlos and John have been invited to present on SCMs at the November </a:t>
            </a:r>
            <a:r>
              <a:rPr lang="en-US" sz="1400" dirty="0" err="1"/>
              <a:t>SpectrumX</a:t>
            </a:r>
            <a:r>
              <a:rPr lang="en-US" sz="1400" dirty="0"/>
              <a:t> Radio Shop Chat</a:t>
            </a:r>
          </a:p>
          <a:p>
            <a:r>
              <a:rPr lang="en-US" sz="1800" dirty="0"/>
              <a:t>11/1/24</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P1900.5.2 Revision CRG 10/4/24 1300 ET</a:t>
            </a:r>
          </a:p>
          <a:p>
            <a:r>
              <a:rPr lang="en-US" sz="1600" strike="sngStrike" dirty="0"/>
              <a:t>P1900.5 WG Mtg 10/4/24 1430 ET</a:t>
            </a:r>
          </a:p>
          <a:p>
            <a:r>
              <a:rPr lang="en-US" sz="1600" strike="sngStrike" dirty="0"/>
              <a:t>P1900.5 Revision Ad-hoc 10/11/24 1330 ET</a:t>
            </a:r>
          </a:p>
          <a:p>
            <a:r>
              <a:rPr lang="en-US" sz="1600" strike="sngStrike" dirty="0"/>
              <a:t>P1900.5.1 Revision Ad-hoc 10/18/24 1300 ET </a:t>
            </a:r>
          </a:p>
          <a:p>
            <a:r>
              <a:rPr lang="en-US" sz="1600" dirty="0"/>
              <a:t>P1900.5 WG Mtg 11/1/24 0800 ET</a:t>
            </a:r>
          </a:p>
          <a:p>
            <a:r>
              <a:rPr lang="en-US" sz="1600" dirty="0"/>
              <a:t>P1900.5.1 Revision Ad-hoc 11/1/24 0800 ET</a:t>
            </a:r>
          </a:p>
          <a:p>
            <a:r>
              <a:rPr lang="en-US" sz="1600" dirty="0"/>
              <a:t>P1900.5 Revision Ad-hoc 11/8/24 1330 ET</a:t>
            </a:r>
          </a:p>
          <a:p>
            <a:r>
              <a:rPr lang="en-US" sz="1600" dirty="0"/>
              <a:t>P1900.5 Revision Ad-hoc 11/22/24 1300 ET</a:t>
            </a:r>
          </a:p>
          <a:p>
            <a:r>
              <a:rPr lang="en-US" sz="1600" dirty="0"/>
              <a:t>P1900.5 WG Mtg 12/6/24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10/31/2024</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#:5-24-0023-00-agen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10/31/2024</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2400691492"/>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10/4/24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Member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11/1/24  08:00–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10/31/2024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5-24-0023-00-agen</a:t>
            </a:r>
          </a:p>
          <a:p>
            <a:endParaRPr dirty="0"/>
          </a:p>
          <a:p>
            <a:r>
              <a:rPr dirty="0"/>
              <a:t>Mover:</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10/31/2024</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10/31/2024</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#:5-24-0023-00-agen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10/31/2024</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10/31/2024</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10/31/2024</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#:5-24-0023-00-agen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38138</TotalTime>
  <Words>3426</Words>
  <Application>Microsoft Office PowerPoint</Application>
  <PresentationFormat>On-screen Show (4:3)</PresentationFormat>
  <Paragraphs>502</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669</cp:revision>
  <dcterms:created xsi:type="dcterms:W3CDTF">2013-08-13T02:52:21Z</dcterms:created>
  <dcterms:modified xsi:type="dcterms:W3CDTF">2024-10-31T11:02:24Z</dcterms:modified>
</cp:coreProperties>
</file>