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417" r:id="rId2"/>
    <p:sldId id="402"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95" r:id="rId18"/>
    <p:sldId id="465" r:id="rId19"/>
    <p:sldId id="437" r:id="rId20"/>
    <p:sldId id="438" r:id="rId21"/>
    <p:sldId id="477" r:id="rId22"/>
    <p:sldId id="496" r:id="rId23"/>
    <p:sldId id="497" r:id="rId24"/>
    <p:sldId id="498" r:id="rId25"/>
    <p:sldId id="426" r:id="rId26"/>
    <p:sldId id="485" r:id="rId27"/>
    <p:sldId id="482" r:id="rId28"/>
    <p:sldId id="440" r:id="rId29"/>
    <p:sldId id="430" r:id="rId30"/>
    <p:sldId id="454"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101" d="100"/>
          <a:sy n="101" d="100"/>
        </p:scale>
        <p:origin x="47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19</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10/4/2024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#:5-24-0022-01-agen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#:5-24-0022-01-agen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10/4/2024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#:5-24-0022-01-agen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10/4/2024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#:5-24-0022-01-agen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10/4/2024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#:5-24-0022-01-agen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10/4/2024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#:5-24-0022-01-agen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10/4/2024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#:5-24-0022-01-agen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10/4/2024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#:5-24-0022-01-agen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10/4/2024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#:5-24-0022-01-agen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10/4/2024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#:5-24-0022-01-agen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tel:%2B1-646-992-2010,,*01*23404156446%23%23*0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https://ieeesa.webex.com/ieeesa/j.php?MTID=m5a914e94d7cd6eaa061629b568ee0456" TargetMode="External"/><Relationship Id="rId4" Type="http://schemas.openxmlformats.org/officeDocument/2006/relationships/hyperlink" Target="tel:%2B1-213-306-3065,,*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10/4/2024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#:5-24-0022-01-agen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127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Oct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Oct 2024</a:t>
            </a:r>
          </a:p>
          <a:p>
            <a:pPr eaLnBrk="0" hangingPunct="0"/>
            <a:r>
              <a:rPr lang="en-US" sz="1200" b="1" dirty="0">
                <a:latin typeface="Arial" pitchFamily="34" charset="0"/>
                <a:cs typeface="Times New Roman" pitchFamily="18" charset="0"/>
              </a:rPr>
              <a:t>Document No: 5-24-0022-01-agen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10/4/2024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2045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7/12/24</a:t>
            </a:r>
          </a:p>
          <a:p>
            <a:pPr lvl="1"/>
            <a:r>
              <a:rPr lang="en-US" sz="1800" dirty="0"/>
              <a:t>Had a meeting late June and there is material that needs to be collected and provided on </a:t>
            </a:r>
            <a:r>
              <a:rPr lang="en-US" sz="1800" dirty="0" err="1"/>
              <a:t>iMeet</a:t>
            </a:r>
            <a:r>
              <a:rPr lang="en-US" sz="1800" dirty="0"/>
              <a:t>. </a:t>
            </a:r>
          </a:p>
          <a:p>
            <a:r>
              <a:rPr lang="en-US" sz="2200" dirty="0"/>
              <a:t>8/2/24 </a:t>
            </a:r>
          </a:p>
          <a:p>
            <a:pPr lvl="1"/>
            <a:r>
              <a:rPr lang="en-US" sz="1800" dirty="0"/>
              <a:t>No meetings</a:t>
            </a:r>
          </a:p>
          <a:p>
            <a:r>
              <a:rPr lang="en-US" sz="2200" dirty="0"/>
              <a:t>9/6/24</a:t>
            </a:r>
          </a:p>
          <a:p>
            <a:pPr lvl="1"/>
            <a:r>
              <a:rPr lang="en-US" sz="1800" dirty="0"/>
              <a:t>Had a ad hoc meeting and came up with descriptions of stakeholders and developed a proposed family of controls. This will be covered in the next meeting.</a:t>
            </a:r>
          </a:p>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6/7/24</a:t>
            </a:r>
          </a:p>
          <a:p>
            <a:pPr lvl="1"/>
            <a:r>
              <a:rPr lang="en-US" sz="1600" dirty="0"/>
              <a:t>Ad hoc meeting on 31 May 24. Working on the new material – how to express Policy or Protocol in the standard and then how to represent policy in the policy language.  It would be expressed in the context of a spectrum highway.</a:t>
            </a:r>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r>
              <a:rPr lang="en-US" sz="2000" dirty="0"/>
              <a:t>9/6/24</a:t>
            </a:r>
          </a:p>
          <a:p>
            <a:pPr lvl="1"/>
            <a:r>
              <a:rPr lang="en-US" sz="1600" dirty="0"/>
              <a:t>Conducted an ad hoc about the concept deontic logic and its migration from current standards to the augmented standard. Demonstrated with an SCM specific rule.</a:t>
            </a:r>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2720461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10/4/2024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577629"/>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br>
              <a:rPr lang="en-US" sz="3200" dirty="0"/>
            </a:br>
            <a:r>
              <a:rPr lang="en-US" sz="1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Meeting number (access code): 2340 415 6446</a:t>
            </a:r>
          </a:p>
          <a:p>
            <a:endParaRPr lang="en-US" sz="1400" kern="100" dirty="0">
              <a:solidFill>
                <a:srgbClr val="333333"/>
              </a:solidFill>
              <a:latin typeface="Arial" panose="020B0604020202020204" pitchFamily="34" charset="0"/>
              <a:ea typeface="Aptos" panose="020B0004020202020204" pitchFamily="34" charset="0"/>
              <a:cs typeface="Aptos" panose="020B0004020202020204" pitchFamily="34" charset="0"/>
            </a:endParaRPr>
          </a:p>
          <a:p>
            <a:r>
              <a:rPr lang="en-US" sz="11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Tap to join from a mobile device (attendees only)</a:t>
            </a:r>
            <a:endParaRPr lang="en-US" sz="2800" kern="100" dirty="0">
              <a:effectLst/>
              <a:latin typeface="Aptos" panose="020B0004020202020204" pitchFamily="34" charset="0"/>
              <a:ea typeface="Aptos" panose="020B0004020202020204" pitchFamily="34" charset="0"/>
              <a:cs typeface="Aptos" panose="020B0004020202020204" pitchFamily="34" charset="0"/>
            </a:endParaRPr>
          </a:p>
          <a:p>
            <a:r>
              <a:rPr lang="en-US" sz="24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a:t>
            </a:r>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1-646-992-2010,,23404156446##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(New York City)</a:t>
            </a:r>
            <a:endParaRPr lang="en-US" sz="5400" kern="100" dirty="0">
              <a:effectLst/>
              <a:latin typeface="Aptos" panose="020B0004020202020204" pitchFamily="34" charset="0"/>
              <a:ea typeface="Aptos" panose="020B0004020202020204" pitchFamily="34" charset="0"/>
              <a:cs typeface="Aptos" panose="020B0004020202020204" pitchFamily="34" charset="0"/>
            </a:endParaRPr>
          </a:p>
          <a:p>
            <a:r>
              <a:rPr lang="en-US" sz="11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4"/>
              </a:rPr>
              <a:t>+1-213-306-3065,,23404156446##</a:t>
            </a:r>
            <a:r>
              <a:rPr lang="en-US" sz="1100" kern="100" dirty="0">
                <a:solidFill>
                  <a:srgbClr val="333333"/>
                </a:solidFill>
                <a:effectLst/>
                <a:latin typeface="Arial" panose="020B0604020202020204" pitchFamily="34" charset="0"/>
                <a:ea typeface="Aptos" panose="020B0004020202020204" pitchFamily="34" charset="0"/>
                <a:cs typeface="Aptos" panose="020B0004020202020204" pitchFamily="34" charset="0"/>
              </a:rPr>
              <a:t> United States Toll (Los Angeles</a:t>
            </a:r>
            <a:endParaRPr lang="en-US" sz="2400" dirty="0">
              <a:ea typeface="Times New Roman" panose="02020603050405020304" pitchFamily="18" charset="0"/>
              <a:cs typeface="Times New Roman" panose="02020603050405020304" pitchFamily="18" charset="0"/>
            </a:endParaRPr>
          </a:p>
        </p:txBody>
      </p:sp>
      <p:graphicFrame>
        <p:nvGraphicFramePr>
          <p:cNvPr id="9" name="Table 8">
            <a:extLst>
              <a:ext uri="{FF2B5EF4-FFF2-40B4-BE49-F238E27FC236}">
                <a16:creationId xmlns:a16="http://schemas.microsoft.com/office/drawing/2014/main" id="{C4D1BFF7-6F08-563B-F5A7-E26415DB100A}"/>
              </a:ext>
            </a:extLst>
          </p:cNvPr>
          <p:cNvGraphicFramePr>
            <a:graphicFrameLocks noGrp="1"/>
          </p:cNvGraphicFramePr>
          <p:nvPr>
            <p:extLst>
              <p:ext uri="{D42A27DB-BD31-4B8C-83A1-F6EECF244321}">
                <p14:modId xmlns:p14="http://schemas.microsoft.com/office/powerpoint/2010/main" val="3314865818"/>
              </p:ext>
            </p:extLst>
          </p:nvPr>
        </p:nvGraphicFramePr>
        <p:xfrm>
          <a:off x="381000" y="1285782"/>
          <a:ext cx="7315200" cy="427356"/>
        </p:xfrm>
        <a:graphic>
          <a:graphicData uri="http://schemas.openxmlformats.org/drawingml/2006/table">
            <a:tbl>
              <a:tblPr firstRow="1" firstCol="1" bandRow="1"/>
              <a:tblGrid>
                <a:gridCol w="7315200">
                  <a:extLst>
                    <a:ext uri="{9D8B030D-6E8A-4147-A177-3AD203B41FA5}">
                      <a16:colId xmlns:a16="http://schemas.microsoft.com/office/drawing/2014/main" val="1391975394"/>
                    </a:ext>
                  </a:extLst>
                </a:gridCol>
              </a:tblGrid>
              <a:tr h="0">
                <a:tc>
                  <a:txBody>
                    <a:bodyPr/>
                    <a:lstStyle/>
                    <a:p>
                      <a:pPr marL="0" marR="0">
                        <a:lnSpc>
                          <a:spcPts val="1800"/>
                        </a:lnSpc>
                        <a:spcBef>
                          <a:spcPts val="0"/>
                        </a:spcBef>
                        <a:spcAft>
                          <a:spcPts val="0"/>
                        </a:spcAft>
                      </a:pPr>
                      <a:r>
                        <a:rPr lang="en-US" sz="1100" b="1" kern="10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1800" kern="10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2338442221"/>
                  </a:ext>
                </a:extLst>
              </a:tr>
              <a:tr h="0">
                <a:tc>
                  <a:txBody>
                    <a:bodyPr/>
                    <a:lstStyle/>
                    <a:p>
                      <a:pPr marL="0" marR="0" latinLnBrk="1">
                        <a:lnSpc>
                          <a:spcPts val="1800"/>
                        </a:lnSpc>
                        <a:spcBef>
                          <a:spcPts val="0"/>
                        </a:spcBef>
                        <a:spcAft>
                          <a:spcPts val="0"/>
                        </a:spcAft>
                      </a:pPr>
                      <a:r>
                        <a:rPr lang="en-US" sz="14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5"/>
                        </a:rPr>
                        <a:t>https://ieeesa.webex.com/ieeesa/j.php?MTID=m5a914e94d7cd6eaa061629b568ee0456</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6947709"/>
                  </a:ext>
                </a:extLst>
              </a:tr>
            </a:tbl>
          </a:graphicData>
        </a:graphic>
      </p:graphicFrame>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r>
              <a:rPr lang="en-US" sz="2000" dirty="0"/>
              <a:t>10/4/24</a:t>
            </a:r>
          </a:p>
          <a:p>
            <a:pPr lvl="1"/>
            <a:r>
              <a:rPr lang="en-US" sz="1600" dirty="0"/>
              <a:t>Recirculation ballot closed with one comment from the editors. Response formed by the CRG and agreement to promote the standard to RevCom.</a:t>
            </a:r>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3952479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10/4/24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552489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2"/>
            <a:r>
              <a:rPr lang="en-US" sz="1600" dirty="0">
                <a:latin typeface="Calibri" panose="020F0502020204030204" pitchFamily="34" charset="0"/>
                <a:ea typeface="Aptos" panose="020B0004020202020204" pitchFamily="34" charset="0"/>
              </a:rPr>
              <a:t>Part of SARDP acquisition 2015 to present</a:t>
            </a:r>
            <a:endParaRPr lang="en-US" sz="1600" dirty="0">
              <a:effectLst/>
              <a:latin typeface="Calibri" panose="020F0502020204030204" pitchFamily="34" charset="0"/>
              <a:ea typeface="Aptos" panose="020B0004020202020204" pitchFamily="34" charset="0"/>
            </a:endParaRP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20312737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1900.5.1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3651875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A08C0-7DC7-3F65-F26A-D08AD006229D}"/>
              </a:ext>
            </a:extLst>
          </p:cNvPr>
          <p:cNvSpPr>
            <a:spLocks noGrp="1"/>
          </p:cNvSpPr>
          <p:nvPr>
            <p:ph type="title"/>
          </p:nvPr>
        </p:nvSpPr>
        <p:spPr/>
        <p:txBody>
          <a:bodyPr/>
          <a:lstStyle/>
          <a:p>
            <a:r>
              <a:rPr lang="en-US" dirty="0"/>
              <a:t>1900.5.2 Status for </a:t>
            </a:r>
            <a:r>
              <a:rPr lang="en-US" dirty="0" err="1"/>
              <a:t>ComSoc</a:t>
            </a:r>
            <a:endParaRPr lang="en-US" dirty="0"/>
          </a:p>
        </p:txBody>
      </p:sp>
      <p:sp>
        <p:nvSpPr>
          <p:cNvPr id="3" name="Content Placeholder 2">
            <a:extLst>
              <a:ext uri="{FF2B5EF4-FFF2-40B4-BE49-F238E27FC236}">
                <a16:creationId xmlns:a16="http://schemas.microsoft.com/office/drawing/2014/main" id="{383246DD-AF87-2737-94B3-EFD798500093}"/>
              </a:ext>
            </a:extLst>
          </p:cNvPr>
          <p:cNvSpPr>
            <a:spLocks noGrp="1"/>
          </p:cNvSpPr>
          <p:nvPr>
            <p:ph idx="1"/>
          </p:nvPr>
        </p:nvSpPr>
        <p:spPr/>
        <p:txBody>
          <a:bodyPr/>
          <a:lstStyle/>
          <a:p>
            <a:r>
              <a:rPr lang="en-US" sz="2400" dirty="0"/>
              <a:t>Affiliations of members </a:t>
            </a:r>
          </a:p>
          <a:p>
            <a:r>
              <a:rPr lang="en-US" sz="2400" dirty="0"/>
              <a:t>For Published Standards</a:t>
            </a:r>
          </a:p>
          <a:p>
            <a:pPr lvl="1"/>
            <a:r>
              <a:rPr lang="en-US" sz="2000" dirty="0">
                <a:effectLst/>
                <a:latin typeface="Calibri" panose="020F0502020204030204" pitchFamily="34" charset="0"/>
                <a:ea typeface="Aptos" panose="020B0004020202020204" pitchFamily="34" charset="0"/>
              </a:rPr>
              <a:t>Publicity (links to publications or press releases that contain references to the standard);</a:t>
            </a:r>
          </a:p>
          <a:p>
            <a:pPr lvl="2"/>
            <a:r>
              <a:rPr lang="en-US" sz="1600" dirty="0">
                <a:latin typeface="Calibri" panose="020F0502020204030204" pitchFamily="34" charset="0"/>
                <a:ea typeface="Aptos" panose="020B0004020202020204" pitchFamily="34" charset="0"/>
              </a:rPr>
              <a:t>Publications</a:t>
            </a:r>
          </a:p>
          <a:p>
            <a:pPr lvl="2"/>
            <a:r>
              <a:rPr lang="en-US" sz="1600" dirty="0">
                <a:effectLst/>
                <a:latin typeface="Calibri" panose="020F0502020204030204" pitchFamily="34" charset="0"/>
                <a:ea typeface="Aptos" panose="020B0004020202020204" pitchFamily="34" charset="0"/>
              </a:rPr>
              <a:t>Tutorials</a:t>
            </a:r>
          </a:p>
          <a:p>
            <a:pPr lvl="2"/>
            <a:r>
              <a:rPr lang="en-US" sz="1600" dirty="0">
                <a:latin typeface="Calibri" panose="020F0502020204030204" pitchFamily="34" charset="0"/>
                <a:ea typeface="Aptos" panose="020B0004020202020204" pitchFamily="34" charset="0"/>
              </a:rPr>
              <a:t>Requirement to use as part of EMBM-J acquisition</a:t>
            </a:r>
            <a:endParaRPr lang="en-US" sz="1600" dirty="0">
              <a:effectLst/>
              <a:latin typeface="Calibri" panose="020F0502020204030204" pitchFamily="34" charset="0"/>
              <a:ea typeface="Aptos" panose="020B0004020202020204" pitchFamily="34" charset="0"/>
            </a:endParaRPr>
          </a:p>
          <a:p>
            <a:pPr lvl="1"/>
            <a:r>
              <a:rPr lang="en-US" sz="2000" dirty="0">
                <a:effectLst/>
                <a:latin typeface="Calibri" panose="020F0502020204030204" pitchFamily="34" charset="0"/>
                <a:ea typeface="Aptos" panose="020B0004020202020204" pitchFamily="34" charset="0"/>
              </a:rPr>
              <a:t>Available economic data that has descriptive or preferably numerical evidence of the standard’s impact on industry, society or humanity</a:t>
            </a:r>
          </a:p>
          <a:p>
            <a:r>
              <a:rPr lang="en-US" sz="2400" dirty="0"/>
              <a:t>Awards received in IEEE or outside by the standards developers in connection to a particular standard or family of standards</a:t>
            </a:r>
          </a:p>
        </p:txBody>
      </p:sp>
      <p:sp>
        <p:nvSpPr>
          <p:cNvPr id="4" name="Date Placeholder 3">
            <a:extLst>
              <a:ext uri="{FF2B5EF4-FFF2-40B4-BE49-F238E27FC236}">
                <a16:creationId xmlns:a16="http://schemas.microsoft.com/office/drawing/2014/main" id="{08CB5D24-ADF7-F458-00F3-10BEA4B8AC9F}"/>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EE141A43-00A7-0B10-561D-136981368644}"/>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9B5AF007-8F4D-7AE8-6C89-EC857EB93A9B}"/>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spTree>
    <p:extLst>
      <p:ext uri="{BB962C8B-B14F-4D97-AF65-F5344CB8AC3E}">
        <p14:creationId xmlns:p14="http://schemas.microsoft.com/office/powerpoint/2010/main" val="4030447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17 Sep 24</a:t>
            </a:r>
          </a:p>
          <a:p>
            <a:r>
              <a:rPr lang="en-US" sz="2000" dirty="0"/>
              <a:t>Treasurer – $</a:t>
            </a:r>
            <a:r>
              <a:rPr lang="en-US" sz="1800" dirty="0">
                <a:effectLst/>
                <a:latin typeface="Aptos" panose="020B0004020202020204" pitchFamily="34" charset="0"/>
                <a:ea typeface="Aptos" panose="020B0004020202020204" pitchFamily="34" charset="0"/>
                <a:cs typeface="Times New Roman" panose="02020603050405020304" pitchFamily="18" charset="0"/>
              </a:rPr>
              <a:t>46,827.80</a:t>
            </a:r>
            <a:r>
              <a:rPr lang="en-US" sz="2000" dirty="0"/>
              <a:t> in the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Reinhard is now the chair</a:t>
            </a:r>
          </a:p>
          <a:p>
            <a:pPr lvl="1"/>
            <a:r>
              <a:rPr lang="en-US" sz="1500" dirty="0"/>
              <a:t>1900.2 – Eric is assigned chair in Mentor.  PAR was submitted.  Needs to recruit participants.  Needs to do an executive overview to link 1900.2 to 1900.5.2 to assess EMI.  He will report on this work at AOC Oct 28th in Augusta Ga.</a:t>
            </a:r>
          </a:p>
          <a:p>
            <a:pPr lvl="1"/>
            <a:r>
              <a:rPr lang="en-US" sz="15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500" dirty="0"/>
              <a:t>1900.8 – Had a very small ad hoc since the last meeting.  We reviewed some work.  We noticed there is a bug in Croissant software that is unable to create nested objects to create the semantic relationships we have.  We noted it on the Croissant GitHub and they are tracking it.  We will add to the issue with our example.  Hopefully they will do something about it or we will have to do our own development.  It is an important thing and we will discuss it at our next meeting.  We have to declare ourselves as the tiers of open source, 1 to 5.  Higher numbers have greater IEEE involvement.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10/4/2024</a:t>
            </a:fld>
            <a:endParaRPr lang="en-US"/>
          </a:p>
        </p:txBody>
      </p:sp>
      <p:sp>
        <p:nvSpPr>
          <p:cNvPr id="5" name="Footer Placeholder 4"/>
          <p:cNvSpPr>
            <a:spLocks noGrp="1"/>
          </p:cNvSpPr>
          <p:nvPr>
            <p:ph type="ftr" sz="quarter" idx="11"/>
          </p:nvPr>
        </p:nvSpPr>
        <p:spPr/>
        <p:txBody>
          <a:bodyPr/>
          <a:lstStyle/>
          <a:p>
            <a:pPr>
              <a:defRPr/>
            </a:pPr>
            <a:r>
              <a:rPr lang="en-US" dirty="0"/>
              <a:t>Doc #:5-24-0022-01-agen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25</a:t>
            </a:fld>
            <a:endParaRPr lang="en-US"/>
          </a:p>
        </p:txBody>
      </p:sp>
    </p:spTree>
    <p:extLst>
      <p:ext uri="{BB962C8B-B14F-4D97-AF65-F5344CB8AC3E}">
        <p14:creationId xmlns:p14="http://schemas.microsoft.com/office/powerpoint/2010/main" val="6037975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10/4/2024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#:5-24-0022-01-agen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27</a:t>
            </a:fld>
            <a:endParaRPr lang="en-US"/>
          </a:p>
        </p:txBody>
      </p:sp>
    </p:spTree>
    <p:extLst>
      <p:ext uri="{BB962C8B-B14F-4D97-AF65-F5344CB8AC3E}">
        <p14:creationId xmlns:p14="http://schemas.microsoft.com/office/powerpoint/2010/main" val="18033074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28</a:t>
            </a:fld>
            <a:endParaRPr lang="en-US"/>
          </a:p>
        </p:txBody>
      </p:sp>
    </p:spTree>
    <p:extLst>
      <p:ext uri="{BB962C8B-B14F-4D97-AF65-F5344CB8AC3E}">
        <p14:creationId xmlns:p14="http://schemas.microsoft.com/office/powerpoint/2010/main" val="3648328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9/6/24 0800 ET</a:t>
            </a:r>
          </a:p>
          <a:p>
            <a:r>
              <a:rPr lang="en-US" sz="1600" strike="sngStrike" dirty="0"/>
              <a:t>P1900.5 Revision Ad-hoc 9/13/24 1330 ET</a:t>
            </a:r>
          </a:p>
          <a:p>
            <a:r>
              <a:rPr lang="en-US" sz="1600" strike="sngStrike" dirty="0"/>
              <a:t>P1900.5 Revision Ad-hoc 9/27/24 1300 ET</a:t>
            </a:r>
          </a:p>
          <a:p>
            <a:r>
              <a:rPr lang="en-US" sz="1600" dirty="0"/>
              <a:t>P1900.5.2 Revision CRG 10/4/24 1300 ET</a:t>
            </a:r>
          </a:p>
          <a:p>
            <a:r>
              <a:rPr lang="en-US" sz="1600" dirty="0"/>
              <a:t>P1900.5 WG Mtg 10/4/24 1430 ET</a:t>
            </a:r>
          </a:p>
          <a:p>
            <a:r>
              <a:rPr lang="en-US" sz="1600" dirty="0"/>
              <a:t>P1900.5 Revision Ad-hoc 10/11/24 1330 ET</a:t>
            </a:r>
          </a:p>
          <a:p>
            <a:r>
              <a:rPr lang="en-US" sz="1600" dirty="0"/>
              <a:t>P1900.5.1 Revision Ad-hoc 10/18/24 1300 ET </a:t>
            </a:r>
          </a:p>
          <a:p>
            <a:r>
              <a:rPr lang="en-US" sz="1600" dirty="0"/>
              <a:t>P1900.5 Revision Ad-hoc 10/25/24 1300 ET </a:t>
            </a:r>
          </a:p>
          <a:p>
            <a:r>
              <a:rPr lang="en-US" sz="1600" dirty="0"/>
              <a:t>P1900.5 WG Mtg 11/1/24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29</a:t>
            </a:fld>
            <a:endParaRPr lang="en-US"/>
          </a:p>
        </p:txBody>
      </p:sp>
    </p:spTree>
    <p:extLst>
      <p:ext uri="{BB962C8B-B14F-4D97-AF65-F5344CB8AC3E}">
        <p14:creationId xmlns:p14="http://schemas.microsoft.com/office/powerpoint/2010/main" val="109645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10/4/2024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337791531"/>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30</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10/4/2024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#:5-24-0022-01-agen</a:t>
            </a:r>
          </a:p>
        </p:txBody>
      </p:sp>
    </p:spTree>
    <p:extLst>
      <p:ext uri="{BB962C8B-B14F-4D97-AF65-F5344CB8AC3E}">
        <p14:creationId xmlns:p14="http://schemas.microsoft.com/office/powerpoint/2010/main" val="4157851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10/4/24  14:30 – 16:30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Status for </a:t>
            </a:r>
            <a:r>
              <a:rPr lang="en-US" sz="1600" dirty="0" err="1"/>
              <a:t>ComSoc</a:t>
            </a:r>
            <a:endParaRPr lang="en-US" sz="1600" dirty="0"/>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10/4/2024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a:t>
            </a:r>
            <a:r>
              <a:rPr lang="en-US"/>
              <a:t>#: </a:t>
            </a:r>
            <a:r>
              <a:rPr lang="en-US">
                <a:solidFill>
                  <a:schemeClr val="tx1"/>
                </a:solidFill>
              </a:rPr>
              <a:t>5-24-0022-00-agen</a:t>
            </a:r>
            <a:endParaRPr lang="en-US" dirty="0">
              <a:solidFill>
                <a:schemeClr val="tx1"/>
              </a:solidFill>
            </a:endParaRPr>
          </a:p>
          <a:p>
            <a:endParaRPr dirty="0"/>
          </a:p>
          <a:p>
            <a:r>
              <a:rPr dirty="0"/>
              <a:t>Mover: Eric</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10/4/2024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10/4/2024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#:5-24-0022-01-agen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10/4/2024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10/4/2024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10/4/2024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#:5-24-0022-01-agen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38095</TotalTime>
  <Words>3695</Words>
  <Application>Microsoft Office PowerPoint</Application>
  <PresentationFormat>On-screen Show (4:3)</PresentationFormat>
  <Paragraphs>525</Paragraphs>
  <Slides>30</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1900.5 Status for ComSoc</vt:lpstr>
      <vt:lpstr>1900.5.1 Status for ComSoc</vt:lpstr>
      <vt:lpstr>1900.5.2 Status for ComSoc</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666</cp:revision>
  <dcterms:created xsi:type="dcterms:W3CDTF">2013-08-13T02:52:21Z</dcterms:created>
  <dcterms:modified xsi:type="dcterms:W3CDTF">2024-10-04T19:16:33Z</dcterms:modified>
</cp:coreProperties>
</file>