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417" r:id="rId2"/>
    <p:sldId id="402" r:id="rId3"/>
    <p:sldId id="413" r:id="rId4"/>
    <p:sldId id="332" r:id="rId5"/>
    <p:sldId id="414" r:id="rId6"/>
    <p:sldId id="337" r:id="rId7"/>
    <p:sldId id="461" r:id="rId8"/>
    <p:sldId id="462" r:id="rId9"/>
    <p:sldId id="463" r:id="rId10"/>
    <p:sldId id="368" r:id="rId11"/>
    <p:sldId id="369" r:id="rId12"/>
    <p:sldId id="370" r:id="rId13"/>
    <p:sldId id="371" r:id="rId14"/>
    <p:sldId id="372" r:id="rId15"/>
    <p:sldId id="493" r:id="rId16"/>
    <p:sldId id="494" r:id="rId17"/>
    <p:sldId id="495" r:id="rId18"/>
    <p:sldId id="465" r:id="rId19"/>
    <p:sldId id="437" r:id="rId20"/>
    <p:sldId id="438" r:id="rId21"/>
    <p:sldId id="477" r:id="rId22"/>
    <p:sldId id="496" r:id="rId23"/>
    <p:sldId id="497" r:id="rId24"/>
    <p:sldId id="498" r:id="rId25"/>
    <p:sldId id="426" r:id="rId26"/>
    <p:sldId id="485" r:id="rId27"/>
    <p:sldId id="482" r:id="rId28"/>
    <p:sldId id="440" r:id="rId29"/>
    <p:sldId id="430" r:id="rId30"/>
    <p:sldId id="454" r:id="rId3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7" autoAdjust="0"/>
    <p:restoredTop sz="94404" autoAdjust="0"/>
  </p:normalViewPr>
  <p:slideViewPr>
    <p:cSldViewPr>
      <p:cViewPr varScale="1">
        <p:scale>
          <a:sx n="71" d="100"/>
          <a:sy n="71" d="100"/>
        </p:scale>
        <p:origin x="556" y="4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10/2/2024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4</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19</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5D0093F-E890-0943-AD3F-B9A9DF4A0AF4}" type="datetime1">
              <a:rPr lang="en-US" smtClean="0"/>
              <a:t>10/2/2024</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dirty="0"/>
              <a:t>Doc #:5-24-0022-00-agen</a:t>
            </a:r>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8E551E-B836-AA46-BD94-C444860C32A9}" type="datetime1">
              <a:rPr lang="en-US" smtClean="0"/>
              <a:t>10/2/2024</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#:5-24-0022-00-agen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E9306-3688-0442-8B56-73AA6F8D45DA}" type="datetime1">
              <a:rPr lang="en-US" smtClean="0"/>
              <a:t>10/2/2024</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#:5-24-0022-00-agen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6B57355-4AF4-A441-8AA9-B06FF469BB9E}" type="datetime1">
              <a:rPr lang="en-US" smtClean="0"/>
              <a:t>10/2/2024</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dirty="0"/>
              <a:t>Doc #:5-24-0022-00-agen</a:t>
            </a:r>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58DFF79-B962-6343-97FA-C94E253BB4DF}" type="datetime1">
              <a:rPr lang="en-US" smtClean="0"/>
              <a:t>10/2/2024</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#:5-24-0022-00-agen</a:t>
            </a:r>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19A1EE0-C281-D743-948D-FD8D72B73AE4}" type="datetime1">
              <a:rPr lang="en-US" smtClean="0"/>
              <a:t>10/2/2024</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dirty="0"/>
              <a:t>Doc #:5-24-0022-00-agen</a:t>
            </a:r>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F73B83E-2183-E549-A177-1526F4DB003B}" type="datetime1">
              <a:rPr lang="en-US" smtClean="0"/>
              <a:t>10/2/2024</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dirty="0"/>
              <a:t>Doc #:5-24-0022-00-agen</a:t>
            </a:r>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85C61DD-8074-0A41-9C23-52D4ED9269A6}" type="datetime1">
              <a:rPr lang="en-US" smtClean="0"/>
              <a:t>10/2/2024</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#:5-24-0022-00-agen</a:t>
            </a:r>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E66545D-41DF-C74D-82CB-1DF8D975D992}" type="datetime1">
              <a:rPr lang="en-US" smtClean="0"/>
              <a:t>10/2/2024</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dirty="0"/>
              <a:t>Doc #:5-24-0022-00-agen</a:t>
            </a:r>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F8F7AC2-1C76-CA44-8BF3-2053B995B960}" type="datetime1">
              <a:rPr lang="en-US" smtClean="0"/>
              <a:t>10/2/2024</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dirty="0"/>
              <a:t>Doc #:5-24-0022-00-agen</a:t>
            </a:r>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7BCC884-CF38-4442-A8E3-08CD70980B24}" type="datetime1">
              <a:rPr lang="en-US" smtClean="0"/>
              <a:t>10/2/2024</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#:5-24-0022-00-agen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02CCFEB-2DCB-2347-8989-600FDC21AAE2}" type="datetime1">
              <a:rPr lang="en-US" smtClean="0"/>
              <a:t>10/2/2024</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dirty="0"/>
              <a:t>Doc #:5-24-0022-00-agen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jstine@mitr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tel:%2B1-646-992-2010,,*01*23404156446%23%23*01*"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hyperlink" Target="https://ieeesa.webex.com/ieeesa/j.php?MTID=m5a914e94d7cd6eaa061629b568ee0456" TargetMode="External"/><Relationship Id="rId4" Type="http://schemas.openxmlformats.org/officeDocument/2006/relationships/hyperlink" Target="tel:%2B1-213-306-3065,,*01*23404156446%23%23*01*"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purl.ieee.org/sa/dyspan/scm" TargetMode="External"/><Relationship Id="rId2" Type="http://schemas.openxmlformats.org/officeDocument/2006/relationships/hyperlink" Target="http://purl.iee.org/sa"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www.itu.int/en/ITU-R/study-groups/rsg5/rwp5d/imt-2030/Pages/default.aspx#gsc.tab=0"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ieee-sa.imeetcentral.com/p1900-5/folder/WzIwLDE3MDgwNzczXQ/WzIsODQ4NjE5NjFd/" TargetMode="External"/><Relationship Id="rId2" Type="http://schemas.openxmlformats.org/officeDocument/2006/relationships/hyperlink" Target="https://sagroups.ieee.org/dyspan/ieee-1900-5/"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68A9F0F-567A-1143-A748-8C9123F1CDEA}" type="datetime1">
              <a:rPr lang="en-US" smtClean="0"/>
              <a:t>10/2/2024</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dirty="0"/>
              <a:t>Doc #:5-24-0022-00-agen</a:t>
            </a:r>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699127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4 Oct 2024</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4 Oct 2024</a:t>
            </a:r>
          </a:p>
          <a:p>
            <a:pPr eaLnBrk="0" hangingPunct="0"/>
            <a:r>
              <a:rPr lang="en-US" sz="1200" b="1" dirty="0">
                <a:latin typeface="Arial" pitchFamily="34" charset="0"/>
                <a:cs typeface="Times New Roman" pitchFamily="18" charset="0"/>
              </a:rPr>
              <a:t>Document No: 5-24-0022-00-agen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1677081649"/>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John A Stine</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MITRE Corp.</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McLean, VA</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703-983-6281</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hlinkClick r:id="rId2"/>
                        </a:rPr>
                        <a:t>jstine@mitre.org</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dirty="0">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solidFill>
                  <a:srgbClr val="000099"/>
                </a:solidFill>
                <a:latin typeface="Arial" charset="0"/>
              </a:rPr>
              <a:t>jstine@mitre.org</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3"/>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7/12/24 </a:t>
            </a:r>
            <a:r>
              <a:rPr dirty="0"/>
              <a:t>WG minutes contained in</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10/2/2024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4354902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8/2/24 </a:t>
            </a:r>
            <a:r>
              <a:rPr dirty="0"/>
              <a:t>WG minutes contained in</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10/2/2024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7080447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9/6/24 </a:t>
            </a:r>
            <a:r>
              <a:rPr dirty="0"/>
              <a:t>WG minutes contained in</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10/2/2024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17</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1204566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normAutofit/>
          </a:bodyPr>
          <a:lstStyle/>
          <a:p>
            <a:r>
              <a:rPr lang="en-US" sz="2200" dirty="0"/>
              <a:t>7/12/24</a:t>
            </a:r>
          </a:p>
          <a:p>
            <a:pPr lvl="1"/>
            <a:r>
              <a:rPr lang="en-US" sz="1800" dirty="0"/>
              <a:t>Had a meeting late June and there is material that needs to be collected and provided on </a:t>
            </a:r>
            <a:r>
              <a:rPr lang="en-US" sz="1800" dirty="0" err="1"/>
              <a:t>iMeet</a:t>
            </a:r>
            <a:r>
              <a:rPr lang="en-US" sz="1800" dirty="0"/>
              <a:t>. </a:t>
            </a:r>
          </a:p>
          <a:p>
            <a:r>
              <a:rPr lang="en-US" sz="2200" dirty="0"/>
              <a:t>8/2/24 </a:t>
            </a:r>
          </a:p>
          <a:p>
            <a:pPr lvl="1"/>
            <a:r>
              <a:rPr lang="en-US" sz="1800" dirty="0"/>
              <a:t>No meetings</a:t>
            </a:r>
          </a:p>
          <a:p>
            <a:r>
              <a:rPr lang="en-US" sz="2200" dirty="0"/>
              <a:t>9/6/24</a:t>
            </a:r>
          </a:p>
          <a:p>
            <a:pPr lvl="1"/>
            <a:r>
              <a:rPr lang="en-US" sz="1800" dirty="0"/>
              <a:t>Had a ad hoc meeting and came up with descriptions of stakeholders and developed a proposed family of controls. This will be covered in the next meeting.</a:t>
            </a:r>
          </a:p>
          <a:p>
            <a:r>
              <a:rPr lang="en-US" sz="2200" dirty="0"/>
              <a:t>10/4/24</a:t>
            </a:r>
          </a:p>
          <a:p>
            <a:pPr lvl="1"/>
            <a:endParaRPr lang="en-US" sz="1800" dirty="0"/>
          </a:p>
          <a:p>
            <a:pPr lvl="1"/>
            <a:endParaRPr lang="en-US" sz="1800" dirty="0"/>
          </a:p>
          <a:p>
            <a:pPr lvl="1"/>
            <a:endParaRPr lang="en-US" sz="18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0DF68597-3CD9-6549-B14A-197E613A375C}" type="datetime1">
              <a:rPr lang="en-US" smtClean="0"/>
              <a:t>10/2/2024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dirty="0"/>
          </a:p>
        </p:txBody>
      </p:sp>
    </p:spTree>
    <p:extLst>
      <p:ext uri="{BB962C8B-B14F-4D97-AF65-F5344CB8AC3E}">
        <p14:creationId xmlns:p14="http://schemas.microsoft.com/office/powerpoint/2010/main" val="13438550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endParaRPr lang="en-US" sz="1600" dirty="0"/>
          </a:p>
          <a:p>
            <a:r>
              <a:rPr lang="en-US" sz="2000" dirty="0"/>
              <a:t>6/7/24</a:t>
            </a:r>
          </a:p>
          <a:p>
            <a:pPr lvl="1"/>
            <a:r>
              <a:rPr lang="en-US" sz="1600" dirty="0"/>
              <a:t>Ad hoc meeting on 31 May 24. Working on the new material – how to express Policy or Protocol in the standard and then how to represent policy in the policy language.  It would be expressed in the context of a spectrum highway.</a:t>
            </a:r>
          </a:p>
          <a:p>
            <a:r>
              <a:rPr lang="en-US" sz="2000" dirty="0"/>
              <a:t>7/12/24</a:t>
            </a:r>
          </a:p>
          <a:p>
            <a:pPr lvl="1"/>
            <a:r>
              <a:rPr lang="en-US" sz="1600" dirty="0"/>
              <a:t>Ad hoc after this WG meeting</a:t>
            </a:r>
          </a:p>
          <a:p>
            <a:r>
              <a:rPr lang="en-US" sz="2000" dirty="0"/>
              <a:t>8/2/24</a:t>
            </a:r>
          </a:p>
          <a:p>
            <a:pPr lvl="1"/>
            <a:r>
              <a:rPr lang="en-US" sz="1600" dirty="0"/>
              <a:t>Need to cancel today’s ad hoc and will reschedule later in the month</a:t>
            </a:r>
          </a:p>
          <a:p>
            <a:r>
              <a:rPr lang="en-US" sz="2000" dirty="0"/>
              <a:t>9/6/24</a:t>
            </a:r>
          </a:p>
          <a:p>
            <a:pPr lvl="1"/>
            <a:r>
              <a:rPr lang="en-US" sz="1600" dirty="0"/>
              <a:t>Conducted an ad hoc about the concept deontic logic and its migration from current standards to the augmented standard. Demonstrated with an SCM specific rule.</a:t>
            </a:r>
          </a:p>
          <a:p>
            <a:r>
              <a:rPr lang="en-US" sz="2000" dirty="0"/>
              <a:t>10/4/24</a:t>
            </a:r>
          </a:p>
          <a:p>
            <a:pPr lvl="1"/>
            <a:endParaRPr lang="en-US" sz="1600" dirty="0"/>
          </a:p>
          <a:p>
            <a:pPr lvl="1"/>
            <a:endParaRPr lang="en-US" sz="1600" dirty="0"/>
          </a:p>
          <a:p>
            <a:pPr lvl="1"/>
            <a:endParaRPr lang="en-US" sz="1600" dirty="0"/>
          </a:p>
          <a:p>
            <a:pPr lvl="1"/>
            <a:endParaRPr lang="en-US" sz="1600" dirty="0"/>
          </a:p>
          <a:p>
            <a:pPr lvl="1"/>
            <a:endParaRPr lang="en-US" sz="16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9177AF8C-C63B-F24F-9922-35D604F8E9B1}" type="datetime1">
              <a:rPr lang="en-US" smtClean="0"/>
              <a:t>10/2/2024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19</a:t>
            </a:fld>
            <a:endParaRPr lang="en-US"/>
          </a:p>
        </p:txBody>
      </p:sp>
    </p:spTree>
    <p:extLst>
      <p:ext uri="{BB962C8B-B14F-4D97-AF65-F5344CB8AC3E}">
        <p14:creationId xmlns:p14="http://schemas.microsoft.com/office/powerpoint/2010/main" val="2720461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F92B9163-773B-844A-BA75-0E440DDA909F}" type="datetime1">
              <a:rPr lang="en-US" smtClean="0"/>
              <a:t>10/2/2024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#:5-24-0010-02-agen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577629"/>
          </a:xfrm>
          <a:prstGeom prst="rect">
            <a:avLst/>
          </a:prstGeom>
        </p:spPr>
        <p:txBody>
          <a:bodyPr wrap="square">
            <a:spAutoFit/>
          </a:bodyPr>
          <a:lstStyle/>
          <a:p>
            <a:pPr marL="0" marR="0">
              <a:spcBef>
                <a:spcPts val="0"/>
              </a:spcBef>
              <a:spcAft>
                <a:spcPts val="0"/>
              </a:spcAft>
            </a:pPr>
            <a:r>
              <a:rPr lang="en-US" sz="1400" dirty="0"/>
              <a:t>IEEE 1900.5 Meetings</a:t>
            </a:r>
          </a:p>
          <a:p>
            <a:endParaRPr lang="en-US" sz="1400" dirty="0"/>
          </a:p>
          <a:p>
            <a:endParaRPr lang="en-US" sz="1400" dirty="0"/>
          </a:p>
          <a:p>
            <a:endParaRPr lang="en-US" sz="1400" dirty="0"/>
          </a:p>
          <a:p>
            <a:br>
              <a:rPr lang="en-US" sz="3200" dirty="0"/>
            </a:br>
            <a:r>
              <a:rPr lang="en-US" sz="1400" kern="100" dirty="0">
                <a:solidFill>
                  <a:srgbClr val="333333"/>
                </a:solidFill>
                <a:effectLst/>
                <a:latin typeface="Arial" panose="020B0604020202020204" pitchFamily="34" charset="0"/>
                <a:ea typeface="Aptos" panose="020B0004020202020204" pitchFamily="34" charset="0"/>
                <a:cs typeface="Aptos" panose="020B0004020202020204" pitchFamily="34" charset="0"/>
              </a:rPr>
              <a:t>Meeting number (access code): 2340 415 6446</a:t>
            </a:r>
          </a:p>
          <a:p>
            <a:endParaRPr lang="en-US" sz="1400" kern="100" dirty="0">
              <a:solidFill>
                <a:srgbClr val="333333"/>
              </a:solidFill>
              <a:latin typeface="Arial" panose="020B0604020202020204" pitchFamily="34" charset="0"/>
              <a:ea typeface="Aptos" panose="020B0004020202020204" pitchFamily="34" charset="0"/>
              <a:cs typeface="Aptos" panose="020B0004020202020204" pitchFamily="34" charset="0"/>
            </a:endParaRPr>
          </a:p>
          <a:p>
            <a:r>
              <a:rPr lang="en-US" sz="1100" b="1" kern="100" dirty="0">
                <a:solidFill>
                  <a:srgbClr val="000000"/>
                </a:solidFill>
                <a:effectLst/>
                <a:latin typeface="Arial" panose="020B0604020202020204" pitchFamily="34" charset="0"/>
                <a:ea typeface="Aptos" panose="020B0004020202020204" pitchFamily="34" charset="0"/>
                <a:cs typeface="Aptos" panose="020B0004020202020204" pitchFamily="34" charset="0"/>
              </a:rPr>
              <a:t>Tap to join from a mobile device (attendees only)</a:t>
            </a:r>
            <a:endParaRPr lang="en-US" sz="2800" kern="100" dirty="0">
              <a:effectLst/>
              <a:latin typeface="Aptos" panose="020B0004020202020204" pitchFamily="34" charset="0"/>
              <a:ea typeface="Aptos" panose="020B0004020202020204" pitchFamily="34" charset="0"/>
              <a:cs typeface="Aptos" panose="020B0004020202020204" pitchFamily="34" charset="0"/>
            </a:endParaRPr>
          </a:p>
          <a:p>
            <a:r>
              <a:rPr lang="en-US" sz="2400" kern="100" dirty="0">
                <a:solidFill>
                  <a:srgbClr val="333333"/>
                </a:solidFill>
                <a:effectLst/>
                <a:latin typeface="Arial" panose="020B0604020202020204" pitchFamily="34" charset="0"/>
                <a:ea typeface="Aptos" panose="020B0004020202020204" pitchFamily="34" charset="0"/>
                <a:cs typeface="Aptos" panose="020B0004020202020204" pitchFamily="34" charset="0"/>
              </a:rPr>
              <a:t> </a:t>
            </a:r>
            <a:r>
              <a:rPr lang="en-US" sz="1100" u="none" strike="noStrike" kern="100" dirty="0">
                <a:solidFill>
                  <a:srgbClr val="005E7D"/>
                </a:solidFill>
                <a:effectLst/>
                <a:latin typeface="Arial" panose="020B0604020202020204" pitchFamily="34" charset="0"/>
                <a:ea typeface="Aptos" panose="020B0004020202020204" pitchFamily="34" charset="0"/>
                <a:cs typeface="Aptos" panose="020B0004020202020204" pitchFamily="34" charset="0"/>
                <a:hlinkClick r:id="rId3"/>
              </a:rPr>
              <a:t>1-646-992-2010,,23404156446##</a:t>
            </a:r>
            <a:r>
              <a:rPr lang="en-US" sz="1100" kern="100" dirty="0">
                <a:solidFill>
                  <a:srgbClr val="333333"/>
                </a:solidFill>
                <a:effectLst/>
                <a:latin typeface="Arial" panose="020B0604020202020204" pitchFamily="34" charset="0"/>
                <a:ea typeface="Aptos" panose="020B0004020202020204" pitchFamily="34" charset="0"/>
                <a:cs typeface="Aptos" panose="020B0004020202020204" pitchFamily="34" charset="0"/>
              </a:rPr>
              <a:t> United States Toll (New York City)</a:t>
            </a:r>
            <a:endParaRPr lang="en-US" sz="5400" kern="100" dirty="0">
              <a:effectLst/>
              <a:latin typeface="Aptos" panose="020B0004020202020204" pitchFamily="34" charset="0"/>
              <a:ea typeface="Aptos" panose="020B0004020202020204" pitchFamily="34" charset="0"/>
              <a:cs typeface="Aptos" panose="020B0004020202020204" pitchFamily="34" charset="0"/>
            </a:endParaRPr>
          </a:p>
          <a:p>
            <a:r>
              <a:rPr lang="en-US" sz="1100" u="none" strike="noStrike" kern="100" dirty="0">
                <a:solidFill>
                  <a:srgbClr val="005E7D"/>
                </a:solidFill>
                <a:effectLst/>
                <a:latin typeface="Arial" panose="020B0604020202020204" pitchFamily="34" charset="0"/>
                <a:ea typeface="Aptos" panose="020B0004020202020204" pitchFamily="34" charset="0"/>
                <a:cs typeface="Aptos" panose="020B0004020202020204" pitchFamily="34" charset="0"/>
                <a:hlinkClick r:id="rId4"/>
              </a:rPr>
              <a:t>+1-213-306-3065,,23404156446##</a:t>
            </a:r>
            <a:r>
              <a:rPr lang="en-US" sz="1100" kern="100" dirty="0">
                <a:solidFill>
                  <a:srgbClr val="333333"/>
                </a:solidFill>
                <a:effectLst/>
                <a:latin typeface="Arial" panose="020B0604020202020204" pitchFamily="34" charset="0"/>
                <a:ea typeface="Aptos" panose="020B0004020202020204" pitchFamily="34" charset="0"/>
                <a:cs typeface="Aptos" panose="020B0004020202020204" pitchFamily="34" charset="0"/>
              </a:rPr>
              <a:t> United States Toll (Los Angeles</a:t>
            </a:r>
            <a:endParaRPr lang="en-US" sz="2400" dirty="0">
              <a:ea typeface="Times New Roman" panose="02020603050405020304" pitchFamily="18" charset="0"/>
              <a:cs typeface="Times New Roman" panose="02020603050405020304" pitchFamily="18" charset="0"/>
            </a:endParaRPr>
          </a:p>
        </p:txBody>
      </p:sp>
      <p:graphicFrame>
        <p:nvGraphicFramePr>
          <p:cNvPr id="9" name="Table 8">
            <a:extLst>
              <a:ext uri="{FF2B5EF4-FFF2-40B4-BE49-F238E27FC236}">
                <a16:creationId xmlns:a16="http://schemas.microsoft.com/office/drawing/2014/main" id="{C4D1BFF7-6F08-563B-F5A7-E26415DB100A}"/>
              </a:ext>
            </a:extLst>
          </p:cNvPr>
          <p:cNvGraphicFramePr>
            <a:graphicFrameLocks noGrp="1"/>
          </p:cNvGraphicFramePr>
          <p:nvPr>
            <p:extLst>
              <p:ext uri="{D42A27DB-BD31-4B8C-83A1-F6EECF244321}">
                <p14:modId xmlns:p14="http://schemas.microsoft.com/office/powerpoint/2010/main" val="3314865818"/>
              </p:ext>
            </p:extLst>
          </p:nvPr>
        </p:nvGraphicFramePr>
        <p:xfrm>
          <a:off x="381000" y="1285782"/>
          <a:ext cx="7315200" cy="427356"/>
        </p:xfrm>
        <a:graphic>
          <a:graphicData uri="http://schemas.openxmlformats.org/drawingml/2006/table">
            <a:tbl>
              <a:tblPr firstRow="1" firstCol="1" bandRow="1"/>
              <a:tblGrid>
                <a:gridCol w="7315200">
                  <a:extLst>
                    <a:ext uri="{9D8B030D-6E8A-4147-A177-3AD203B41FA5}">
                      <a16:colId xmlns:a16="http://schemas.microsoft.com/office/drawing/2014/main" val="1391975394"/>
                    </a:ext>
                  </a:extLst>
                </a:gridCol>
              </a:tblGrid>
              <a:tr h="0">
                <a:tc>
                  <a:txBody>
                    <a:bodyPr/>
                    <a:lstStyle/>
                    <a:p>
                      <a:pPr marL="0" marR="0">
                        <a:lnSpc>
                          <a:spcPts val="1800"/>
                        </a:lnSpc>
                        <a:spcBef>
                          <a:spcPts val="0"/>
                        </a:spcBef>
                        <a:spcAft>
                          <a:spcPts val="0"/>
                        </a:spcAft>
                      </a:pPr>
                      <a:r>
                        <a:rPr lang="en-US" sz="1100" b="1" kern="100">
                          <a:solidFill>
                            <a:srgbClr val="000000"/>
                          </a:solidFill>
                          <a:effectLst/>
                          <a:latin typeface="Arial" panose="020B0604020202020204" pitchFamily="34" charset="0"/>
                          <a:ea typeface="Aptos" panose="020B0004020202020204" pitchFamily="34" charset="0"/>
                          <a:cs typeface="Aptos" panose="020B0004020202020204" pitchFamily="34" charset="0"/>
                        </a:rPr>
                        <a:t>Join from the meeting link</a:t>
                      </a:r>
                      <a:endParaRPr lang="en-US" sz="1800" kern="100">
                        <a:effectLst/>
                        <a:latin typeface="Aptos" panose="020B0004020202020204" pitchFamily="34" charset="0"/>
                        <a:ea typeface="Aptos" panose="020B0004020202020204" pitchFamily="34" charset="0"/>
                        <a:cs typeface="Aptos" panose="020B0004020202020204" pitchFamily="34" charset="0"/>
                      </a:endParaRPr>
                    </a:p>
                  </a:txBody>
                  <a:tcPr marL="0" marR="0" marT="0" marB="0" anchor="ctr">
                    <a:lnL>
                      <a:noFill/>
                    </a:lnL>
                    <a:lnR>
                      <a:noFill/>
                    </a:lnR>
                    <a:lnT>
                      <a:noFill/>
                    </a:lnT>
                    <a:lnB>
                      <a:noFill/>
                    </a:lnB>
                    <a:noFill/>
                  </a:tcPr>
                </a:tc>
                <a:extLst>
                  <a:ext uri="{0D108BD9-81ED-4DB2-BD59-A6C34878D82A}">
                    <a16:rowId xmlns:a16="http://schemas.microsoft.com/office/drawing/2014/main" val="2338442221"/>
                  </a:ext>
                </a:extLst>
              </a:tr>
              <a:tr h="0">
                <a:tc>
                  <a:txBody>
                    <a:bodyPr/>
                    <a:lstStyle/>
                    <a:p>
                      <a:pPr marL="0" marR="0" latinLnBrk="1">
                        <a:lnSpc>
                          <a:spcPts val="1800"/>
                        </a:lnSpc>
                        <a:spcBef>
                          <a:spcPts val="0"/>
                        </a:spcBef>
                        <a:spcAft>
                          <a:spcPts val="0"/>
                        </a:spcAft>
                      </a:pPr>
                      <a:r>
                        <a:rPr lang="en-US" sz="1400" u="none" strike="noStrike" kern="100" dirty="0">
                          <a:solidFill>
                            <a:srgbClr val="005E7D"/>
                          </a:solidFill>
                          <a:effectLst/>
                          <a:latin typeface="Arial" panose="020B0604020202020204" pitchFamily="34" charset="0"/>
                          <a:ea typeface="Aptos" panose="020B0004020202020204" pitchFamily="34" charset="0"/>
                          <a:cs typeface="Aptos" panose="020B0004020202020204" pitchFamily="34" charset="0"/>
                          <a:hlinkClick r:id="rId5"/>
                        </a:rPr>
                        <a:t>https://ieeesa.webex.com/ieeesa/j.php?MTID=m5a914e94d7cd6eaa061629b568ee0456</a:t>
                      </a:r>
                      <a:endParaRPr lang="en-US" sz="1800" kern="1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nchor="ctr">
                    <a:lnL>
                      <a:noFill/>
                    </a:lnL>
                    <a:lnR>
                      <a:noFill/>
                    </a:lnR>
                    <a:lnT>
                      <a:noFill/>
                    </a:lnT>
                    <a:lnB>
                      <a:noFill/>
                    </a:lnB>
                    <a:noFill/>
                  </a:tcPr>
                </a:tc>
                <a:extLst>
                  <a:ext uri="{0D108BD9-81ED-4DB2-BD59-A6C34878D82A}">
                    <a16:rowId xmlns:a16="http://schemas.microsoft.com/office/drawing/2014/main" val="116947709"/>
                  </a:ext>
                </a:extLst>
              </a:tr>
            </a:tbl>
          </a:graphicData>
        </a:graphic>
      </p:graphicFrame>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599" y="990600"/>
            <a:ext cx="8229599" cy="5334000"/>
          </a:xfrm>
        </p:spPr>
        <p:txBody>
          <a:bodyPr/>
          <a:lstStyle/>
          <a:p>
            <a:endParaRPr lang="en-US" sz="1600" dirty="0"/>
          </a:p>
          <a:p>
            <a:r>
              <a:rPr lang="en-US" sz="2000" dirty="0"/>
              <a:t>8/2/24</a:t>
            </a:r>
          </a:p>
          <a:p>
            <a:pPr lvl="1"/>
            <a:r>
              <a:rPr lang="en-US" sz="1600" dirty="0"/>
              <a:t>CRG met one 19 Jul and 2 Aug and worked off all comments generated from group on correct placement of SINR and Noise data entries will be addressed and finalized at the next CRG meeting – 16 Aug 24</a:t>
            </a:r>
          </a:p>
          <a:p>
            <a:r>
              <a:rPr lang="en-US" sz="2000" dirty="0"/>
              <a:t>9/6/24</a:t>
            </a:r>
          </a:p>
          <a:p>
            <a:pPr lvl="1"/>
            <a:r>
              <a:rPr lang="en-US" sz="1600" dirty="0"/>
              <a:t>CRG completed the updates and the recirculation ballot was Initiated (required when there are changes).  The start requires </a:t>
            </a:r>
            <a:r>
              <a:rPr lang="en-US" sz="1600" dirty="0" err="1"/>
              <a:t>Dalisa’s</a:t>
            </a:r>
            <a:r>
              <a:rPr lang="en-US" sz="1600" dirty="0"/>
              <a:t> action to move it forward. Dalisa stated a redline is required so that was provided to her. Waiting for it to be uploaded and for Dalisa to start the recirculation. Recirculation last 10 days and only comments on the changes are permitted.</a:t>
            </a:r>
          </a:p>
          <a:p>
            <a:r>
              <a:rPr lang="en-US" sz="2000" dirty="0"/>
              <a:t>10/4/24</a:t>
            </a:r>
          </a:p>
          <a:p>
            <a:pPr lvl="1"/>
            <a:r>
              <a:rPr lang="en-US" sz="1600" dirty="0"/>
              <a:t>Recirculation ballot closed with one comment from the editors</a:t>
            </a:r>
          </a:p>
          <a:p>
            <a:pPr lvl="1"/>
            <a:endParaRPr lang="en-US" sz="1600" dirty="0"/>
          </a:p>
          <a:p>
            <a:pPr lvl="2"/>
            <a:endParaRPr lang="en-US" sz="1200" dirty="0"/>
          </a:p>
          <a:p>
            <a:pPr lvl="1"/>
            <a:endParaRPr lang="en-US" sz="1600" dirty="0"/>
          </a:p>
        </p:txBody>
      </p:sp>
      <p:sp>
        <p:nvSpPr>
          <p:cNvPr id="4" name="Date Placeholder 3"/>
          <p:cNvSpPr>
            <a:spLocks noGrp="1"/>
          </p:cNvSpPr>
          <p:nvPr>
            <p:ph type="dt" sz="quarter" idx="10"/>
          </p:nvPr>
        </p:nvSpPr>
        <p:spPr>
          <a:xfrm>
            <a:off x="457200" y="6448425"/>
            <a:ext cx="2133600" cy="365125"/>
          </a:xfrm>
        </p:spPr>
        <p:txBody>
          <a:bodyPr/>
          <a:lstStyle/>
          <a:p>
            <a:pPr>
              <a:defRPr/>
            </a:pPr>
            <a:fld id="{9D89828F-6334-5646-92E1-2A6AEDACD0A2}" type="datetime1">
              <a:rPr lang="en-US" smtClean="0"/>
              <a:t>10/2/2024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20</a:t>
            </a:fld>
            <a:endParaRPr lang="en-US"/>
          </a:p>
        </p:txBody>
      </p:sp>
    </p:spTree>
    <p:extLst>
      <p:ext uri="{BB962C8B-B14F-4D97-AF65-F5344CB8AC3E}">
        <p14:creationId xmlns:p14="http://schemas.microsoft.com/office/powerpoint/2010/main" val="39524795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E7DA4-84CA-4A5F-2B01-5ACD5298B44C}"/>
              </a:ext>
            </a:extLst>
          </p:cNvPr>
          <p:cNvSpPr>
            <a:spLocks noGrp="1"/>
          </p:cNvSpPr>
          <p:nvPr>
            <p:ph type="title"/>
          </p:nvPr>
        </p:nvSpPr>
        <p:spPr>
          <a:xfrm>
            <a:off x="457200" y="274638"/>
            <a:ext cx="8229600" cy="638176"/>
          </a:xfrm>
        </p:spPr>
        <p:txBody>
          <a:bodyPr>
            <a:normAutofit fontScale="90000"/>
          </a:bodyPr>
          <a:lstStyle/>
          <a:p>
            <a:r>
              <a:rPr lang="en-US" dirty="0"/>
              <a:t>Opensource Repository</a:t>
            </a:r>
          </a:p>
        </p:txBody>
      </p:sp>
      <p:sp>
        <p:nvSpPr>
          <p:cNvPr id="3" name="Content Placeholder 2">
            <a:extLst>
              <a:ext uri="{FF2B5EF4-FFF2-40B4-BE49-F238E27FC236}">
                <a16:creationId xmlns:a16="http://schemas.microsoft.com/office/drawing/2014/main" id="{9C806C28-9F61-25DA-D45A-DDD3FD6D9A52}"/>
              </a:ext>
            </a:extLst>
          </p:cNvPr>
          <p:cNvSpPr>
            <a:spLocks noGrp="1"/>
          </p:cNvSpPr>
          <p:nvPr>
            <p:ph idx="1"/>
          </p:nvPr>
        </p:nvSpPr>
        <p:spPr>
          <a:xfrm>
            <a:off x="457200" y="1097629"/>
            <a:ext cx="8229600" cy="5150771"/>
          </a:xfrm>
        </p:spPr>
        <p:txBody>
          <a:bodyPr>
            <a:normAutofit/>
          </a:bodyPr>
          <a:lstStyle/>
          <a:p>
            <a:r>
              <a:rPr lang="en-US" sz="2400" dirty="0"/>
              <a:t>Lead – Eric Lindahl</a:t>
            </a:r>
          </a:p>
          <a:p>
            <a:r>
              <a:rPr lang="en-US" sz="2400" dirty="0"/>
              <a:t>Maintainer – Carlos Caicedo, Becca Rousseau</a:t>
            </a:r>
          </a:p>
          <a:p>
            <a:r>
              <a:rPr lang="en-US" sz="2600" dirty="0">
                <a:effectLst/>
                <a:latin typeface="Calibri" panose="020F0502020204030204" pitchFamily="34" charset="0"/>
                <a:ea typeface="Calibri" panose="020F0502020204030204" pitchFamily="34" charset="0"/>
              </a:rPr>
              <a:t>Root URL "</a:t>
            </a:r>
            <a:r>
              <a:rPr lang="en-US" sz="2600" u="sng" dirty="0">
                <a:solidFill>
                  <a:srgbClr val="0000FF"/>
                </a:solidFill>
                <a:effectLst/>
                <a:latin typeface="Calibri" panose="020F0502020204030204" pitchFamily="34" charset="0"/>
                <a:ea typeface="Calibri" panose="020F0502020204030204" pitchFamily="34" charset="0"/>
                <a:hlinkClick r:id="rId2"/>
              </a:rPr>
              <a:t>purl.ieee.org/</a:t>
            </a:r>
            <a:r>
              <a:rPr lang="en-US" sz="2600" u="sng" dirty="0" err="1">
                <a:solidFill>
                  <a:srgbClr val="0000FF"/>
                </a:solidFill>
                <a:effectLst/>
                <a:latin typeface="Calibri" panose="020F0502020204030204" pitchFamily="34" charset="0"/>
                <a:ea typeface="Calibri" panose="020F0502020204030204" pitchFamily="34" charset="0"/>
                <a:hlinkClick r:id="rId2"/>
              </a:rPr>
              <a:t>sa</a:t>
            </a:r>
            <a:r>
              <a:rPr lang="en-US" sz="2600" dirty="0">
                <a:effectLst/>
                <a:latin typeface="Calibri" panose="020F0502020204030204" pitchFamily="34" charset="0"/>
                <a:ea typeface="Calibri" panose="020F0502020204030204" pitchFamily="34" charset="0"/>
              </a:rPr>
              <a:t>" for the standards groups is fixed and must be the root and using </a:t>
            </a:r>
            <a:r>
              <a:rPr lang="en-US" sz="2600" kern="0" dirty="0">
                <a:effectLst/>
                <a:latin typeface="Calibri" panose="020F0502020204030204" pitchFamily="34" charset="0"/>
                <a:ea typeface="Calibri" panose="020F0502020204030204" pitchFamily="34" charset="0"/>
              </a:rPr>
              <a:t>"/</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for our </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work, and "/</a:t>
            </a:r>
            <a:r>
              <a:rPr lang="en-US" sz="2600" kern="0" dirty="0" err="1">
                <a:effectLst/>
                <a:latin typeface="Calibri" panose="020F0502020204030204" pitchFamily="34" charset="0"/>
                <a:ea typeface="Calibri" panose="020F0502020204030204" pitchFamily="34" charset="0"/>
              </a:rPr>
              <a:t>scm</a:t>
            </a:r>
            <a:r>
              <a:rPr lang="en-US" sz="2600" kern="0" dirty="0">
                <a:effectLst/>
                <a:latin typeface="Calibri" panose="020F0502020204030204" pitchFamily="34" charset="0"/>
                <a:ea typeface="Calibri" panose="020F0502020204030204" pitchFamily="34" charset="0"/>
              </a:rPr>
              <a:t>" for our SCM work</a:t>
            </a:r>
          </a:p>
          <a:p>
            <a:pPr lvl="1"/>
            <a:r>
              <a:rPr lang="en-US" sz="2200" dirty="0">
                <a:effectLst/>
                <a:latin typeface="Calibri" panose="020F0502020204030204" pitchFamily="34" charset="0"/>
                <a:ea typeface="Calibri" panose="020F0502020204030204" pitchFamily="34" charset="0"/>
              </a:rPr>
              <a:t>Our SCM full PURL is "</a:t>
            </a:r>
            <a:r>
              <a:rPr lang="en-US" sz="2200" u="sng" dirty="0">
                <a:solidFill>
                  <a:srgbClr val="0000FF"/>
                </a:solidFill>
                <a:effectLst/>
                <a:latin typeface="Calibri" panose="020F0502020204030204" pitchFamily="34" charset="0"/>
                <a:ea typeface="Calibri" panose="020F0502020204030204" pitchFamily="34" charset="0"/>
                <a:hlinkClick r:id="rId3"/>
              </a:rPr>
              <a:t>purl.ieee.org/</a:t>
            </a:r>
            <a:r>
              <a:rPr lang="en-US" sz="2200" u="sng" dirty="0" err="1">
                <a:solidFill>
                  <a:srgbClr val="0000FF"/>
                </a:solidFill>
                <a:effectLst/>
                <a:latin typeface="Calibri" panose="020F0502020204030204" pitchFamily="34" charset="0"/>
                <a:ea typeface="Calibri" panose="020F0502020204030204" pitchFamily="34" charset="0"/>
                <a:hlinkClick r:id="rId3"/>
              </a:rPr>
              <a:t>sa</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dyspan</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scm</a:t>
            </a:r>
            <a:r>
              <a:rPr lang="en-US" sz="2200" dirty="0">
                <a:effectLst/>
                <a:latin typeface="Calibri" panose="020F0502020204030204" pitchFamily="34" charset="0"/>
                <a:ea typeface="Calibri" panose="020F0502020204030204" pitchFamily="34" charset="0"/>
              </a:rPr>
              <a:t>“</a:t>
            </a:r>
          </a:p>
          <a:p>
            <a:r>
              <a:rPr lang="en-US" sz="2600" dirty="0">
                <a:latin typeface="Calibri" panose="020F0502020204030204" pitchFamily="34" charset="0"/>
                <a:ea typeface="Calibri" panose="020F0502020204030204" pitchFamily="34" charset="0"/>
              </a:rPr>
              <a:t>3/1/24</a:t>
            </a:r>
          </a:p>
          <a:p>
            <a:pPr lvl="1"/>
            <a:r>
              <a:rPr lang="en-US" sz="2200" dirty="0">
                <a:latin typeface="Calibri" panose="020F0502020204030204" pitchFamily="34" charset="0"/>
                <a:ea typeface="Calibri" panose="020F0502020204030204" pitchFamily="34" charset="0"/>
              </a:rPr>
              <a:t>Will attempt a meeting with IEEE and invite Becca.  Will post after balloting </a:t>
            </a:r>
          </a:p>
          <a:p>
            <a:r>
              <a:rPr lang="en-US" sz="2600" dirty="0">
                <a:latin typeface="Calibri" panose="020F0502020204030204" pitchFamily="34" charset="0"/>
                <a:ea typeface="Calibri" panose="020F0502020204030204" pitchFamily="34" charset="0"/>
              </a:rPr>
              <a:t>10/4/24</a:t>
            </a:r>
          </a:p>
          <a:p>
            <a:pPr lvl="1"/>
            <a:r>
              <a:rPr lang="en-US" sz="2200" dirty="0">
                <a:latin typeface="Calibri" panose="020F0502020204030204" pitchFamily="34" charset="0"/>
                <a:ea typeface="Calibri" panose="020F0502020204030204" pitchFamily="34" charset="0"/>
              </a:rPr>
              <a:t>Same</a:t>
            </a:r>
          </a:p>
          <a:p>
            <a:pPr lvl="1"/>
            <a:endParaRPr lang="en-US" sz="2200" dirty="0">
              <a:effectLst/>
              <a:latin typeface="Calibri" panose="020F0502020204030204" pitchFamily="34" charset="0"/>
              <a:ea typeface="Calibri" panose="020F0502020204030204" pitchFamily="34" charset="0"/>
            </a:endParaRPr>
          </a:p>
          <a:p>
            <a:pPr lvl="1"/>
            <a:endParaRPr lang="en-US" sz="2200" dirty="0">
              <a:effectLst/>
              <a:latin typeface="Calibri" panose="020F0502020204030204" pitchFamily="34" charset="0"/>
              <a:ea typeface="Calibri" panose="020F0502020204030204" pitchFamily="34" charset="0"/>
            </a:endParaRPr>
          </a:p>
          <a:p>
            <a:pPr lvl="2"/>
            <a:endParaRPr lang="en-US" sz="1600" dirty="0"/>
          </a:p>
          <a:p>
            <a:pPr lvl="1"/>
            <a:endParaRPr lang="en-US" sz="2000" dirty="0"/>
          </a:p>
          <a:p>
            <a:pPr lvl="1"/>
            <a:endParaRPr lang="en-US" sz="2000" dirty="0"/>
          </a:p>
          <a:p>
            <a:pPr lvl="1"/>
            <a:endParaRPr lang="en-US" sz="2000" dirty="0"/>
          </a:p>
          <a:p>
            <a:pPr lvl="1"/>
            <a:endParaRPr lang="en-US" sz="2000" dirty="0"/>
          </a:p>
        </p:txBody>
      </p:sp>
      <p:sp>
        <p:nvSpPr>
          <p:cNvPr id="4" name="Date Placeholder 3">
            <a:extLst>
              <a:ext uri="{FF2B5EF4-FFF2-40B4-BE49-F238E27FC236}">
                <a16:creationId xmlns:a16="http://schemas.microsoft.com/office/drawing/2014/main" id="{51AE827E-72A1-AA38-EF1D-FBDB593383AF}"/>
              </a:ext>
            </a:extLst>
          </p:cNvPr>
          <p:cNvSpPr>
            <a:spLocks noGrp="1"/>
          </p:cNvSpPr>
          <p:nvPr>
            <p:ph type="dt" sz="half" idx="10"/>
          </p:nvPr>
        </p:nvSpPr>
        <p:spPr/>
        <p:txBody>
          <a:bodyPr/>
          <a:lstStyle/>
          <a:p>
            <a:pPr>
              <a:defRPr/>
            </a:pPr>
            <a:fld id="{16B57355-4AF4-A441-8AA9-B06FF469BB9E}" type="datetime1">
              <a:rPr lang="en-US" smtClean="0"/>
              <a:t>10/2/2024</a:t>
            </a:fld>
            <a:endParaRPr lang="en-US"/>
          </a:p>
        </p:txBody>
      </p:sp>
      <p:sp>
        <p:nvSpPr>
          <p:cNvPr id="5" name="Footer Placeholder 4">
            <a:extLst>
              <a:ext uri="{FF2B5EF4-FFF2-40B4-BE49-F238E27FC236}">
                <a16:creationId xmlns:a16="http://schemas.microsoft.com/office/drawing/2014/main" id="{82C10DFD-274A-A2E4-CB95-7B41D35AB344}"/>
              </a:ext>
            </a:extLst>
          </p:cNvPr>
          <p:cNvSpPr>
            <a:spLocks noGrp="1"/>
          </p:cNvSpPr>
          <p:nvPr>
            <p:ph type="ftr" sz="quarter" idx="11"/>
          </p:nvPr>
        </p:nvSpPr>
        <p:spPr/>
        <p:txBody>
          <a:bodyPr/>
          <a:lstStyle/>
          <a:p>
            <a:r>
              <a:rPr lang="en-US" dirty="0"/>
              <a:t>Doc #:5-24-0022-00-agen</a:t>
            </a:r>
          </a:p>
        </p:txBody>
      </p:sp>
      <p:sp>
        <p:nvSpPr>
          <p:cNvPr id="6" name="Slide Number Placeholder 5">
            <a:extLst>
              <a:ext uri="{FF2B5EF4-FFF2-40B4-BE49-F238E27FC236}">
                <a16:creationId xmlns:a16="http://schemas.microsoft.com/office/drawing/2014/main" id="{9D0380AB-2F47-F5E3-F3BC-1E6C7DDC0873}"/>
              </a:ext>
            </a:extLst>
          </p:cNvPr>
          <p:cNvSpPr>
            <a:spLocks noGrp="1"/>
          </p:cNvSpPr>
          <p:nvPr>
            <p:ph type="sldNum" sz="quarter" idx="12"/>
          </p:nvPr>
        </p:nvSpPr>
        <p:spPr/>
        <p:txBody>
          <a:bodyPr/>
          <a:lstStyle/>
          <a:p>
            <a:pPr>
              <a:defRPr/>
            </a:pPr>
            <a:fld id="{E6A9CA49-25C3-408A-A7C2-6BBA5AFB62A7}" type="slidenum">
              <a:rPr lang="en-US" smtClean="0"/>
              <a:pPr>
                <a:defRPr/>
              </a:pPr>
              <a:t>21</a:t>
            </a:fld>
            <a:endParaRPr lang="en-US"/>
          </a:p>
        </p:txBody>
      </p:sp>
    </p:spTree>
    <p:extLst>
      <p:ext uri="{BB962C8B-B14F-4D97-AF65-F5344CB8AC3E}">
        <p14:creationId xmlns:p14="http://schemas.microsoft.com/office/powerpoint/2010/main" val="5524899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A08C0-7DC7-3F65-F26A-D08AD006229D}"/>
              </a:ext>
            </a:extLst>
          </p:cNvPr>
          <p:cNvSpPr>
            <a:spLocks noGrp="1"/>
          </p:cNvSpPr>
          <p:nvPr>
            <p:ph type="title"/>
          </p:nvPr>
        </p:nvSpPr>
        <p:spPr/>
        <p:txBody>
          <a:bodyPr/>
          <a:lstStyle/>
          <a:p>
            <a:r>
              <a:rPr lang="en-US" dirty="0"/>
              <a:t>1900.5 Status for </a:t>
            </a:r>
            <a:r>
              <a:rPr lang="en-US" dirty="0" err="1"/>
              <a:t>ComSoc</a:t>
            </a:r>
            <a:endParaRPr lang="en-US" dirty="0"/>
          </a:p>
        </p:txBody>
      </p:sp>
      <p:sp>
        <p:nvSpPr>
          <p:cNvPr id="3" name="Content Placeholder 2">
            <a:extLst>
              <a:ext uri="{FF2B5EF4-FFF2-40B4-BE49-F238E27FC236}">
                <a16:creationId xmlns:a16="http://schemas.microsoft.com/office/drawing/2014/main" id="{383246DD-AF87-2737-94B3-EFD798500093}"/>
              </a:ext>
            </a:extLst>
          </p:cNvPr>
          <p:cNvSpPr>
            <a:spLocks noGrp="1"/>
          </p:cNvSpPr>
          <p:nvPr>
            <p:ph idx="1"/>
          </p:nvPr>
        </p:nvSpPr>
        <p:spPr/>
        <p:txBody>
          <a:bodyPr/>
          <a:lstStyle/>
          <a:p>
            <a:r>
              <a:rPr lang="en-US" sz="2400" dirty="0"/>
              <a:t>Affiliations of members </a:t>
            </a:r>
          </a:p>
          <a:p>
            <a:r>
              <a:rPr lang="en-US" sz="2400" dirty="0"/>
              <a:t>For Published Standards</a:t>
            </a:r>
          </a:p>
          <a:p>
            <a:pPr lvl="1"/>
            <a:r>
              <a:rPr lang="en-US" sz="2000" dirty="0">
                <a:effectLst/>
                <a:latin typeface="Calibri" panose="020F0502020204030204" pitchFamily="34" charset="0"/>
                <a:ea typeface="Aptos" panose="020B0004020202020204" pitchFamily="34" charset="0"/>
              </a:rPr>
              <a:t>Publicity (links to publications or press releases that contain references to the standard);</a:t>
            </a:r>
          </a:p>
          <a:p>
            <a:pPr lvl="1"/>
            <a:r>
              <a:rPr lang="en-US" sz="2000" dirty="0">
                <a:effectLst/>
                <a:latin typeface="Calibri" panose="020F0502020204030204" pitchFamily="34" charset="0"/>
                <a:ea typeface="Aptos" panose="020B0004020202020204" pitchFamily="34" charset="0"/>
              </a:rPr>
              <a:t>Available economic data that has descriptive or preferably numerical evidence of the standard’s impact on industry, society or humanity</a:t>
            </a:r>
          </a:p>
          <a:p>
            <a:r>
              <a:rPr lang="en-US" sz="2400" dirty="0"/>
              <a:t>Awards received in IEEE or outside by the standards developers in connection to a particular standard or family of standards</a:t>
            </a:r>
          </a:p>
        </p:txBody>
      </p:sp>
      <p:sp>
        <p:nvSpPr>
          <p:cNvPr id="4" name="Date Placeholder 3">
            <a:extLst>
              <a:ext uri="{FF2B5EF4-FFF2-40B4-BE49-F238E27FC236}">
                <a16:creationId xmlns:a16="http://schemas.microsoft.com/office/drawing/2014/main" id="{08CB5D24-ADF7-F458-00F3-10BEA4B8AC9F}"/>
              </a:ext>
            </a:extLst>
          </p:cNvPr>
          <p:cNvSpPr>
            <a:spLocks noGrp="1"/>
          </p:cNvSpPr>
          <p:nvPr>
            <p:ph type="dt" sz="half" idx="10"/>
          </p:nvPr>
        </p:nvSpPr>
        <p:spPr/>
        <p:txBody>
          <a:bodyPr/>
          <a:lstStyle/>
          <a:p>
            <a:pPr>
              <a:defRPr/>
            </a:pPr>
            <a:fld id="{16B57355-4AF4-A441-8AA9-B06FF469BB9E}" type="datetime1">
              <a:rPr lang="en-US" smtClean="0"/>
              <a:t>10/2/2024</a:t>
            </a:fld>
            <a:endParaRPr lang="en-US"/>
          </a:p>
        </p:txBody>
      </p:sp>
      <p:sp>
        <p:nvSpPr>
          <p:cNvPr id="5" name="Footer Placeholder 4">
            <a:extLst>
              <a:ext uri="{FF2B5EF4-FFF2-40B4-BE49-F238E27FC236}">
                <a16:creationId xmlns:a16="http://schemas.microsoft.com/office/drawing/2014/main" id="{EE141A43-00A7-0B10-561D-136981368644}"/>
              </a:ext>
            </a:extLst>
          </p:cNvPr>
          <p:cNvSpPr>
            <a:spLocks noGrp="1"/>
          </p:cNvSpPr>
          <p:nvPr>
            <p:ph type="ftr" sz="quarter" idx="11"/>
          </p:nvPr>
        </p:nvSpPr>
        <p:spPr/>
        <p:txBody>
          <a:bodyPr/>
          <a:lstStyle/>
          <a:p>
            <a:r>
              <a:rPr lang="en-US"/>
              <a:t>Doc #:5-24-0022-00-agen</a:t>
            </a:r>
            <a:endParaRPr lang="en-US" dirty="0"/>
          </a:p>
        </p:txBody>
      </p:sp>
      <p:sp>
        <p:nvSpPr>
          <p:cNvPr id="6" name="Slide Number Placeholder 5">
            <a:extLst>
              <a:ext uri="{FF2B5EF4-FFF2-40B4-BE49-F238E27FC236}">
                <a16:creationId xmlns:a16="http://schemas.microsoft.com/office/drawing/2014/main" id="{9B5AF007-8F4D-7AE8-6C89-EC857EB93A9B}"/>
              </a:ext>
            </a:extLst>
          </p:cNvPr>
          <p:cNvSpPr>
            <a:spLocks noGrp="1"/>
          </p:cNvSpPr>
          <p:nvPr>
            <p:ph type="sldNum" sz="quarter" idx="12"/>
          </p:nvPr>
        </p:nvSpPr>
        <p:spPr/>
        <p:txBody>
          <a:bodyPr/>
          <a:lstStyle/>
          <a:p>
            <a:pPr>
              <a:defRPr/>
            </a:pPr>
            <a:fld id="{E6A9CA49-25C3-408A-A7C2-6BBA5AFB62A7}" type="slidenum">
              <a:rPr lang="en-US" smtClean="0"/>
              <a:pPr>
                <a:defRPr/>
              </a:pPr>
              <a:t>22</a:t>
            </a:fld>
            <a:endParaRPr lang="en-US"/>
          </a:p>
        </p:txBody>
      </p:sp>
    </p:spTree>
    <p:extLst>
      <p:ext uri="{BB962C8B-B14F-4D97-AF65-F5344CB8AC3E}">
        <p14:creationId xmlns:p14="http://schemas.microsoft.com/office/powerpoint/2010/main" val="20312737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A08C0-7DC7-3F65-F26A-D08AD006229D}"/>
              </a:ext>
            </a:extLst>
          </p:cNvPr>
          <p:cNvSpPr>
            <a:spLocks noGrp="1"/>
          </p:cNvSpPr>
          <p:nvPr>
            <p:ph type="title"/>
          </p:nvPr>
        </p:nvSpPr>
        <p:spPr/>
        <p:txBody>
          <a:bodyPr/>
          <a:lstStyle/>
          <a:p>
            <a:r>
              <a:rPr lang="en-US" dirty="0"/>
              <a:t>1900.5.1 Status for </a:t>
            </a:r>
            <a:r>
              <a:rPr lang="en-US" dirty="0" err="1"/>
              <a:t>ComSoc</a:t>
            </a:r>
            <a:endParaRPr lang="en-US" dirty="0"/>
          </a:p>
        </p:txBody>
      </p:sp>
      <p:sp>
        <p:nvSpPr>
          <p:cNvPr id="3" name="Content Placeholder 2">
            <a:extLst>
              <a:ext uri="{FF2B5EF4-FFF2-40B4-BE49-F238E27FC236}">
                <a16:creationId xmlns:a16="http://schemas.microsoft.com/office/drawing/2014/main" id="{383246DD-AF87-2737-94B3-EFD798500093}"/>
              </a:ext>
            </a:extLst>
          </p:cNvPr>
          <p:cNvSpPr>
            <a:spLocks noGrp="1"/>
          </p:cNvSpPr>
          <p:nvPr>
            <p:ph idx="1"/>
          </p:nvPr>
        </p:nvSpPr>
        <p:spPr/>
        <p:txBody>
          <a:bodyPr/>
          <a:lstStyle/>
          <a:p>
            <a:r>
              <a:rPr lang="en-US" sz="2400" dirty="0"/>
              <a:t>Affiliations of members </a:t>
            </a:r>
          </a:p>
          <a:p>
            <a:r>
              <a:rPr lang="en-US" sz="2400" dirty="0"/>
              <a:t>For Published Standards</a:t>
            </a:r>
          </a:p>
          <a:p>
            <a:pPr lvl="1"/>
            <a:r>
              <a:rPr lang="en-US" sz="2000" dirty="0">
                <a:effectLst/>
                <a:latin typeface="Calibri" panose="020F0502020204030204" pitchFamily="34" charset="0"/>
                <a:ea typeface="Aptos" panose="020B0004020202020204" pitchFamily="34" charset="0"/>
              </a:rPr>
              <a:t>Publicity (links to publications or press releases that contain references to the standard);</a:t>
            </a:r>
          </a:p>
          <a:p>
            <a:pPr lvl="1"/>
            <a:r>
              <a:rPr lang="en-US" sz="2000" dirty="0">
                <a:effectLst/>
                <a:latin typeface="Calibri" panose="020F0502020204030204" pitchFamily="34" charset="0"/>
                <a:ea typeface="Aptos" panose="020B0004020202020204" pitchFamily="34" charset="0"/>
              </a:rPr>
              <a:t>Available economic data that has descriptive or preferably numerical evidence of the standard’s impact on industry, society or humanity</a:t>
            </a:r>
          </a:p>
          <a:p>
            <a:r>
              <a:rPr lang="en-US" sz="2400" dirty="0"/>
              <a:t>Awards received in IEEE or outside by the standards developers in connection to a particular standard or family of standards</a:t>
            </a:r>
          </a:p>
        </p:txBody>
      </p:sp>
      <p:sp>
        <p:nvSpPr>
          <p:cNvPr id="4" name="Date Placeholder 3">
            <a:extLst>
              <a:ext uri="{FF2B5EF4-FFF2-40B4-BE49-F238E27FC236}">
                <a16:creationId xmlns:a16="http://schemas.microsoft.com/office/drawing/2014/main" id="{08CB5D24-ADF7-F458-00F3-10BEA4B8AC9F}"/>
              </a:ext>
            </a:extLst>
          </p:cNvPr>
          <p:cNvSpPr>
            <a:spLocks noGrp="1"/>
          </p:cNvSpPr>
          <p:nvPr>
            <p:ph type="dt" sz="half" idx="10"/>
          </p:nvPr>
        </p:nvSpPr>
        <p:spPr/>
        <p:txBody>
          <a:bodyPr/>
          <a:lstStyle/>
          <a:p>
            <a:pPr>
              <a:defRPr/>
            </a:pPr>
            <a:fld id="{16B57355-4AF4-A441-8AA9-B06FF469BB9E}" type="datetime1">
              <a:rPr lang="en-US" smtClean="0"/>
              <a:t>10/2/2024</a:t>
            </a:fld>
            <a:endParaRPr lang="en-US"/>
          </a:p>
        </p:txBody>
      </p:sp>
      <p:sp>
        <p:nvSpPr>
          <p:cNvPr id="5" name="Footer Placeholder 4">
            <a:extLst>
              <a:ext uri="{FF2B5EF4-FFF2-40B4-BE49-F238E27FC236}">
                <a16:creationId xmlns:a16="http://schemas.microsoft.com/office/drawing/2014/main" id="{EE141A43-00A7-0B10-561D-136981368644}"/>
              </a:ext>
            </a:extLst>
          </p:cNvPr>
          <p:cNvSpPr>
            <a:spLocks noGrp="1"/>
          </p:cNvSpPr>
          <p:nvPr>
            <p:ph type="ftr" sz="quarter" idx="11"/>
          </p:nvPr>
        </p:nvSpPr>
        <p:spPr/>
        <p:txBody>
          <a:bodyPr/>
          <a:lstStyle/>
          <a:p>
            <a:r>
              <a:rPr lang="en-US"/>
              <a:t>Doc #:5-24-0022-00-agen</a:t>
            </a:r>
            <a:endParaRPr lang="en-US" dirty="0"/>
          </a:p>
        </p:txBody>
      </p:sp>
      <p:sp>
        <p:nvSpPr>
          <p:cNvPr id="6" name="Slide Number Placeholder 5">
            <a:extLst>
              <a:ext uri="{FF2B5EF4-FFF2-40B4-BE49-F238E27FC236}">
                <a16:creationId xmlns:a16="http://schemas.microsoft.com/office/drawing/2014/main" id="{9B5AF007-8F4D-7AE8-6C89-EC857EB93A9B}"/>
              </a:ext>
            </a:extLst>
          </p:cNvPr>
          <p:cNvSpPr>
            <a:spLocks noGrp="1"/>
          </p:cNvSpPr>
          <p:nvPr>
            <p:ph type="sldNum" sz="quarter" idx="12"/>
          </p:nvPr>
        </p:nvSpPr>
        <p:spPr/>
        <p:txBody>
          <a:bodyPr/>
          <a:lstStyle/>
          <a:p>
            <a:pPr>
              <a:defRPr/>
            </a:pPr>
            <a:fld id="{E6A9CA49-25C3-408A-A7C2-6BBA5AFB62A7}" type="slidenum">
              <a:rPr lang="en-US" smtClean="0"/>
              <a:pPr>
                <a:defRPr/>
              </a:pPr>
              <a:t>23</a:t>
            </a:fld>
            <a:endParaRPr lang="en-US"/>
          </a:p>
        </p:txBody>
      </p:sp>
    </p:spTree>
    <p:extLst>
      <p:ext uri="{BB962C8B-B14F-4D97-AF65-F5344CB8AC3E}">
        <p14:creationId xmlns:p14="http://schemas.microsoft.com/office/powerpoint/2010/main" val="36518758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A08C0-7DC7-3F65-F26A-D08AD006229D}"/>
              </a:ext>
            </a:extLst>
          </p:cNvPr>
          <p:cNvSpPr>
            <a:spLocks noGrp="1"/>
          </p:cNvSpPr>
          <p:nvPr>
            <p:ph type="title"/>
          </p:nvPr>
        </p:nvSpPr>
        <p:spPr/>
        <p:txBody>
          <a:bodyPr/>
          <a:lstStyle/>
          <a:p>
            <a:r>
              <a:rPr lang="en-US" dirty="0"/>
              <a:t>1900.5.2 Status for </a:t>
            </a:r>
            <a:r>
              <a:rPr lang="en-US" dirty="0" err="1"/>
              <a:t>ComSoc</a:t>
            </a:r>
            <a:endParaRPr lang="en-US" dirty="0"/>
          </a:p>
        </p:txBody>
      </p:sp>
      <p:sp>
        <p:nvSpPr>
          <p:cNvPr id="3" name="Content Placeholder 2">
            <a:extLst>
              <a:ext uri="{FF2B5EF4-FFF2-40B4-BE49-F238E27FC236}">
                <a16:creationId xmlns:a16="http://schemas.microsoft.com/office/drawing/2014/main" id="{383246DD-AF87-2737-94B3-EFD798500093}"/>
              </a:ext>
            </a:extLst>
          </p:cNvPr>
          <p:cNvSpPr>
            <a:spLocks noGrp="1"/>
          </p:cNvSpPr>
          <p:nvPr>
            <p:ph idx="1"/>
          </p:nvPr>
        </p:nvSpPr>
        <p:spPr/>
        <p:txBody>
          <a:bodyPr/>
          <a:lstStyle/>
          <a:p>
            <a:r>
              <a:rPr lang="en-US" sz="2400" dirty="0"/>
              <a:t>Affiliations of members </a:t>
            </a:r>
          </a:p>
          <a:p>
            <a:r>
              <a:rPr lang="en-US" sz="2400" dirty="0"/>
              <a:t>For Published Standards</a:t>
            </a:r>
          </a:p>
          <a:p>
            <a:pPr lvl="1"/>
            <a:r>
              <a:rPr lang="en-US" sz="2000" dirty="0">
                <a:effectLst/>
                <a:latin typeface="Calibri" panose="020F0502020204030204" pitchFamily="34" charset="0"/>
                <a:ea typeface="Aptos" panose="020B0004020202020204" pitchFamily="34" charset="0"/>
              </a:rPr>
              <a:t>Publicity (links to publications or press releases that contain references to the standard);</a:t>
            </a:r>
          </a:p>
          <a:p>
            <a:pPr lvl="1"/>
            <a:r>
              <a:rPr lang="en-US" sz="2000" dirty="0">
                <a:effectLst/>
                <a:latin typeface="Calibri" panose="020F0502020204030204" pitchFamily="34" charset="0"/>
                <a:ea typeface="Aptos" panose="020B0004020202020204" pitchFamily="34" charset="0"/>
              </a:rPr>
              <a:t>Available economic data that has descriptive or preferably numerical evidence of the standard’s impact on industry, society or humanity</a:t>
            </a:r>
          </a:p>
          <a:p>
            <a:r>
              <a:rPr lang="en-US" sz="2400" dirty="0"/>
              <a:t>Awards received in IEEE or outside by the standards developers in connection to a particular standard or family of standards</a:t>
            </a:r>
          </a:p>
        </p:txBody>
      </p:sp>
      <p:sp>
        <p:nvSpPr>
          <p:cNvPr id="4" name="Date Placeholder 3">
            <a:extLst>
              <a:ext uri="{FF2B5EF4-FFF2-40B4-BE49-F238E27FC236}">
                <a16:creationId xmlns:a16="http://schemas.microsoft.com/office/drawing/2014/main" id="{08CB5D24-ADF7-F458-00F3-10BEA4B8AC9F}"/>
              </a:ext>
            </a:extLst>
          </p:cNvPr>
          <p:cNvSpPr>
            <a:spLocks noGrp="1"/>
          </p:cNvSpPr>
          <p:nvPr>
            <p:ph type="dt" sz="half" idx="10"/>
          </p:nvPr>
        </p:nvSpPr>
        <p:spPr/>
        <p:txBody>
          <a:bodyPr/>
          <a:lstStyle/>
          <a:p>
            <a:pPr>
              <a:defRPr/>
            </a:pPr>
            <a:fld id="{16B57355-4AF4-A441-8AA9-B06FF469BB9E}" type="datetime1">
              <a:rPr lang="en-US" smtClean="0"/>
              <a:t>10/2/2024</a:t>
            </a:fld>
            <a:endParaRPr lang="en-US"/>
          </a:p>
        </p:txBody>
      </p:sp>
      <p:sp>
        <p:nvSpPr>
          <p:cNvPr id="5" name="Footer Placeholder 4">
            <a:extLst>
              <a:ext uri="{FF2B5EF4-FFF2-40B4-BE49-F238E27FC236}">
                <a16:creationId xmlns:a16="http://schemas.microsoft.com/office/drawing/2014/main" id="{EE141A43-00A7-0B10-561D-136981368644}"/>
              </a:ext>
            </a:extLst>
          </p:cNvPr>
          <p:cNvSpPr>
            <a:spLocks noGrp="1"/>
          </p:cNvSpPr>
          <p:nvPr>
            <p:ph type="ftr" sz="quarter" idx="11"/>
          </p:nvPr>
        </p:nvSpPr>
        <p:spPr/>
        <p:txBody>
          <a:bodyPr/>
          <a:lstStyle/>
          <a:p>
            <a:r>
              <a:rPr lang="en-US"/>
              <a:t>Doc #:5-24-0022-00-agen</a:t>
            </a:r>
            <a:endParaRPr lang="en-US" dirty="0"/>
          </a:p>
        </p:txBody>
      </p:sp>
      <p:sp>
        <p:nvSpPr>
          <p:cNvPr id="6" name="Slide Number Placeholder 5">
            <a:extLst>
              <a:ext uri="{FF2B5EF4-FFF2-40B4-BE49-F238E27FC236}">
                <a16:creationId xmlns:a16="http://schemas.microsoft.com/office/drawing/2014/main" id="{9B5AF007-8F4D-7AE8-6C89-EC857EB93A9B}"/>
              </a:ext>
            </a:extLst>
          </p:cNvPr>
          <p:cNvSpPr>
            <a:spLocks noGrp="1"/>
          </p:cNvSpPr>
          <p:nvPr>
            <p:ph type="sldNum" sz="quarter" idx="12"/>
          </p:nvPr>
        </p:nvSpPr>
        <p:spPr/>
        <p:txBody>
          <a:bodyPr/>
          <a:lstStyle/>
          <a:p>
            <a:pPr>
              <a:defRPr/>
            </a:pPr>
            <a:fld id="{E6A9CA49-25C3-408A-A7C2-6BBA5AFB62A7}" type="slidenum">
              <a:rPr lang="en-US" smtClean="0"/>
              <a:pPr>
                <a:defRPr/>
              </a:pPr>
              <a:t>24</a:t>
            </a:fld>
            <a:endParaRPr lang="en-US"/>
          </a:p>
        </p:txBody>
      </p:sp>
    </p:spTree>
    <p:extLst>
      <p:ext uri="{BB962C8B-B14F-4D97-AF65-F5344CB8AC3E}">
        <p14:creationId xmlns:p14="http://schemas.microsoft.com/office/powerpoint/2010/main" val="4030447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 - 1</a:t>
            </a:r>
          </a:p>
        </p:txBody>
      </p:sp>
      <p:sp>
        <p:nvSpPr>
          <p:cNvPr id="15363" name="Content Placeholder 2"/>
          <p:cNvSpPr>
            <a:spLocks noGrp="1"/>
          </p:cNvSpPr>
          <p:nvPr>
            <p:ph idx="1"/>
          </p:nvPr>
        </p:nvSpPr>
        <p:spPr>
          <a:xfrm>
            <a:off x="342900" y="921703"/>
            <a:ext cx="8648700" cy="5392617"/>
          </a:xfrm>
        </p:spPr>
        <p:txBody>
          <a:bodyPr>
            <a:normAutofit fontScale="77500" lnSpcReduction="20000"/>
          </a:bodyPr>
          <a:lstStyle/>
          <a:p>
            <a:r>
              <a:rPr lang="en-US" sz="2000" dirty="0"/>
              <a:t>Met on 17 Sep 24</a:t>
            </a:r>
          </a:p>
          <a:p>
            <a:r>
              <a:rPr lang="en-US" sz="2000" dirty="0"/>
              <a:t>Treasurer – $</a:t>
            </a:r>
            <a:r>
              <a:rPr lang="en-US" sz="1800" dirty="0">
                <a:effectLst/>
                <a:latin typeface="Aptos" panose="020B0004020202020204" pitchFamily="34" charset="0"/>
                <a:ea typeface="Aptos" panose="020B0004020202020204" pitchFamily="34" charset="0"/>
                <a:cs typeface="Times New Roman" panose="02020603050405020304" pitchFamily="18" charset="0"/>
              </a:rPr>
              <a:t>46,827.80</a:t>
            </a:r>
            <a:r>
              <a:rPr lang="en-US" sz="2000" dirty="0"/>
              <a:t> in the account</a:t>
            </a:r>
          </a:p>
          <a:p>
            <a:r>
              <a:rPr lang="en-US" sz="2000" dirty="0"/>
              <a:t>Working on the P&amp;P since it is set to expire at the end of the calendar year</a:t>
            </a:r>
          </a:p>
          <a:p>
            <a:pPr marR="0" lvl="1"/>
            <a:r>
              <a:rPr lang="en-US" sz="1500" dirty="0" err="1"/>
              <a:t>AudCOM</a:t>
            </a:r>
            <a:r>
              <a:rPr lang="en-US" sz="1500" dirty="0"/>
              <a:t> sent back a checklist of what is modifiable and what is not.  </a:t>
            </a:r>
          </a:p>
          <a:p>
            <a:pPr lvl="1"/>
            <a:r>
              <a:rPr lang="en-US" sz="1500" dirty="0"/>
              <a:t>Oliver is objecting to some of the changes that </a:t>
            </a:r>
            <a:r>
              <a:rPr lang="en-US" sz="1500" dirty="0" err="1"/>
              <a:t>AudCom</a:t>
            </a:r>
            <a:r>
              <a:rPr lang="en-US" sz="1500" dirty="0"/>
              <a:t> is demanding.</a:t>
            </a:r>
          </a:p>
          <a:p>
            <a:r>
              <a:rPr lang="en-US" sz="2000" dirty="0"/>
              <a:t>Discussed the role of the Open Source Officer</a:t>
            </a:r>
          </a:p>
          <a:p>
            <a:r>
              <a:rPr lang="en-US" sz="2000" dirty="0"/>
              <a:t>Selected updates</a:t>
            </a:r>
          </a:p>
          <a:p>
            <a:pPr lvl="1"/>
            <a:r>
              <a:rPr lang="en-US" sz="1600" dirty="0"/>
              <a:t>1900.1 – Reinhard is now the chair</a:t>
            </a:r>
          </a:p>
          <a:p>
            <a:pPr lvl="1"/>
            <a:r>
              <a:rPr lang="en-US" sz="1500" dirty="0"/>
              <a:t>1900.2 – Eric is assigned chair in Mentor.  Will meet with Oliver to update the PAR.  Needs to recruit participants.  Needs to do an executive overview to link 1900.2 to 1900.5.2 to assess EMI.  He will report on this work at AOC Oct 28th in Augusta Ga.</a:t>
            </a:r>
          </a:p>
          <a:p>
            <a:pPr lvl="1"/>
            <a:r>
              <a:rPr lang="en-US" sz="1500" dirty="0"/>
              <a:t>1900.6 – Still need to kick off the work.  Have a tentative PAR.  Primary goal of their revision is to refresh the use cases and then linking the data model to those use cases.  The current baseline standard is no longer active. More of a housekeeping effort</a:t>
            </a:r>
          </a:p>
          <a:p>
            <a:pPr lvl="1"/>
            <a:r>
              <a:rPr lang="en-US" sz="1500" dirty="0"/>
              <a:t>1900.8 – Had a very small ad hoc since the last meeting.  We reviewed some work.  We noticed there is a bug in Croissant software that is unable to create nested objects to create the semantic relationships we have.  We noted it on the Croissant GitHub and they are tracking it.  We will add to the issue with our example.  Hopefully they will do something about it or we will have to do our own development.  It is an important thing and we will discuss it at our next meeting.  We have to declare ourselves as the tiers of open source, 1 to 5.  Higher numbers have greater IEEE involvement. </a:t>
            </a:r>
          </a:p>
          <a:p>
            <a:r>
              <a:rPr lang="en-US" sz="2000" dirty="0"/>
              <a:t>Updating the 1900 web site – not much work has been done</a:t>
            </a:r>
          </a:p>
          <a:p>
            <a:pPr lvl="1"/>
            <a:r>
              <a:rPr lang="en-US" sz="1600" dirty="0"/>
              <a:t>Each workgroup has been tasked with updating their specific content</a:t>
            </a:r>
          </a:p>
          <a:p>
            <a:pPr lvl="1"/>
            <a:r>
              <a:rPr lang="en-US" sz="1600" dirty="0"/>
              <a:t>The Secretary’s (Alex </a:t>
            </a:r>
            <a:r>
              <a:rPr lang="en-US" sz="1600" dirty="0" err="1"/>
              <a:t>Lackpour’s</a:t>
            </a:r>
            <a:r>
              <a:rPr lang="en-US" sz="1600" dirty="0"/>
              <a:t>) role is to update our web site.  Recommended reviewing and editing our website as a word document and he would then make changes based on the word document to the web page</a:t>
            </a:r>
          </a:p>
          <a:p>
            <a:r>
              <a:rPr lang="en-US" sz="2100" dirty="0"/>
              <a:t>Funds are available to support publishing and promotion</a:t>
            </a:r>
          </a:p>
          <a:p>
            <a:r>
              <a:rPr lang="en-US" sz="2100" dirty="0"/>
              <a:t>Potential new projects – Oliver encouraged our engagement with the IMT 2030 New Standards Initiative for 6G - </a:t>
            </a:r>
            <a:r>
              <a:rPr lang="en-US" sz="1400" dirty="0">
                <a:hlinkClick r:id="rId2"/>
              </a:rPr>
              <a:t>IMT towards 2030 and beyond (itu.int)</a:t>
            </a:r>
            <a:endParaRPr lang="en-US" sz="2100" dirty="0"/>
          </a:p>
          <a:p>
            <a:r>
              <a:rPr lang="en-US" sz="2100" dirty="0" err="1"/>
              <a:t>DySPAN</a:t>
            </a:r>
            <a:r>
              <a:rPr lang="en-US" sz="2100" dirty="0"/>
              <a:t> 2025 will be in London – Consider a face-to-face there</a:t>
            </a:r>
          </a:p>
          <a:p>
            <a:pPr marL="0" indent="0">
              <a:buNone/>
            </a:pPr>
            <a:endParaRPr lang="en-US" sz="1400" dirty="0"/>
          </a:p>
        </p:txBody>
      </p:sp>
      <p:sp>
        <p:nvSpPr>
          <p:cNvPr id="4" name="Date Placeholder 3"/>
          <p:cNvSpPr>
            <a:spLocks noGrp="1"/>
          </p:cNvSpPr>
          <p:nvPr>
            <p:ph type="dt" sz="quarter" idx="10"/>
          </p:nvPr>
        </p:nvSpPr>
        <p:spPr/>
        <p:txBody>
          <a:bodyPr/>
          <a:lstStyle/>
          <a:p>
            <a:pPr>
              <a:defRPr/>
            </a:pPr>
            <a:fld id="{5F260B7F-E713-624F-97BF-A290A018D659}" type="datetime1">
              <a:rPr lang="en-US" smtClean="0"/>
              <a:t>10/2/2024</a:t>
            </a:fld>
            <a:endParaRPr lang="en-US"/>
          </a:p>
        </p:txBody>
      </p:sp>
      <p:sp>
        <p:nvSpPr>
          <p:cNvPr id="5" name="Footer Placeholder 4"/>
          <p:cNvSpPr>
            <a:spLocks noGrp="1"/>
          </p:cNvSpPr>
          <p:nvPr>
            <p:ph type="ftr" sz="quarter" idx="11"/>
          </p:nvPr>
        </p:nvSpPr>
        <p:spPr/>
        <p:txBody>
          <a:bodyPr/>
          <a:lstStyle/>
          <a:p>
            <a:pPr>
              <a:defRPr/>
            </a:pPr>
            <a:r>
              <a:rPr lang="en-US" dirty="0"/>
              <a:t>Doc #:5-24-0022-00-agen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25</a:t>
            </a:fld>
            <a:endParaRPr lang="en-US"/>
          </a:p>
        </p:txBody>
      </p:sp>
    </p:spTree>
    <p:extLst>
      <p:ext uri="{BB962C8B-B14F-4D97-AF65-F5344CB8AC3E}">
        <p14:creationId xmlns:p14="http://schemas.microsoft.com/office/powerpoint/2010/main" val="6037975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DBF0E-FC79-06E8-3F74-3426E6C40396}"/>
              </a:ext>
            </a:extLst>
          </p:cNvPr>
          <p:cNvSpPr>
            <a:spLocks noGrp="1"/>
          </p:cNvSpPr>
          <p:nvPr>
            <p:ph type="title"/>
          </p:nvPr>
        </p:nvSpPr>
        <p:spPr>
          <a:xfrm>
            <a:off x="457200" y="274638"/>
            <a:ext cx="8229600" cy="563562"/>
          </a:xfrm>
        </p:spPr>
        <p:txBody>
          <a:bodyPr>
            <a:normAutofit fontScale="90000"/>
          </a:bodyPr>
          <a:lstStyle/>
          <a:p>
            <a:r>
              <a:rPr lang="en-US" dirty="0"/>
              <a:t>IEEE 1900 Working Groups</a:t>
            </a:r>
          </a:p>
        </p:txBody>
      </p:sp>
      <p:sp>
        <p:nvSpPr>
          <p:cNvPr id="4" name="Date Placeholder 3">
            <a:extLst>
              <a:ext uri="{FF2B5EF4-FFF2-40B4-BE49-F238E27FC236}">
                <a16:creationId xmlns:a16="http://schemas.microsoft.com/office/drawing/2014/main" id="{45398C4A-8183-5DD1-15AC-C9EF3C46F7E0}"/>
              </a:ext>
            </a:extLst>
          </p:cNvPr>
          <p:cNvSpPr>
            <a:spLocks noGrp="1"/>
          </p:cNvSpPr>
          <p:nvPr>
            <p:ph type="dt" sz="half" idx="10"/>
          </p:nvPr>
        </p:nvSpPr>
        <p:spPr/>
        <p:txBody>
          <a:bodyPr/>
          <a:lstStyle/>
          <a:p>
            <a:pPr>
              <a:defRPr/>
            </a:pPr>
            <a:fld id="{16B57355-4AF4-A441-8AA9-B06FF469BB9E}" type="datetime1">
              <a:rPr lang="en-US" smtClean="0"/>
              <a:t>10/2/2024</a:t>
            </a:fld>
            <a:endParaRPr lang="en-US"/>
          </a:p>
        </p:txBody>
      </p:sp>
      <p:sp>
        <p:nvSpPr>
          <p:cNvPr id="5" name="Footer Placeholder 4">
            <a:extLst>
              <a:ext uri="{FF2B5EF4-FFF2-40B4-BE49-F238E27FC236}">
                <a16:creationId xmlns:a16="http://schemas.microsoft.com/office/drawing/2014/main" id="{1E50C9DA-76DD-8DE8-8D91-F5607148732F}"/>
              </a:ext>
            </a:extLst>
          </p:cNvPr>
          <p:cNvSpPr>
            <a:spLocks noGrp="1"/>
          </p:cNvSpPr>
          <p:nvPr>
            <p:ph type="ftr" sz="quarter" idx="11"/>
          </p:nvPr>
        </p:nvSpPr>
        <p:spPr/>
        <p:txBody>
          <a:bodyPr/>
          <a:lstStyle/>
          <a:p>
            <a:r>
              <a:rPr lang="en-US" dirty="0"/>
              <a:t>Doc #:5-24-0022-00-agen</a:t>
            </a:r>
          </a:p>
        </p:txBody>
      </p:sp>
      <p:sp>
        <p:nvSpPr>
          <p:cNvPr id="6" name="Slide Number Placeholder 5">
            <a:extLst>
              <a:ext uri="{FF2B5EF4-FFF2-40B4-BE49-F238E27FC236}">
                <a16:creationId xmlns:a16="http://schemas.microsoft.com/office/drawing/2014/main" id="{FAD0273A-C846-3EAF-928E-0493F5ACBE18}"/>
              </a:ext>
            </a:extLst>
          </p:cNvPr>
          <p:cNvSpPr>
            <a:spLocks noGrp="1"/>
          </p:cNvSpPr>
          <p:nvPr>
            <p:ph type="sldNum" sz="quarter" idx="12"/>
          </p:nvPr>
        </p:nvSpPr>
        <p:spPr/>
        <p:txBody>
          <a:bodyPr/>
          <a:lstStyle/>
          <a:p>
            <a:pPr>
              <a:defRPr/>
            </a:pPr>
            <a:fld id="{E6A9CA49-25C3-408A-A7C2-6BBA5AFB62A7}" type="slidenum">
              <a:rPr lang="en-US" smtClean="0"/>
              <a:pPr>
                <a:defRPr/>
              </a:pPr>
              <a:t>26</a:t>
            </a:fld>
            <a:endParaRPr lang="en-US"/>
          </a:p>
        </p:txBody>
      </p:sp>
      <p:pic>
        <p:nvPicPr>
          <p:cNvPr id="8" name="Content Placeholder 7" descr="Diagram&#10;&#10;Description automatically generated">
            <a:extLst>
              <a:ext uri="{FF2B5EF4-FFF2-40B4-BE49-F238E27FC236}">
                <a16:creationId xmlns:a16="http://schemas.microsoft.com/office/drawing/2014/main" id="{0C8CED8C-5FDA-0049-C3F2-C5B5E0923122}"/>
              </a:ext>
            </a:extLst>
          </p:cNvPr>
          <p:cNvPicPr>
            <a:picLocks noGrp="1" noChangeAspect="1"/>
          </p:cNvPicPr>
          <p:nvPr>
            <p:ph idx="1"/>
          </p:nvPr>
        </p:nvPicPr>
        <p:blipFill>
          <a:blip r:embed="rId2"/>
          <a:stretch>
            <a:fillRect/>
          </a:stretch>
        </p:blipFill>
        <p:spPr>
          <a:xfrm>
            <a:off x="619303" y="914400"/>
            <a:ext cx="7990433" cy="5199324"/>
          </a:xfrm>
          <a:prstGeom prst="rect">
            <a:avLst/>
          </a:prstGeom>
        </p:spPr>
      </p:pic>
    </p:spTree>
    <p:extLst>
      <p:ext uri="{BB962C8B-B14F-4D97-AF65-F5344CB8AC3E}">
        <p14:creationId xmlns:p14="http://schemas.microsoft.com/office/powerpoint/2010/main" val="10645238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AEF1A-7493-2AD4-AE6C-3B30D63D2634}"/>
              </a:ext>
            </a:extLst>
          </p:cNvPr>
          <p:cNvSpPr>
            <a:spLocks noGrp="1"/>
          </p:cNvSpPr>
          <p:nvPr>
            <p:ph type="title"/>
          </p:nvPr>
        </p:nvSpPr>
        <p:spPr/>
        <p:txBody>
          <a:bodyPr/>
          <a:lstStyle/>
          <a:p>
            <a:r>
              <a:rPr lang="en-US" dirty="0"/>
              <a:t>Website</a:t>
            </a:r>
          </a:p>
        </p:txBody>
      </p:sp>
      <p:sp>
        <p:nvSpPr>
          <p:cNvPr id="3" name="Content Placeholder 2">
            <a:extLst>
              <a:ext uri="{FF2B5EF4-FFF2-40B4-BE49-F238E27FC236}">
                <a16:creationId xmlns:a16="http://schemas.microsoft.com/office/drawing/2014/main" id="{5DBA96A7-EFF4-CD11-B576-3D6761F47B9B}"/>
              </a:ext>
            </a:extLst>
          </p:cNvPr>
          <p:cNvSpPr>
            <a:spLocks noGrp="1"/>
          </p:cNvSpPr>
          <p:nvPr>
            <p:ph idx="1"/>
          </p:nvPr>
        </p:nvSpPr>
        <p:spPr/>
        <p:txBody>
          <a:bodyPr/>
          <a:lstStyle/>
          <a:p>
            <a:r>
              <a:rPr lang="en-US" dirty="0">
                <a:hlinkClick r:id="rId2"/>
              </a:rPr>
              <a:t>IEEE 1900.5 | </a:t>
            </a:r>
            <a:r>
              <a:rPr lang="en-US" dirty="0" err="1">
                <a:hlinkClick r:id="rId2"/>
              </a:rPr>
              <a:t>DySPAN</a:t>
            </a:r>
            <a:r>
              <a:rPr lang="en-US" dirty="0">
                <a:hlinkClick r:id="rId2"/>
              </a:rPr>
              <a:t> Standards Committee</a:t>
            </a:r>
            <a:endParaRPr lang="en-US" dirty="0"/>
          </a:p>
          <a:p>
            <a:r>
              <a:rPr lang="en-US" dirty="0">
                <a:hlinkClick r:id="rId3"/>
              </a:rPr>
              <a:t>Word version on </a:t>
            </a:r>
            <a:r>
              <a:rPr lang="en-US" dirty="0" err="1">
                <a:hlinkClick r:id="rId3"/>
              </a:rPr>
              <a:t>iMeet</a:t>
            </a:r>
            <a:r>
              <a:rPr lang="en-US" dirty="0">
                <a:hlinkClick r:id="rId3"/>
              </a:rPr>
              <a:t> </a:t>
            </a:r>
            <a:r>
              <a:rPr lang="en-US" dirty="0"/>
              <a:t>– volunteers to update</a:t>
            </a:r>
          </a:p>
          <a:p>
            <a:pPr lvl="1"/>
            <a:r>
              <a:rPr lang="en-US" dirty="0"/>
              <a:t>Images: Authors </a:t>
            </a:r>
          </a:p>
          <a:p>
            <a:pPr lvl="1"/>
            <a:r>
              <a:rPr lang="en-US" dirty="0"/>
              <a:t>Scope: John </a:t>
            </a:r>
          </a:p>
          <a:p>
            <a:pPr lvl="1"/>
            <a:r>
              <a:rPr lang="en-US" dirty="0"/>
              <a:t>1900.5R: Eric</a:t>
            </a:r>
          </a:p>
          <a:p>
            <a:pPr lvl="1"/>
            <a:r>
              <a:rPr lang="en-US" dirty="0"/>
              <a:t>1900.5.1 &amp; 1900.5.1R: Reinhard</a:t>
            </a:r>
          </a:p>
          <a:p>
            <a:pPr lvl="1"/>
            <a:r>
              <a:rPr lang="en-US" dirty="0"/>
              <a:t>1900.5.2 &amp; 1900.5.2R: John Stine</a:t>
            </a:r>
          </a:p>
          <a:p>
            <a:endParaRPr lang="en-US" dirty="0"/>
          </a:p>
        </p:txBody>
      </p:sp>
      <p:sp>
        <p:nvSpPr>
          <p:cNvPr id="4" name="Date Placeholder 3">
            <a:extLst>
              <a:ext uri="{FF2B5EF4-FFF2-40B4-BE49-F238E27FC236}">
                <a16:creationId xmlns:a16="http://schemas.microsoft.com/office/drawing/2014/main" id="{97AFC9DC-6B52-C884-9527-2AB3594305BA}"/>
              </a:ext>
            </a:extLst>
          </p:cNvPr>
          <p:cNvSpPr>
            <a:spLocks noGrp="1"/>
          </p:cNvSpPr>
          <p:nvPr>
            <p:ph type="dt" sz="half" idx="10"/>
          </p:nvPr>
        </p:nvSpPr>
        <p:spPr/>
        <p:txBody>
          <a:bodyPr/>
          <a:lstStyle/>
          <a:p>
            <a:pPr>
              <a:defRPr/>
            </a:pPr>
            <a:fld id="{16B57355-4AF4-A441-8AA9-B06FF469BB9E}" type="datetime1">
              <a:rPr lang="en-US" smtClean="0"/>
              <a:t>10/2/2024</a:t>
            </a:fld>
            <a:endParaRPr lang="en-US"/>
          </a:p>
        </p:txBody>
      </p:sp>
      <p:sp>
        <p:nvSpPr>
          <p:cNvPr id="5" name="Footer Placeholder 4">
            <a:extLst>
              <a:ext uri="{FF2B5EF4-FFF2-40B4-BE49-F238E27FC236}">
                <a16:creationId xmlns:a16="http://schemas.microsoft.com/office/drawing/2014/main" id="{144DCA94-091F-F049-FA88-D435C265FB2B}"/>
              </a:ext>
            </a:extLst>
          </p:cNvPr>
          <p:cNvSpPr>
            <a:spLocks noGrp="1"/>
          </p:cNvSpPr>
          <p:nvPr>
            <p:ph type="ftr" sz="quarter" idx="11"/>
          </p:nvPr>
        </p:nvSpPr>
        <p:spPr/>
        <p:txBody>
          <a:bodyPr/>
          <a:lstStyle/>
          <a:p>
            <a:r>
              <a:rPr lang="en-US" dirty="0"/>
              <a:t>Doc #:5-24-0022-00-agen</a:t>
            </a:r>
          </a:p>
        </p:txBody>
      </p:sp>
      <p:sp>
        <p:nvSpPr>
          <p:cNvPr id="6" name="Slide Number Placeholder 5">
            <a:extLst>
              <a:ext uri="{FF2B5EF4-FFF2-40B4-BE49-F238E27FC236}">
                <a16:creationId xmlns:a16="http://schemas.microsoft.com/office/drawing/2014/main" id="{856FAE28-2448-ACBA-6E6B-56005E68FB98}"/>
              </a:ext>
            </a:extLst>
          </p:cNvPr>
          <p:cNvSpPr>
            <a:spLocks noGrp="1"/>
          </p:cNvSpPr>
          <p:nvPr>
            <p:ph type="sldNum" sz="quarter" idx="12"/>
          </p:nvPr>
        </p:nvSpPr>
        <p:spPr/>
        <p:txBody>
          <a:bodyPr/>
          <a:lstStyle/>
          <a:p>
            <a:pPr>
              <a:defRPr/>
            </a:pPr>
            <a:fld id="{E6A9CA49-25C3-408A-A7C2-6BBA5AFB62A7}" type="slidenum">
              <a:rPr lang="en-US" smtClean="0"/>
              <a:pPr>
                <a:defRPr/>
              </a:pPr>
              <a:t>27</a:t>
            </a:fld>
            <a:endParaRPr lang="en-US"/>
          </a:p>
        </p:txBody>
      </p:sp>
    </p:spTree>
    <p:extLst>
      <p:ext uri="{BB962C8B-B14F-4D97-AF65-F5344CB8AC3E}">
        <p14:creationId xmlns:p14="http://schemas.microsoft.com/office/powerpoint/2010/main" val="18033074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366"/>
          </a:xfrm>
        </p:spPr>
        <p:txBody>
          <a:bodyPr>
            <a:normAutofit fontScale="90000"/>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7/12/24</a:t>
            </a:r>
          </a:p>
          <a:p>
            <a:pPr lvl="1"/>
            <a:r>
              <a:rPr lang="en-US" sz="1400" dirty="0"/>
              <a:t>Eric wrote an abstract for AOC that includes SCM as part of the discussion (application of SCMs for humanitarian assistance.)</a:t>
            </a:r>
          </a:p>
          <a:p>
            <a:pPr lvl="1"/>
            <a:r>
              <a:rPr lang="en-US" sz="1400" dirty="0"/>
              <a:t>Tutorial submission for MILCOM</a:t>
            </a:r>
          </a:p>
          <a:p>
            <a:pPr lvl="1"/>
            <a:r>
              <a:rPr lang="en-US" sz="1400" dirty="0"/>
              <a:t>Association of Old Crows (AOC) Webinar on 22 Aug showing the use of SCMs for managing EMBM</a:t>
            </a:r>
          </a:p>
          <a:p>
            <a:pPr lvl="1"/>
            <a:r>
              <a:rPr lang="en-US" sz="1400" dirty="0"/>
              <a:t>Carlos has a paper for TPRC – Spectrum economics and sharing with SCMs – a case study in the 6 GHz band</a:t>
            </a:r>
          </a:p>
          <a:p>
            <a:r>
              <a:rPr lang="en-US" sz="1800" dirty="0"/>
              <a:t>8/2/24</a:t>
            </a:r>
          </a:p>
          <a:p>
            <a:pPr lvl="1"/>
            <a:r>
              <a:rPr lang="en-US" sz="1400" dirty="0"/>
              <a:t>Eric has an accepted AOC paper for the October Information Warfare Conference that includes a discussion of SCMs</a:t>
            </a:r>
          </a:p>
          <a:p>
            <a:pPr lvl="1"/>
            <a:r>
              <a:rPr lang="en-US" sz="1400" dirty="0"/>
              <a:t>Carlos and John submitted a tutorial proposal for MILCOM 24</a:t>
            </a:r>
          </a:p>
          <a:p>
            <a:r>
              <a:rPr lang="en-US" sz="1800" dirty="0"/>
              <a:t>9/6/24</a:t>
            </a:r>
          </a:p>
          <a:p>
            <a:pPr lvl="1"/>
            <a:r>
              <a:rPr lang="en-US" sz="1400" dirty="0"/>
              <a:t>MILCOM 24 tutorial proposal was not selected</a:t>
            </a:r>
          </a:p>
          <a:p>
            <a:pPr lvl="1"/>
            <a:r>
              <a:rPr lang="en-US" sz="1400" dirty="0"/>
              <a:t>Carlos was awarded a new NSF grant that will also use SCMs.  It is about building a core spectrum management architecture.  The lower layer of what is part of 1900.5R.  We are creating the information exchanges for these lower layers.  It is a bit different than that of 1900.5R.  Need some work to merge appropriately.</a:t>
            </a:r>
          </a:p>
          <a:p>
            <a:r>
              <a:rPr lang="en-US" sz="1800" dirty="0"/>
              <a:t>10/4/24</a:t>
            </a:r>
          </a:p>
          <a:p>
            <a:pPr lvl="1"/>
            <a:endParaRPr lang="en-US" sz="1400" dirty="0"/>
          </a:p>
          <a:p>
            <a:pPr lvl="1"/>
            <a:endParaRPr lang="en-US" sz="1400" dirty="0"/>
          </a:p>
          <a:p>
            <a:pPr lvl="1"/>
            <a:endParaRPr lang="en-US" sz="1400" dirty="0"/>
          </a:p>
          <a:p>
            <a:pPr lvl="1"/>
            <a:endParaRPr lang="en-US" sz="1400" dirty="0"/>
          </a:p>
          <a:p>
            <a:pPr lvl="1"/>
            <a:endParaRPr lang="en-US" sz="1400" dirty="0"/>
          </a:p>
          <a:p>
            <a:pPr lvl="1"/>
            <a:endParaRPr lang="en-US" sz="1050" dirty="0"/>
          </a:p>
          <a:p>
            <a:pPr lvl="1"/>
            <a:endParaRPr lang="en-US" sz="1400" dirty="0"/>
          </a:p>
          <a:p>
            <a:pPr lvl="1"/>
            <a:endParaRPr lang="en-US" sz="1400" dirty="0"/>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17AA6F3-E5BA-EB4A-B00A-E0610F28523F}" type="datetime1">
              <a:rPr lang="en-US" smtClean="0"/>
              <a:t>10/2/2024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28</a:t>
            </a:fld>
            <a:endParaRPr lang="en-US"/>
          </a:p>
        </p:txBody>
      </p:sp>
    </p:spTree>
    <p:extLst>
      <p:ext uri="{BB962C8B-B14F-4D97-AF65-F5344CB8AC3E}">
        <p14:creationId xmlns:p14="http://schemas.microsoft.com/office/powerpoint/2010/main" val="3648328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66025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strike="sngStrike" dirty="0"/>
              <a:t>P1900.5 WG Mtg 9/6/24 0800 ET</a:t>
            </a:r>
          </a:p>
          <a:p>
            <a:r>
              <a:rPr lang="en-US" sz="1600" strike="sngStrike" dirty="0"/>
              <a:t>P1900.5 Revision Ad-hoc 9/13/24 1330 ET</a:t>
            </a:r>
          </a:p>
          <a:p>
            <a:r>
              <a:rPr lang="en-US" sz="1600" strike="sngStrike" dirty="0"/>
              <a:t>P1900.5 Revision Ad-hoc 9/27/24 1300 ET</a:t>
            </a:r>
          </a:p>
          <a:p>
            <a:r>
              <a:rPr lang="en-US" sz="1600" dirty="0"/>
              <a:t>P1900.5.2 Revision CRG 10/4/24 1300 ET</a:t>
            </a:r>
          </a:p>
          <a:p>
            <a:r>
              <a:rPr lang="en-US" sz="1600" dirty="0"/>
              <a:t>P1900.5 WG Mtg 10/4/24 1430 ET</a:t>
            </a:r>
          </a:p>
          <a:p>
            <a:r>
              <a:rPr lang="en-US" sz="1600" dirty="0"/>
              <a:t>P1900.5.1 Revision Ad-hoc 10/4/24 1430 ET (following WG meeting)</a:t>
            </a:r>
          </a:p>
          <a:p>
            <a:r>
              <a:rPr lang="en-US" sz="1600" dirty="0"/>
              <a:t>P1900.5 Revision Ad-hoc 10/11/24 1330 ET</a:t>
            </a:r>
          </a:p>
          <a:p>
            <a:r>
              <a:rPr lang="en-US" sz="1600" dirty="0"/>
              <a:t>P1900.5 Revision Ad-hoc 10/25/24 1300 ET </a:t>
            </a:r>
          </a:p>
          <a:p>
            <a:r>
              <a:rPr lang="en-US" sz="1600" dirty="0"/>
              <a:t>P1900.5 WG Mtg 11/1/24 0800 ET</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0EF8DF4-D794-2343-B4F1-C884AE043E46}" type="datetime1">
              <a:rPr lang="en-US" smtClean="0"/>
              <a:t>10/2/2024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29</a:t>
            </a:fld>
            <a:endParaRPr lang="en-US"/>
          </a:p>
        </p:txBody>
      </p:sp>
    </p:spTree>
    <p:extLst>
      <p:ext uri="{BB962C8B-B14F-4D97-AF65-F5344CB8AC3E}">
        <p14:creationId xmlns:p14="http://schemas.microsoft.com/office/powerpoint/2010/main" val="10964537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8CF147-8E8E-454C-BC8C-67D1D623FBE3}" type="datetime1">
              <a:rPr lang="en-US" smtClean="0"/>
              <a:t>10/2/2024</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dirty="0"/>
              <a:t>Doc #:5-24-0022-00-agen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3</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6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No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B02E66-191F-A020-3B03-604F48D6A0B1}"/>
              </a:ext>
            </a:extLst>
          </p:cNvPr>
          <p:cNvGraphicFramePr>
            <a:graphicFrameLocks noGrp="1"/>
          </p:cNvGraphicFramePr>
          <p:nvPr>
            <p:extLst>
              <p:ext uri="{D42A27DB-BD31-4B8C-83A1-F6EECF244321}">
                <p14:modId xmlns:p14="http://schemas.microsoft.com/office/powerpoint/2010/main" val="899826820"/>
              </p:ext>
            </p:extLst>
          </p:nvPr>
        </p:nvGraphicFramePr>
        <p:xfrm>
          <a:off x="2590800" y="943282"/>
          <a:ext cx="5550157" cy="4800292"/>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944991750"/>
                    </a:ext>
                  </a:extLst>
                </a:gridCol>
                <a:gridCol w="664558">
                  <a:extLst>
                    <a:ext uri="{9D8B030D-6E8A-4147-A177-3AD203B41FA5}">
                      <a16:colId xmlns:a16="http://schemas.microsoft.com/office/drawing/2014/main" val="2619339526"/>
                    </a:ext>
                  </a:extLst>
                </a:gridCol>
                <a:gridCol w="1102729">
                  <a:extLst>
                    <a:ext uri="{9D8B030D-6E8A-4147-A177-3AD203B41FA5}">
                      <a16:colId xmlns:a16="http://schemas.microsoft.com/office/drawing/2014/main" val="555896189"/>
                    </a:ext>
                  </a:extLst>
                </a:gridCol>
                <a:gridCol w="963974">
                  <a:extLst>
                    <a:ext uri="{9D8B030D-6E8A-4147-A177-3AD203B41FA5}">
                      <a16:colId xmlns:a16="http://schemas.microsoft.com/office/drawing/2014/main" val="359940211"/>
                    </a:ext>
                  </a:extLst>
                </a:gridCol>
                <a:gridCol w="2183549">
                  <a:extLst>
                    <a:ext uri="{9D8B030D-6E8A-4147-A177-3AD203B41FA5}">
                      <a16:colId xmlns:a16="http://schemas.microsoft.com/office/drawing/2014/main" val="3268146364"/>
                    </a:ext>
                  </a:extLst>
                </a:gridCol>
              </a:tblGrid>
              <a:tr h="274320">
                <a:tc>
                  <a:txBody>
                    <a:bodyPr/>
                    <a:lstStyle/>
                    <a:p>
                      <a:pPr algn="ctr" fontAlgn="b"/>
                      <a:r>
                        <a:rPr lang="en-US" sz="800" b="0" i="0" u="none" strike="noStrike" dirty="0">
                          <a:solidFill>
                            <a:srgbClr val="000000"/>
                          </a:solidFill>
                          <a:effectLst/>
                          <a:latin typeface="Calibri" panose="020F0502020204030204" pitchFamily="34" charset="0"/>
                        </a:rPr>
                        <a:t>10/4/24</a:t>
                      </a: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First Name</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Last Name</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Affiliation</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9473091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Rampart Communications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857519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338014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999483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Brent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err="1">
                          <a:effectLst/>
                        </a:rPr>
                        <a:t>Josefiak</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L3Harris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2316553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6392660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5824730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AMT66</a:t>
                      </a:r>
                    </a:p>
                  </a:txBody>
                  <a:tcPr marL="7316" marR="7316" marT="7316" marB="0" anchor="b"/>
                </a:tc>
                <a:extLst>
                  <a:ext uri="{0D108BD9-81ED-4DB2-BD59-A6C34878D82A}">
                    <a16:rowId xmlns:a16="http://schemas.microsoft.com/office/drawing/2014/main" val="236493379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5254645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4295422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090470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387701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Joint Electromagnetic Warfare Center (JEWC)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9650946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6509160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117075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2258179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928007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720326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8658255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169673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MITRE</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12762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Member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Tony</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Rennier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012817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Mark</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Silvius</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SSC</a:t>
                      </a:r>
                    </a:p>
                  </a:txBody>
                  <a:tcPr marL="7316" marR="7316" marT="7316" marB="0" anchor="b"/>
                </a:tc>
                <a:extLst>
                  <a:ext uri="{0D108BD9-81ED-4DB2-BD59-A6C34878D82A}">
                    <a16:rowId xmlns:a16="http://schemas.microsoft.com/office/drawing/2014/main" val="256585606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Jesse</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Caulfield</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Keybridge</a:t>
                      </a:r>
                      <a:r>
                        <a:rPr lang="en-US" sz="800" b="0" i="0" u="none" strike="noStrike" dirty="0">
                          <a:solidFill>
                            <a:srgbClr val="000000"/>
                          </a:solidFill>
                          <a:effectLst/>
                          <a:latin typeface="Calibri" panose="020F0502020204030204" pitchFamily="34" charset="0"/>
                        </a:rPr>
                        <a:t> Wireless</a:t>
                      </a:r>
                    </a:p>
                  </a:txBody>
                  <a:tcPr marL="7316" marR="7316" marT="7316" marB="0" anchor="b"/>
                </a:tc>
                <a:extLst>
                  <a:ext uri="{0D108BD9-81ED-4DB2-BD59-A6C34878D82A}">
                    <a16:rowId xmlns:a16="http://schemas.microsoft.com/office/drawing/2014/main" val="136108318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Observer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Dalisa</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Gonzalez</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IEEE</a:t>
                      </a:r>
                    </a:p>
                  </a:txBody>
                  <a:tcPr marL="7316" marR="7316" marT="7316" marB="0" anchor="b"/>
                </a:tc>
                <a:extLst>
                  <a:ext uri="{0D108BD9-81ED-4DB2-BD59-A6C34878D82A}">
                    <a16:rowId xmlns:a16="http://schemas.microsoft.com/office/drawing/2014/main" val="15456724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Yanji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Chen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Google</a:t>
                      </a:r>
                    </a:p>
                  </a:txBody>
                  <a:tcPr marL="7316" marR="7316" marT="7316" marB="0" anchor="b"/>
                </a:tc>
                <a:extLst>
                  <a:ext uri="{0D108BD9-81ED-4DB2-BD59-A6C34878D82A}">
                    <a16:rowId xmlns:a16="http://schemas.microsoft.com/office/drawing/2014/main" val="6955964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Member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Mohin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Ahmed</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HRL</a:t>
                      </a:r>
                    </a:p>
                  </a:txBody>
                  <a:tcPr marL="7316" marR="7316" marT="7316" marB="0" anchor="b"/>
                </a:tc>
                <a:extLst>
                  <a:ext uri="{0D108BD9-81ED-4DB2-BD59-A6C34878D82A}">
                    <a16:rowId xmlns:a16="http://schemas.microsoft.com/office/drawing/2014/main" val="139591762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Rajesh </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Krishan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Self</a:t>
                      </a:r>
                    </a:p>
                  </a:txBody>
                  <a:tcPr marL="7316" marR="7316" marT="7316" marB="0" anchor="b"/>
                </a:tc>
                <a:extLst>
                  <a:ext uri="{0D108BD9-81ED-4DB2-BD59-A6C34878D82A}">
                    <a16:rowId xmlns:a16="http://schemas.microsoft.com/office/drawing/2014/main" val="358186022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Benjamin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Rolf</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Blind Creek Associates (BCA)</a:t>
                      </a:r>
                    </a:p>
                  </a:txBody>
                  <a:tcPr marL="7316" marR="7316" marT="7316" marB="0" anchor="b"/>
                </a:tc>
                <a:extLst>
                  <a:ext uri="{0D108BD9-81ED-4DB2-BD59-A6C34878D82A}">
                    <a16:rowId xmlns:a16="http://schemas.microsoft.com/office/drawing/2014/main" val="348109778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Jxiaxang</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Tang</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University of Minnesota </a:t>
                      </a:r>
                    </a:p>
                  </a:txBody>
                  <a:tcPr marL="7316" marR="7316" marT="7316" marB="0" anchor="b"/>
                </a:tc>
                <a:extLst>
                  <a:ext uri="{0D108BD9-81ED-4DB2-BD59-A6C34878D82A}">
                    <a16:rowId xmlns:a16="http://schemas.microsoft.com/office/drawing/2014/main" val="1809216534"/>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a:t>1900.5 AOB</a:t>
            </a:r>
            <a:endParaRPr dirty="0"/>
          </a:p>
        </p:txBody>
      </p:sp>
      <p:sp>
        <p:nvSpPr>
          <p:cNvPr id="17411" name="Content Placeholder 2"/>
          <p:cNvSpPr>
            <a:spLocks noGrp="1"/>
          </p:cNvSpPr>
          <p:nvPr>
            <p:ph idx="1"/>
          </p:nvPr>
        </p:nvSpPr>
        <p:spPr/>
        <p:txBody>
          <a:bodyPr/>
          <a:lstStyle/>
          <a:p>
            <a:endParaRPr lang="en-US" sz="2200" dirty="0"/>
          </a:p>
          <a:p>
            <a:endParaRPr lang="en-US" sz="2200" dirty="0"/>
          </a:p>
        </p:txBody>
      </p:sp>
      <p:sp>
        <p:nvSpPr>
          <p:cNvPr id="6" name="Slide Number Placeholder 5"/>
          <p:cNvSpPr>
            <a:spLocks noGrp="1"/>
          </p:cNvSpPr>
          <p:nvPr>
            <p:ph type="sldNum" sz="quarter" idx="10"/>
          </p:nvPr>
        </p:nvSpPr>
        <p:spPr/>
        <p:txBody>
          <a:bodyPr/>
          <a:lstStyle/>
          <a:p>
            <a:pPr>
              <a:defRPr/>
            </a:pPr>
            <a:fld id="{03B80821-6BB5-481B-A945-F4DBEA439394}" type="slidenum">
              <a:rPr lang="en-US" smtClean="0"/>
              <a:pPr>
                <a:defRPr/>
              </a:pPr>
              <a:t>30</a:t>
            </a:fld>
            <a:endParaRPr lang="en-US"/>
          </a:p>
        </p:txBody>
      </p:sp>
      <p:sp>
        <p:nvSpPr>
          <p:cNvPr id="4" name="Date Placeholder 3"/>
          <p:cNvSpPr>
            <a:spLocks noGrp="1"/>
          </p:cNvSpPr>
          <p:nvPr>
            <p:ph type="dt" sz="half" idx="4294967295"/>
          </p:nvPr>
        </p:nvSpPr>
        <p:spPr>
          <a:xfrm>
            <a:off x="0" y="6448425"/>
            <a:ext cx="2133600" cy="365125"/>
          </a:xfrm>
        </p:spPr>
        <p:txBody>
          <a:bodyPr/>
          <a:lstStyle/>
          <a:p>
            <a:pPr>
              <a:defRPr/>
            </a:pPr>
            <a:fld id="{84EA9CEA-6237-B340-BB3D-FF01A16EE534}" type="datetime1">
              <a:rPr lang="en-US" smtClean="0"/>
              <a:t>10/2/2024</a:t>
            </a:fld>
            <a:endParaRPr lang="en-US"/>
          </a:p>
        </p:txBody>
      </p:sp>
      <p:sp>
        <p:nvSpPr>
          <p:cNvPr id="5" name="Footer Placeholder 4"/>
          <p:cNvSpPr>
            <a:spLocks noGrp="1"/>
          </p:cNvSpPr>
          <p:nvPr>
            <p:ph type="ftr" sz="quarter" idx="4294967295"/>
          </p:nvPr>
        </p:nvSpPr>
        <p:spPr>
          <a:xfrm>
            <a:off x="0" y="6430963"/>
            <a:ext cx="3086100" cy="290512"/>
          </a:xfrm>
        </p:spPr>
        <p:txBody>
          <a:bodyPr/>
          <a:lstStyle/>
          <a:p>
            <a:pPr>
              <a:defRPr/>
            </a:pPr>
            <a:r>
              <a:rPr lang="en-US" dirty="0"/>
              <a:t>Doc #:5-24-0022-00-agen</a:t>
            </a:r>
          </a:p>
        </p:txBody>
      </p:sp>
    </p:spTree>
    <p:extLst>
      <p:ext uri="{BB962C8B-B14F-4D97-AF65-F5344CB8AC3E}">
        <p14:creationId xmlns:p14="http://schemas.microsoft.com/office/powerpoint/2010/main" val="4157851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10/4/24  14:30 – 16:30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 Revision</a:t>
            </a:r>
          </a:p>
          <a:p>
            <a:pPr>
              <a:buFont typeface="+mj-lt"/>
              <a:buAutoNum type="arabicPeriod"/>
            </a:pPr>
            <a:r>
              <a:rPr lang="en-US" sz="1600" dirty="0"/>
              <a:t>Status on 1900.5.2 Revision</a:t>
            </a:r>
          </a:p>
          <a:p>
            <a:pPr>
              <a:buFont typeface="+mj-lt"/>
              <a:buAutoNum type="arabicPeriod"/>
            </a:pPr>
            <a:r>
              <a:rPr lang="en-US" sz="1600" dirty="0"/>
              <a:t>Opensource Repository Status</a:t>
            </a:r>
          </a:p>
          <a:p>
            <a:pPr>
              <a:buFont typeface="+mj-lt"/>
              <a:buAutoNum type="arabicPeriod"/>
            </a:pPr>
            <a:r>
              <a:rPr lang="en-US" sz="1600" dirty="0"/>
              <a:t>Status for </a:t>
            </a:r>
            <a:r>
              <a:rPr lang="en-US" sz="1600" dirty="0" err="1"/>
              <a:t>ComSoc</a:t>
            </a:r>
            <a:endParaRPr lang="en-US" sz="1600" dirty="0"/>
          </a:p>
          <a:p>
            <a:pPr>
              <a:buFont typeface="+mj-lt"/>
              <a:buAutoNum type="arabicPeriod"/>
            </a:pPr>
            <a:r>
              <a:rPr lang="en-US" sz="1600" dirty="0"/>
              <a:t>Review of other 1900 activities (1900.1, Leadership meeting etc.)</a:t>
            </a:r>
          </a:p>
          <a:p>
            <a:pPr>
              <a:buFont typeface="+mj-lt"/>
              <a:buAutoNum type="arabicPeriod"/>
            </a:pPr>
            <a:r>
              <a:rPr lang="en-US" sz="1600" dirty="0"/>
              <a:t>Website discussion</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CB808DC3-B91B-FF4A-B38D-601EB7C2D6EE}" type="datetime1">
              <a:rPr lang="en-US" smtClean="0"/>
              <a:t>10/2/2024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#:5-24-0022-00-agen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4</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5-24-0022-00-agen</a:t>
            </a:r>
          </a:p>
          <a:p>
            <a:endParaRPr dirty="0"/>
          </a:p>
          <a:p>
            <a:r>
              <a:rPr dirty="0"/>
              <a:t>Mover:</a:t>
            </a:r>
          </a:p>
          <a:p>
            <a:r>
              <a:rPr dirty="0"/>
              <a:t>Second:</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9C8D650-4F64-C642-9EC0-BD4F6B31B826}" type="datetime1">
              <a:rPr lang="en-US" smtClean="0"/>
              <a:t>10/2/2024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5</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6137BCD-43F7-4F4D-83AE-5C698A9883FD}" type="datetime1">
              <a:rPr lang="en-US" smtClean="0"/>
              <a:t>10/2/2024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#:5-24-0022-00-agen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10/2/2024</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#:5-21-0002-01-agen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10/2/2024</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#:5-21-0002-01-agen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6C34D8EC-DA06-B04F-8423-F4907FAB4AFE}" type="datetime1">
              <a:rPr lang="en-US" smtClean="0"/>
              <a:t>10/2/2024</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dirty="0"/>
              <a:t>Doc #:5-24-0022-00-agen</a:t>
            </a:r>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38049</TotalTime>
  <Words>3587</Words>
  <Application>Microsoft Office PowerPoint</Application>
  <PresentationFormat>On-screen Show (4:3)</PresentationFormat>
  <Paragraphs>519</Paragraphs>
  <Slides>30</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30</vt:i4>
      </vt:variant>
    </vt:vector>
  </HeadingPairs>
  <TitlesOfParts>
    <vt:vector size="38" baseType="lpstr">
      <vt:lpstr>Aptos</vt:lpstr>
      <vt:lpstr>Arial</vt:lpstr>
      <vt:lpstr>Calibri</vt:lpstr>
      <vt:lpstr>Lucida Grande</vt:lpstr>
      <vt:lpstr>Monotype Sorts</vt:lpstr>
      <vt:lpstr>Montserrat</vt:lpstr>
      <vt:lpstr>Times New Roman</vt:lpstr>
      <vt:lpstr>Office Theme</vt:lpstr>
      <vt:lpstr>PowerPoint Presentation</vt:lpstr>
      <vt:lpstr> Electronic Meeting Details </vt:lpstr>
      <vt:lpstr>Current Membership</vt:lpstr>
      <vt:lpstr> Draft Agenda</vt:lpstr>
      <vt:lpstr>Approval of Agenda</vt:lpstr>
      <vt:lpstr>Rules</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Minutes for approval</vt:lpstr>
      <vt:lpstr>Current Status for 1900.5 Revision</vt:lpstr>
      <vt:lpstr>Current Status for 1900.5.1</vt:lpstr>
      <vt:lpstr>Current Status for 1900.5.2 Revision</vt:lpstr>
      <vt:lpstr>Opensource Repository</vt:lpstr>
      <vt:lpstr>1900.5 Status for ComSoc</vt:lpstr>
      <vt:lpstr>1900.5.1 Status for ComSoc</vt:lpstr>
      <vt:lpstr>1900.5.2 Status for ComSoc</vt:lpstr>
      <vt:lpstr>Other DySPAN-SC Activities - 1</vt:lpstr>
      <vt:lpstr>IEEE 1900 Working Groups</vt:lpstr>
      <vt:lpstr>Website</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Dr. John A Stine</cp:lastModifiedBy>
  <cp:revision>664</cp:revision>
  <dcterms:created xsi:type="dcterms:W3CDTF">2013-08-13T02:52:21Z</dcterms:created>
  <dcterms:modified xsi:type="dcterms:W3CDTF">2024-10-02T11:31:19Z</dcterms:modified>
</cp:coreProperties>
</file>