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417" r:id="rId2"/>
    <p:sldId id="402" r:id="rId3"/>
    <p:sldId id="413" r:id="rId4"/>
    <p:sldId id="332" r:id="rId5"/>
    <p:sldId id="414" r:id="rId6"/>
    <p:sldId id="337" r:id="rId7"/>
    <p:sldId id="461" r:id="rId8"/>
    <p:sldId id="462" r:id="rId9"/>
    <p:sldId id="463" r:id="rId10"/>
    <p:sldId id="368" r:id="rId11"/>
    <p:sldId id="369" r:id="rId12"/>
    <p:sldId id="370" r:id="rId13"/>
    <p:sldId id="371" r:id="rId14"/>
    <p:sldId id="372" r:id="rId15"/>
    <p:sldId id="493" r:id="rId16"/>
    <p:sldId id="494" r:id="rId17"/>
    <p:sldId id="465" r:id="rId18"/>
    <p:sldId id="437" r:id="rId19"/>
    <p:sldId id="438" r:id="rId20"/>
    <p:sldId id="477" r:id="rId21"/>
    <p:sldId id="426" r:id="rId22"/>
    <p:sldId id="485" r:id="rId23"/>
    <p:sldId id="482" r:id="rId24"/>
    <p:sldId id="440" r:id="rId25"/>
    <p:sldId id="430" r:id="rId26"/>
    <p:sldId id="454" r:id="rId2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7" autoAdjust="0"/>
    <p:restoredTop sz="94404" autoAdjust="0"/>
  </p:normalViewPr>
  <p:slideViewPr>
    <p:cSldViewPr>
      <p:cViewPr varScale="1">
        <p:scale>
          <a:sx n="129" d="100"/>
          <a:sy n="129" d="100"/>
        </p:scale>
        <p:origin x="270" y="12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9/5/2024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4</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18</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5D0093F-E890-0943-AD3F-B9A9DF4A0AF4}" type="datetime1">
              <a:rPr lang="en-US" smtClean="0"/>
              <a:t>9/5/2024</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dirty="0"/>
              <a:t>Doc #:5-24-0020-00-agen</a:t>
            </a:r>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8E551E-B836-AA46-BD94-C444860C32A9}" type="datetime1">
              <a:rPr lang="en-US" smtClean="0"/>
              <a:t>9/5/2024</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#:5-24-0020-00-agen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E9306-3688-0442-8B56-73AA6F8D45DA}" type="datetime1">
              <a:rPr lang="en-US" smtClean="0"/>
              <a:t>9/5/2024</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#:5-24-0020-00-agen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6B57355-4AF4-A441-8AA9-B06FF469BB9E}" type="datetime1">
              <a:rPr lang="en-US" smtClean="0"/>
              <a:t>9/5/2024</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dirty="0"/>
              <a:t>Doc #:5-24-0020-00-agen</a:t>
            </a:r>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58DFF79-B962-6343-97FA-C94E253BB4DF}" type="datetime1">
              <a:rPr lang="en-US" smtClean="0"/>
              <a:t>9/5/2024</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#:5-24-0020-00-agen</a:t>
            </a:r>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19A1EE0-C281-D743-948D-FD8D72B73AE4}" type="datetime1">
              <a:rPr lang="en-US" smtClean="0"/>
              <a:t>9/5/2024</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dirty="0"/>
              <a:t>Doc #:5-24-0020-00-agen</a:t>
            </a:r>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F73B83E-2183-E549-A177-1526F4DB003B}" type="datetime1">
              <a:rPr lang="en-US" smtClean="0"/>
              <a:t>9/5/2024</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dirty="0"/>
              <a:t>Doc #:5-24-0020-00-agen</a:t>
            </a:r>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85C61DD-8074-0A41-9C23-52D4ED9269A6}" type="datetime1">
              <a:rPr lang="en-US" smtClean="0"/>
              <a:t>9/5/2024</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#:5-24-0020-00-agen</a:t>
            </a:r>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E66545D-41DF-C74D-82CB-1DF8D975D992}" type="datetime1">
              <a:rPr lang="en-US" smtClean="0"/>
              <a:t>9/5/2024</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dirty="0"/>
              <a:t>Doc #:5-24-0020-00-agen</a:t>
            </a:r>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F8F7AC2-1C76-CA44-8BF3-2053B995B960}" type="datetime1">
              <a:rPr lang="en-US" smtClean="0"/>
              <a:t>9/5/2024</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dirty="0"/>
              <a:t>Doc #:5-24-0020-00-agen</a:t>
            </a:r>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7BCC884-CF38-4442-A8E3-08CD70980B24}" type="datetime1">
              <a:rPr lang="en-US" smtClean="0"/>
              <a:t>9/5/2024</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#:5-24-0020-00-agen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02CCFEB-2DCB-2347-8989-600FDC21AAE2}" type="datetime1">
              <a:rPr lang="en-US" smtClean="0"/>
              <a:t>9/5/2024</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dirty="0"/>
              <a:t>Doc #:5-24-0020-00-agen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jstine@mitr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ieeesa.webex.com/ieeesa/j.php?MTID=m7d80ef1253be53e496f2bbc9714730f3"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hyperlink" Target="http://purl.ieee.org/sa/dyspan/scm" TargetMode="External"/><Relationship Id="rId2" Type="http://schemas.openxmlformats.org/officeDocument/2006/relationships/hyperlink" Target="http://purl.iee.org/sa"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itu.int/en/ITU-R/study-groups/rsg5/rwp5d/imt-2030/Pages/default.aspx#gsc.tab=0"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ieee-sa.imeetcentral.com/p1900-5/folder/WzIwLDE3MDgwNzczXQ/WzIsODQ4NjE5NjFd/" TargetMode="External"/><Relationship Id="rId2" Type="http://schemas.openxmlformats.org/officeDocument/2006/relationships/hyperlink" Target="https://sagroups.ieee.org/dyspan/ieee-1900-5/"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68A9F0F-567A-1143-A748-8C9123F1CDEA}" type="datetime1">
              <a:rPr lang="en-US" smtClean="0"/>
              <a:t>9/5/2024</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dirty="0"/>
              <a:t>Doc #:5-24-0020-00-agen</a:t>
            </a:r>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14516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6 Sep 2024</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6 Sep 2024</a:t>
            </a:r>
          </a:p>
          <a:p>
            <a:pPr eaLnBrk="0" hangingPunct="0"/>
            <a:r>
              <a:rPr lang="en-US" sz="1200" b="1" dirty="0">
                <a:latin typeface="Arial" pitchFamily="34" charset="0"/>
                <a:cs typeface="Times New Roman" pitchFamily="18" charset="0"/>
              </a:rPr>
              <a:t>Document No: 5-24-0021-00-agen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1677081649"/>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John A Stine</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MITRE Corp.</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McLean, VA</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703-983-6281</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hlinkClick r:id="rId2"/>
                        </a:rPr>
                        <a:t>jstine@mitre.org</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dirty="0">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solidFill>
                  <a:srgbClr val="000099"/>
                </a:solidFill>
                <a:latin typeface="Arial" charset="0"/>
              </a:rPr>
              <a:t>jstine@mitre.org</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3"/>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7/12/24 </a:t>
            </a:r>
            <a:r>
              <a:rPr dirty="0"/>
              <a:t>WG minutes contained in</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9/5/2024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4354902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8/2/24 </a:t>
            </a:r>
            <a:r>
              <a:rPr dirty="0"/>
              <a:t>WG minutes contained in</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9/5/2024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7080447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normAutofit/>
          </a:bodyPr>
          <a:lstStyle/>
          <a:p>
            <a:r>
              <a:rPr lang="en-US" sz="2200" dirty="0"/>
              <a:t>6/7/24</a:t>
            </a:r>
          </a:p>
          <a:p>
            <a:pPr lvl="1"/>
            <a:r>
              <a:rPr lang="en-US" sz="1800" dirty="0"/>
              <a:t>Had no meetings in May but plan an ad hoc next week.  Material was posted on </a:t>
            </a:r>
            <a:r>
              <a:rPr lang="en-US" sz="1800" dirty="0" err="1"/>
              <a:t>iMeet</a:t>
            </a:r>
            <a:endParaRPr lang="en-US" sz="1800" dirty="0"/>
          </a:p>
          <a:p>
            <a:r>
              <a:rPr lang="en-US" sz="2200" dirty="0"/>
              <a:t>7/12/24</a:t>
            </a:r>
          </a:p>
          <a:p>
            <a:pPr lvl="1"/>
            <a:r>
              <a:rPr lang="en-US" sz="1800" dirty="0"/>
              <a:t>Had a meeting late June and there is material that needs to be collected and provided on </a:t>
            </a:r>
            <a:r>
              <a:rPr lang="en-US" sz="1800" dirty="0" err="1"/>
              <a:t>iMeet</a:t>
            </a:r>
            <a:r>
              <a:rPr lang="en-US" sz="1800" dirty="0"/>
              <a:t>. </a:t>
            </a:r>
          </a:p>
          <a:p>
            <a:r>
              <a:rPr lang="en-US" sz="2200" dirty="0"/>
              <a:t>8/2/24 </a:t>
            </a:r>
          </a:p>
          <a:p>
            <a:pPr lvl="1"/>
            <a:r>
              <a:rPr lang="en-US" sz="1800" dirty="0"/>
              <a:t>No meetings</a:t>
            </a:r>
          </a:p>
          <a:p>
            <a:r>
              <a:rPr lang="en-US" sz="2200" dirty="0"/>
              <a:t>9/6/24</a:t>
            </a:r>
          </a:p>
          <a:p>
            <a:pPr lvl="1"/>
            <a:endParaRPr lang="en-US" sz="1800" dirty="0"/>
          </a:p>
          <a:p>
            <a:pPr lvl="1"/>
            <a:endParaRPr lang="en-US" sz="1800" dirty="0"/>
          </a:p>
          <a:p>
            <a:pPr lvl="1"/>
            <a:endParaRPr lang="en-US" sz="18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0DF68597-3CD9-6549-B14A-197E613A375C}" type="datetime1">
              <a:rPr lang="en-US" smtClean="0"/>
              <a:t>9/5/2024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dirty="0"/>
          </a:p>
        </p:txBody>
      </p:sp>
    </p:spTree>
    <p:extLst>
      <p:ext uri="{BB962C8B-B14F-4D97-AF65-F5344CB8AC3E}">
        <p14:creationId xmlns:p14="http://schemas.microsoft.com/office/powerpoint/2010/main" val="13438550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endParaRPr lang="en-US" sz="1600" dirty="0"/>
          </a:p>
          <a:p>
            <a:r>
              <a:rPr lang="en-US" sz="2000" dirty="0"/>
              <a:t>3/1/24</a:t>
            </a:r>
          </a:p>
          <a:p>
            <a:pPr lvl="1"/>
            <a:r>
              <a:rPr lang="en-US" sz="1600" dirty="0"/>
              <a:t>Ad hoc scheduled to follow this meeting</a:t>
            </a:r>
          </a:p>
          <a:p>
            <a:r>
              <a:rPr lang="en-US" sz="2000" dirty="0"/>
              <a:t>4/5/24</a:t>
            </a:r>
          </a:p>
          <a:p>
            <a:pPr lvl="1"/>
            <a:r>
              <a:rPr lang="en-US" sz="1600" dirty="0"/>
              <a:t>Work has progressed on the development of the 1900.5.1 revisions</a:t>
            </a:r>
          </a:p>
          <a:p>
            <a:r>
              <a:rPr lang="en-US" sz="2000" dirty="0"/>
              <a:t>6/7/24</a:t>
            </a:r>
          </a:p>
          <a:p>
            <a:pPr lvl="1"/>
            <a:r>
              <a:rPr lang="en-US" sz="1600" dirty="0"/>
              <a:t>Ad hoc meeting on 31 May 24. Working on the new material – how to express Policy or Protocol in the standard and then how to represent policy in the policy language.  It would be expressed in the context of a spectrum highway.</a:t>
            </a:r>
          </a:p>
          <a:p>
            <a:r>
              <a:rPr lang="en-US" sz="2000" dirty="0"/>
              <a:t>7/12/24</a:t>
            </a:r>
          </a:p>
          <a:p>
            <a:pPr lvl="1"/>
            <a:r>
              <a:rPr lang="en-US" sz="1600" dirty="0"/>
              <a:t>Ad hoc after this WG meeting</a:t>
            </a:r>
          </a:p>
          <a:p>
            <a:r>
              <a:rPr lang="en-US" sz="2000" dirty="0"/>
              <a:t>8/2/24</a:t>
            </a:r>
          </a:p>
          <a:p>
            <a:pPr lvl="1"/>
            <a:r>
              <a:rPr lang="en-US" sz="1600" dirty="0"/>
              <a:t>Need to cancel today’s ad hoc and will reschedule later in the month</a:t>
            </a:r>
          </a:p>
          <a:p>
            <a:r>
              <a:rPr lang="en-US" sz="2000" dirty="0"/>
              <a:t>9/6/24</a:t>
            </a:r>
          </a:p>
          <a:p>
            <a:pPr lvl="1"/>
            <a:endParaRPr lang="en-US" sz="1600" dirty="0"/>
          </a:p>
          <a:p>
            <a:pPr lvl="1"/>
            <a:endParaRPr lang="en-US" sz="1600" dirty="0"/>
          </a:p>
          <a:p>
            <a:pPr lvl="1"/>
            <a:endParaRPr lang="en-US" sz="1600" dirty="0"/>
          </a:p>
          <a:p>
            <a:pPr lvl="1"/>
            <a:endParaRPr lang="en-US" sz="1600" dirty="0"/>
          </a:p>
          <a:p>
            <a:pPr lvl="1"/>
            <a:endParaRPr lang="en-US" sz="1600" dirty="0"/>
          </a:p>
          <a:p>
            <a:pPr lvl="1"/>
            <a:endParaRPr lang="en-US" sz="16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9177AF8C-C63B-F24F-9922-35D604F8E9B1}" type="datetime1">
              <a:rPr lang="en-US" smtClean="0"/>
              <a:t>9/5/2024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spTree>
    <p:extLst>
      <p:ext uri="{BB962C8B-B14F-4D97-AF65-F5344CB8AC3E}">
        <p14:creationId xmlns:p14="http://schemas.microsoft.com/office/powerpoint/2010/main" val="27204618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599" y="990600"/>
            <a:ext cx="8229599" cy="5334000"/>
          </a:xfrm>
        </p:spPr>
        <p:txBody>
          <a:bodyPr/>
          <a:lstStyle/>
          <a:p>
            <a:endParaRPr lang="en-US" sz="1600" dirty="0"/>
          </a:p>
          <a:p>
            <a:r>
              <a:rPr lang="en-US" sz="2000" dirty="0"/>
              <a:t>8/2/24</a:t>
            </a:r>
          </a:p>
          <a:p>
            <a:pPr lvl="1"/>
            <a:r>
              <a:rPr lang="en-US" sz="1600" dirty="0"/>
              <a:t>CRG met one 19 Jul and 2 Aug and worked off all comments generated from group on correct placement of SINR and Noise data entries will be addressed and finalized at the next CRG meeting – 16 Aug 24</a:t>
            </a:r>
          </a:p>
          <a:p>
            <a:r>
              <a:rPr lang="en-US" sz="2000" dirty="0"/>
              <a:t>9/6/24</a:t>
            </a:r>
          </a:p>
          <a:p>
            <a:pPr lvl="1"/>
            <a:r>
              <a:rPr lang="en-US" sz="1600" dirty="0"/>
              <a:t>CRG completed the updates and the recirculation ballot was Initiated (required when there are changes).  The start requires </a:t>
            </a:r>
            <a:r>
              <a:rPr lang="en-US" sz="1600" dirty="0" err="1"/>
              <a:t>Dalisa’s</a:t>
            </a:r>
            <a:r>
              <a:rPr lang="en-US" sz="1600" dirty="0"/>
              <a:t> action to move it forward. Dalisa stated a redline is required so that was provided to her. Waiting for it to be uploaded and for Dalisa to start the recirculation. Recirculation last 10 days and only comments on the changes are permitted.</a:t>
            </a:r>
          </a:p>
          <a:p>
            <a:pPr lvl="1"/>
            <a:endParaRPr lang="en-US" sz="1600" dirty="0"/>
          </a:p>
          <a:p>
            <a:pPr lvl="2"/>
            <a:endParaRPr lang="en-US" sz="1200" dirty="0"/>
          </a:p>
          <a:p>
            <a:pPr lvl="1"/>
            <a:endParaRPr lang="en-US" sz="1600" dirty="0"/>
          </a:p>
        </p:txBody>
      </p:sp>
      <p:sp>
        <p:nvSpPr>
          <p:cNvPr id="4" name="Date Placeholder 3"/>
          <p:cNvSpPr>
            <a:spLocks noGrp="1"/>
          </p:cNvSpPr>
          <p:nvPr>
            <p:ph type="dt" sz="quarter" idx="10"/>
          </p:nvPr>
        </p:nvSpPr>
        <p:spPr>
          <a:xfrm>
            <a:off x="457200" y="6448425"/>
            <a:ext cx="2133600" cy="365125"/>
          </a:xfrm>
        </p:spPr>
        <p:txBody>
          <a:bodyPr/>
          <a:lstStyle/>
          <a:p>
            <a:pPr>
              <a:defRPr/>
            </a:pPr>
            <a:fld id="{9D89828F-6334-5646-92E1-2A6AEDACD0A2}" type="datetime1">
              <a:rPr lang="en-US" smtClean="0"/>
              <a:t>9/5/2024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19</a:t>
            </a:fld>
            <a:endParaRPr lang="en-US"/>
          </a:p>
        </p:txBody>
      </p:sp>
    </p:spTree>
    <p:extLst>
      <p:ext uri="{BB962C8B-B14F-4D97-AF65-F5344CB8AC3E}">
        <p14:creationId xmlns:p14="http://schemas.microsoft.com/office/powerpoint/2010/main" val="3952479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F92B9163-773B-844A-BA75-0E440DDA909F}" type="datetime1">
              <a:rPr lang="en-US" smtClean="0"/>
              <a:t>9/5/2024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#:5-24-0010-02-agen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308324"/>
          </a:xfrm>
          <a:prstGeom prst="rect">
            <a:avLst/>
          </a:prstGeom>
        </p:spPr>
        <p:txBody>
          <a:bodyPr wrap="square">
            <a:spAutoFit/>
          </a:bodyPr>
          <a:lstStyle/>
          <a:p>
            <a:pPr marL="0" marR="0">
              <a:spcBef>
                <a:spcPts val="0"/>
              </a:spcBef>
              <a:spcAft>
                <a:spcPts val="0"/>
              </a:spcAft>
            </a:pPr>
            <a:r>
              <a:rPr lang="en-US" sz="1400" dirty="0"/>
              <a:t>IEEE 1900.5 Meetings</a:t>
            </a:r>
          </a:p>
          <a:p>
            <a:endParaRPr lang="en-US" sz="1400" dirty="0"/>
          </a:p>
          <a:p>
            <a:endParaRPr lang="en-US" sz="1400" dirty="0"/>
          </a:p>
          <a:p>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a:t>
            </a:r>
            <a:r>
              <a:rPr lang="en-US" sz="1800" kern="0" dirty="0">
                <a:solidFill>
                  <a:srgbClr val="333333"/>
                </a:solidFill>
                <a:effectLst/>
                <a:latin typeface="Arial" panose="020B0604020202020204" pitchFamily="34" charset="0"/>
                <a:ea typeface="Calibri" panose="020F0502020204030204" pitchFamily="34" charset="0"/>
              </a:rPr>
              <a:t>2343 126 2088 </a:t>
            </a:r>
            <a:endParaRPr lang="en-US" sz="1400" dirty="0"/>
          </a:p>
          <a:p>
            <a:br>
              <a:rPr lang="en-US" sz="1400" dirty="0"/>
            </a:br>
            <a:endParaRPr lang="en-US" sz="1400" dirty="0">
              <a:ea typeface="Times New Roman" panose="02020603050405020304" pitchFamily="18"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41A719F3-CFB7-6BA4-07F0-68D83F2F04BE}"/>
              </a:ext>
            </a:extLst>
          </p:cNvPr>
          <p:cNvGraphicFramePr>
            <a:graphicFrameLocks noGrp="1"/>
          </p:cNvGraphicFramePr>
          <p:nvPr/>
        </p:nvGraphicFramePr>
        <p:xfrm>
          <a:off x="381000" y="1258888"/>
          <a:ext cx="7696200" cy="436754"/>
        </p:xfrm>
        <a:graphic>
          <a:graphicData uri="http://schemas.openxmlformats.org/drawingml/2006/table">
            <a:tbl>
              <a:tblPr firstRow="1" firstCol="1" bandRow="1">
                <a:tableStyleId>{5C22544A-7EE6-4342-B048-85BDC9FD1C3A}</a:tableStyleId>
              </a:tblPr>
              <a:tblGrid>
                <a:gridCol w="7696200">
                  <a:extLst>
                    <a:ext uri="{9D8B030D-6E8A-4147-A177-3AD203B41FA5}">
                      <a16:colId xmlns:a16="http://schemas.microsoft.com/office/drawing/2014/main" val="2789819522"/>
                    </a:ext>
                  </a:extLst>
                </a:gridCol>
              </a:tblGrid>
              <a:tr h="0">
                <a:tc>
                  <a:txBody>
                    <a:bodyPr/>
                    <a:lstStyle/>
                    <a:p>
                      <a:pPr marL="0" marR="0">
                        <a:lnSpc>
                          <a:spcPts val="1800"/>
                        </a:lnSpc>
                        <a:spcBef>
                          <a:spcPts val="0"/>
                        </a:spcBef>
                        <a:spcAft>
                          <a:spcPts val="0"/>
                        </a:spcAft>
                      </a:pPr>
                      <a:r>
                        <a:rPr lang="en-US" sz="1400" b="1" kern="100" dirty="0">
                          <a:solidFill>
                            <a:schemeClr val="tx1"/>
                          </a:solidFill>
                          <a:effectLst/>
                        </a:rPr>
                        <a:t>Join from the meeting link</a:t>
                      </a:r>
                      <a:endParaRPr lang="en-US" sz="2000" b="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bg1"/>
                    </a:solidFill>
                  </a:tcPr>
                </a:tc>
                <a:extLst>
                  <a:ext uri="{0D108BD9-81ED-4DB2-BD59-A6C34878D82A}">
                    <a16:rowId xmlns:a16="http://schemas.microsoft.com/office/drawing/2014/main" val="4214511246"/>
                  </a:ext>
                </a:extLst>
              </a:tr>
              <a:tr h="0">
                <a:tc>
                  <a:txBody>
                    <a:bodyPr/>
                    <a:lstStyle/>
                    <a:p>
                      <a:pPr marL="0" marR="0" latinLnBrk="1">
                        <a:lnSpc>
                          <a:spcPts val="1800"/>
                        </a:lnSpc>
                        <a:spcBef>
                          <a:spcPts val="0"/>
                        </a:spcBef>
                        <a:spcAft>
                          <a:spcPts val="0"/>
                        </a:spcAft>
                      </a:pPr>
                      <a:r>
                        <a:rPr lang="en-US" sz="1400" u="none" strike="noStrike" kern="100" dirty="0">
                          <a:effectLst/>
                          <a:hlinkClick r:id="rId3"/>
                        </a:rPr>
                        <a:t>https://ieeesa.webex.com/ieeesa/j.php?MTID=m7d80ef1253be53e496f2bbc9714730f3</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bg1"/>
                    </a:solidFill>
                  </a:tcPr>
                </a:tc>
                <a:extLst>
                  <a:ext uri="{0D108BD9-81ED-4DB2-BD59-A6C34878D82A}">
                    <a16:rowId xmlns:a16="http://schemas.microsoft.com/office/drawing/2014/main" val="4128039766"/>
                  </a:ext>
                </a:extLst>
              </a:tr>
            </a:tbl>
          </a:graphicData>
        </a:graphic>
      </p:graphicFrame>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E7DA4-84CA-4A5F-2B01-5ACD5298B44C}"/>
              </a:ext>
            </a:extLst>
          </p:cNvPr>
          <p:cNvSpPr>
            <a:spLocks noGrp="1"/>
          </p:cNvSpPr>
          <p:nvPr>
            <p:ph type="title"/>
          </p:nvPr>
        </p:nvSpPr>
        <p:spPr>
          <a:xfrm>
            <a:off x="457200" y="274638"/>
            <a:ext cx="8229600" cy="638176"/>
          </a:xfrm>
        </p:spPr>
        <p:txBody>
          <a:bodyPr>
            <a:normAutofit fontScale="90000"/>
          </a:bodyPr>
          <a:lstStyle/>
          <a:p>
            <a:r>
              <a:rPr lang="en-US" dirty="0"/>
              <a:t>Opensource Repository</a:t>
            </a:r>
          </a:p>
        </p:txBody>
      </p:sp>
      <p:sp>
        <p:nvSpPr>
          <p:cNvPr id="3" name="Content Placeholder 2">
            <a:extLst>
              <a:ext uri="{FF2B5EF4-FFF2-40B4-BE49-F238E27FC236}">
                <a16:creationId xmlns:a16="http://schemas.microsoft.com/office/drawing/2014/main" id="{9C806C28-9F61-25DA-D45A-DDD3FD6D9A52}"/>
              </a:ext>
            </a:extLst>
          </p:cNvPr>
          <p:cNvSpPr>
            <a:spLocks noGrp="1"/>
          </p:cNvSpPr>
          <p:nvPr>
            <p:ph idx="1"/>
          </p:nvPr>
        </p:nvSpPr>
        <p:spPr>
          <a:xfrm>
            <a:off x="457200" y="1097629"/>
            <a:ext cx="8229600" cy="5150771"/>
          </a:xfrm>
        </p:spPr>
        <p:txBody>
          <a:bodyPr>
            <a:normAutofit/>
          </a:bodyPr>
          <a:lstStyle/>
          <a:p>
            <a:r>
              <a:rPr lang="en-US" sz="2400" dirty="0"/>
              <a:t>Lead – Eric Lindahl</a:t>
            </a:r>
          </a:p>
          <a:p>
            <a:r>
              <a:rPr lang="en-US" sz="2400" dirty="0"/>
              <a:t>Maintainer – Carlos Caicedo, Becca Rousseau</a:t>
            </a:r>
          </a:p>
          <a:p>
            <a:r>
              <a:rPr lang="en-US" sz="2600" dirty="0">
                <a:effectLst/>
                <a:latin typeface="Calibri" panose="020F0502020204030204" pitchFamily="34" charset="0"/>
                <a:ea typeface="Calibri" panose="020F0502020204030204" pitchFamily="34" charset="0"/>
              </a:rPr>
              <a:t>Root URL "</a:t>
            </a:r>
            <a:r>
              <a:rPr lang="en-US" sz="2600" u="sng" dirty="0">
                <a:solidFill>
                  <a:srgbClr val="0000FF"/>
                </a:solidFill>
                <a:effectLst/>
                <a:latin typeface="Calibri" panose="020F0502020204030204" pitchFamily="34" charset="0"/>
                <a:ea typeface="Calibri" panose="020F0502020204030204" pitchFamily="34" charset="0"/>
                <a:hlinkClick r:id="rId2"/>
              </a:rPr>
              <a:t>purl.ieee.org/</a:t>
            </a:r>
            <a:r>
              <a:rPr lang="en-US" sz="2600" u="sng" dirty="0" err="1">
                <a:solidFill>
                  <a:srgbClr val="0000FF"/>
                </a:solidFill>
                <a:effectLst/>
                <a:latin typeface="Calibri" panose="020F0502020204030204" pitchFamily="34" charset="0"/>
                <a:ea typeface="Calibri" panose="020F0502020204030204" pitchFamily="34" charset="0"/>
                <a:hlinkClick r:id="rId2"/>
              </a:rPr>
              <a:t>sa</a:t>
            </a:r>
            <a:r>
              <a:rPr lang="en-US" sz="2600" dirty="0">
                <a:effectLst/>
                <a:latin typeface="Calibri" panose="020F0502020204030204" pitchFamily="34" charset="0"/>
                <a:ea typeface="Calibri" panose="020F0502020204030204" pitchFamily="34" charset="0"/>
              </a:rPr>
              <a:t>" for the standards groups is fixed and must be the root and using </a:t>
            </a:r>
            <a:r>
              <a:rPr lang="en-US" sz="2600" kern="0" dirty="0">
                <a:effectLst/>
                <a:latin typeface="Calibri" panose="020F0502020204030204" pitchFamily="34" charset="0"/>
                <a:ea typeface="Calibri" panose="020F0502020204030204" pitchFamily="34" charset="0"/>
              </a:rPr>
              <a:t>"/</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for our </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work, and "/</a:t>
            </a:r>
            <a:r>
              <a:rPr lang="en-US" sz="2600" kern="0" dirty="0" err="1">
                <a:effectLst/>
                <a:latin typeface="Calibri" panose="020F0502020204030204" pitchFamily="34" charset="0"/>
                <a:ea typeface="Calibri" panose="020F0502020204030204" pitchFamily="34" charset="0"/>
              </a:rPr>
              <a:t>scm</a:t>
            </a:r>
            <a:r>
              <a:rPr lang="en-US" sz="2600" kern="0" dirty="0">
                <a:effectLst/>
                <a:latin typeface="Calibri" panose="020F0502020204030204" pitchFamily="34" charset="0"/>
                <a:ea typeface="Calibri" panose="020F0502020204030204" pitchFamily="34" charset="0"/>
              </a:rPr>
              <a:t>" for our SCM work</a:t>
            </a:r>
          </a:p>
          <a:p>
            <a:pPr lvl="1"/>
            <a:r>
              <a:rPr lang="en-US" sz="2200" dirty="0">
                <a:effectLst/>
                <a:latin typeface="Calibri" panose="020F0502020204030204" pitchFamily="34" charset="0"/>
                <a:ea typeface="Calibri" panose="020F0502020204030204" pitchFamily="34" charset="0"/>
              </a:rPr>
              <a:t>Our SCM full PURL is "</a:t>
            </a:r>
            <a:r>
              <a:rPr lang="en-US" sz="2200" u="sng" dirty="0">
                <a:solidFill>
                  <a:srgbClr val="0000FF"/>
                </a:solidFill>
                <a:effectLst/>
                <a:latin typeface="Calibri" panose="020F0502020204030204" pitchFamily="34" charset="0"/>
                <a:ea typeface="Calibri" panose="020F0502020204030204" pitchFamily="34" charset="0"/>
                <a:hlinkClick r:id="rId3"/>
              </a:rPr>
              <a:t>purl.ieee.org/</a:t>
            </a:r>
            <a:r>
              <a:rPr lang="en-US" sz="2200" u="sng" dirty="0" err="1">
                <a:solidFill>
                  <a:srgbClr val="0000FF"/>
                </a:solidFill>
                <a:effectLst/>
                <a:latin typeface="Calibri" panose="020F0502020204030204" pitchFamily="34" charset="0"/>
                <a:ea typeface="Calibri" panose="020F0502020204030204" pitchFamily="34" charset="0"/>
                <a:hlinkClick r:id="rId3"/>
              </a:rPr>
              <a:t>sa</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dyspan</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scm</a:t>
            </a:r>
            <a:r>
              <a:rPr lang="en-US" sz="2200" dirty="0">
                <a:effectLst/>
                <a:latin typeface="Calibri" panose="020F0502020204030204" pitchFamily="34" charset="0"/>
                <a:ea typeface="Calibri" panose="020F0502020204030204" pitchFamily="34" charset="0"/>
              </a:rPr>
              <a:t>“</a:t>
            </a:r>
          </a:p>
          <a:p>
            <a:r>
              <a:rPr lang="en-US" sz="2600" dirty="0">
                <a:latin typeface="Calibri" panose="020F0502020204030204" pitchFamily="34" charset="0"/>
                <a:ea typeface="Calibri" panose="020F0502020204030204" pitchFamily="34" charset="0"/>
              </a:rPr>
              <a:t>3/1/24</a:t>
            </a:r>
          </a:p>
          <a:p>
            <a:pPr lvl="1"/>
            <a:r>
              <a:rPr lang="en-US" sz="2200" dirty="0">
                <a:latin typeface="Calibri" panose="020F0502020204030204" pitchFamily="34" charset="0"/>
                <a:ea typeface="Calibri" panose="020F0502020204030204" pitchFamily="34" charset="0"/>
              </a:rPr>
              <a:t>Will attempt a meeting with IEEE and invite Becca.  Will post after balloting </a:t>
            </a:r>
          </a:p>
          <a:p>
            <a:r>
              <a:rPr lang="en-US" sz="2600" dirty="0">
                <a:latin typeface="Calibri" panose="020F0502020204030204" pitchFamily="34" charset="0"/>
                <a:ea typeface="Calibri" panose="020F0502020204030204" pitchFamily="34" charset="0"/>
              </a:rPr>
              <a:t>8/2/24</a:t>
            </a:r>
          </a:p>
          <a:p>
            <a:pPr lvl="1"/>
            <a:r>
              <a:rPr lang="en-US" sz="2200" dirty="0">
                <a:latin typeface="Calibri" panose="020F0502020204030204" pitchFamily="34" charset="0"/>
                <a:ea typeface="Calibri" panose="020F0502020204030204" pitchFamily="34" charset="0"/>
              </a:rPr>
              <a:t>Same</a:t>
            </a:r>
          </a:p>
          <a:p>
            <a:pPr lvl="1"/>
            <a:endParaRPr lang="en-US" sz="2200" dirty="0">
              <a:effectLst/>
              <a:latin typeface="Calibri" panose="020F0502020204030204" pitchFamily="34" charset="0"/>
              <a:ea typeface="Calibri" panose="020F0502020204030204" pitchFamily="34" charset="0"/>
            </a:endParaRPr>
          </a:p>
          <a:p>
            <a:pPr lvl="1"/>
            <a:endParaRPr lang="en-US" sz="2200" dirty="0">
              <a:effectLst/>
              <a:latin typeface="Calibri" panose="020F0502020204030204" pitchFamily="34" charset="0"/>
              <a:ea typeface="Calibri" panose="020F0502020204030204" pitchFamily="34" charset="0"/>
            </a:endParaRPr>
          </a:p>
          <a:p>
            <a:pPr lvl="2"/>
            <a:endParaRPr lang="en-US" sz="1600" dirty="0"/>
          </a:p>
          <a:p>
            <a:pPr lvl="1"/>
            <a:endParaRPr lang="en-US" sz="2000" dirty="0"/>
          </a:p>
          <a:p>
            <a:pPr lvl="1"/>
            <a:endParaRPr lang="en-US" sz="2000" dirty="0"/>
          </a:p>
          <a:p>
            <a:pPr lvl="1"/>
            <a:endParaRPr lang="en-US" sz="2000" dirty="0"/>
          </a:p>
          <a:p>
            <a:pPr lvl="1"/>
            <a:endParaRPr lang="en-US" sz="2000" dirty="0"/>
          </a:p>
        </p:txBody>
      </p:sp>
      <p:sp>
        <p:nvSpPr>
          <p:cNvPr id="4" name="Date Placeholder 3">
            <a:extLst>
              <a:ext uri="{FF2B5EF4-FFF2-40B4-BE49-F238E27FC236}">
                <a16:creationId xmlns:a16="http://schemas.microsoft.com/office/drawing/2014/main" id="{51AE827E-72A1-AA38-EF1D-FBDB593383AF}"/>
              </a:ext>
            </a:extLst>
          </p:cNvPr>
          <p:cNvSpPr>
            <a:spLocks noGrp="1"/>
          </p:cNvSpPr>
          <p:nvPr>
            <p:ph type="dt" sz="half" idx="10"/>
          </p:nvPr>
        </p:nvSpPr>
        <p:spPr/>
        <p:txBody>
          <a:bodyPr/>
          <a:lstStyle/>
          <a:p>
            <a:pPr>
              <a:defRPr/>
            </a:pPr>
            <a:fld id="{16B57355-4AF4-A441-8AA9-B06FF469BB9E}" type="datetime1">
              <a:rPr lang="en-US" smtClean="0"/>
              <a:t>9/5/2024</a:t>
            </a:fld>
            <a:endParaRPr lang="en-US"/>
          </a:p>
        </p:txBody>
      </p:sp>
      <p:sp>
        <p:nvSpPr>
          <p:cNvPr id="5" name="Footer Placeholder 4">
            <a:extLst>
              <a:ext uri="{FF2B5EF4-FFF2-40B4-BE49-F238E27FC236}">
                <a16:creationId xmlns:a16="http://schemas.microsoft.com/office/drawing/2014/main" id="{82C10DFD-274A-A2E4-CB95-7B41D35AB344}"/>
              </a:ext>
            </a:extLst>
          </p:cNvPr>
          <p:cNvSpPr>
            <a:spLocks noGrp="1"/>
          </p:cNvSpPr>
          <p:nvPr>
            <p:ph type="ftr" sz="quarter" idx="11"/>
          </p:nvPr>
        </p:nvSpPr>
        <p:spPr/>
        <p:txBody>
          <a:bodyPr/>
          <a:lstStyle/>
          <a:p>
            <a:r>
              <a:rPr lang="en-US" dirty="0"/>
              <a:t>Doc #:5-24-0020-00-agen</a:t>
            </a:r>
          </a:p>
        </p:txBody>
      </p:sp>
      <p:sp>
        <p:nvSpPr>
          <p:cNvPr id="6" name="Slide Number Placeholder 5">
            <a:extLst>
              <a:ext uri="{FF2B5EF4-FFF2-40B4-BE49-F238E27FC236}">
                <a16:creationId xmlns:a16="http://schemas.microsoft.com/office/drawing/2014/main" id="{9D0380AB-2F47-F5E3-F3BC-1E6C7DDC0873}"/>
              </a:ext>
            </a:extLst>
          </p:cNvPr>
          <p:cNvSpPr>
            <a:spLocks noGrp="1"/>
          </p:cNvSpPr>
          <p:nvPr>
            <p:ph type="sldNum" sz="quarter" idx="12"/>
          </p:nvPr>
        </p:nvSpPr>
        <p:spPr/>
        <p:txBody>
          <a:bodyPr/>
          <a:lstStyle/>
          <a:p>
            <a:pPr>
              <a:defRPr/>
            </a:pPr>
            <a:fld id="{E6A9CA49-25C3-408A-A7C2-6BBA5AFB62A7}" type="slidenum">
              <a:rPr lang="en-US" smtClean="0"/>
              <a:pPr>
                <a:defRPr/>
              </a:pPr>
              <a:t>20</a:t>
            </a:fld>
            <a:endParaRPr lang="en-US"/>
          </a:p>
        </p:txBody>
      </p:sp>
    </p:spTree>
    <p:extLst>
      <p:ext uri="{BB962C8B-B14F-4D97-AF65-F5344CB8AC3E}">
        <p14:creationId xmlns:p14="http://schemas.microsoft.com/office/powerpoint/2010/main" val="5524899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 - 1</a:t>
            </a:r>
          </a:p>
        </p:txBody>
      </p:sp>
      <p:sp>
        <p:nvSpPr>
          <p:cNvPr id="15363" name="Content Placeholder 2"/>
          <p:cNvSpPr>
            <a:spLocks noGrp="1"/>
          </p:cNvSpPr>
          <p:nvPr>
            <p:ph idx="1"/>
          </p:nvPr>
        </p:nvSpPr>
        <p:spPr>
          <a:xfrm>
            <a:off x="342900" y="921703"/>
            <a:ext cx="8648700" cy="5392617"/>
          </a:xfrm>
        </p:spPr>
        <p:txBody>
          <a:bodyPr>
            <a:normAutofit fontScale="85000" lnSpcReduction="20000"/>
          </a:bodyPr>
          <a:lstStyle/>
          <a:p>
            <a:r>
              <a:rPr lang="en-US" sz="2000" dirty="0"/>
              <a:t>Met on 20 August</a:t>
            </a:r>
          </a:p>
          <a:p>
            <a:r>
              <a:rPr lang="en-US" sz="2000" dirty="0"/>
              <a:t>Treasurer – $</a:t>
            </a:r>
            <a:r>
              <a:rPr lang="en-US" sz="1800" dirty="0">
                <a:effectLst/>
                <a:latin typeface="Aptos" panose="020B0004020202020204" pitchFamily="34" charset="0"/>
                <a:ea typeface="Aptos" panose="020B0004020202020204" pitchFamily="34" charset="0"/>
                <a:cs typeface="Times New Roman" panose="02020603050405020304" pitchFamily="18" charset="0"/>
              </a:rPr>
              <a:t>46,669.51</a:t>
            </a:r>
            <a:r>
              <a:rPr lang="en-US" sz="2000" dirty="0"/>
              <a:t> in the account</a:t>
            </a:r>
          </a:p>
          <a:p>
            <a:r>
              <a:rPr lang="en-US" sz="2000" dirty="0"/>
              <a:t>Working on the P&amp;P since it is set to expire at the end of the calendar year</a:t>
            </a:r>
          </a:p>
          <a:p>
            <a:r>
              <a:rPr lang="en-US" sz="2000" dirty="0"/>
              <a:t>Selected updates</a:t>
            </a:r>
          </a:p>
          <a:p>
            <a:pPr lvl="1"/>
            <a:r>
              <a:rPr lang="en-US" sz="1600" dirty="0"/>
              <a:t>1900.1 – Reinhard is trying to revive the group</a:t>
            </a:r>
          </a:p>
          <a:p>
            <a:pPr lvl="1"/>
            <a:r>
              <a:rPr lang="en-US" sz="1600" dirty="0"/>
              <a:t>1900.2 – Eric is seeking to take over the chair’s duties. Sees a need to connect this work to the SCMs of IEEE 1900.5.2. The first task is to resolve what should be done with the PAR. It expires in December </a:t>
            </a:r>
          </a:p>
          <a:p>
            <a:pPr lvl="1"/>
            <a:r>
              <a:rPr lang="en-US" sz="1600" dirty="0"/>
              <a:t>1900.6 – Still need to kick off the work.  Have a tentative PAR.  Primary goal of their revision is to refresh the use cases and then linking the data model to those use cases.  The current baseline standard is no longer active. More of a housekeeping effort</a:t>
            </a:r>
          </a:p>
          <a:p>
            <a:pPr lvl="1"/>
            <a:r>
              <a:rPr lang="en-US" sz="1600" dirty="0"/>
              <a:t>1900.8 </a:t>
            </a:r>
            <a:r>
              <a:rPr lang="en-US" sz="1500" dirty="0"/>
              <a:t>– </a:t>
            </a:r>
            <a:r>
              <a:rPr lang="en-US" sz="1800" dirty="0">
                <a:effectLst/>
                <a:latin typeface="Aptos" panose="020B0004020202020204" pitchFamily="34" charset="0"/>
                <a:ea typeface="Aptos" panose="020B0004020202020204" pitchFamily="34" charset="0"/>
                <a:cs typeface="Times New Roman" panose="02020603050405020304" pitchFamily="18" charset="0"/>
              </a:rPr>
              <a:t>WG continues to discuss an approach to create a </a:t>
            </a:r>
            <a:r>
              <a:rPr lang="en-US" sz="1800" dirty="0" err="1">
                <a:effectLst/>
                <a:latin typeface="Aptos" panose="020B0004020202020204" pitchFamily="34" charset="0"/>
                <a:ea typeface="Aptos" panose="020B0004020202020204" pitchFamily="34" charset="0"/>
                <a:cs typeface="Times New Roman" panose="02020603050405020304" pitchFamily="18" charset="0"/>
              </a:rPr>
              <a:t>flexilbe</a:t>
            </a:r>
            <a:r>
              <a:rPr lang="en-US" sz="1800" dirty="0">
                <a:effectLst/>
                <a:latin typeface="Aptos" panose="020B0004020202020204" pitchFamily="34" charset="0"/>
                <a:ea typeface="Aptos" panose="020B0004020202020204" pitchFamily="34" charset="0"/>
                <a:cs typeface="Times New Roman" panose="02020603050405020304" pitchFamily="18" charset="0"/>
              </a:rPr>
              <a:t> data file format – linking meta data for our standard and data sets – Want a flexible way to associate metadata to data sets and the confidence of the data sets.  Still planning to use Google </a:t>
            </a:r>
            <a:r>
              <a:rPr lang="en-US" sz="1800" dirty="0" err="1">
                <a:effectLst/>
                <a:latin typeface="Aptos" panose="020B0004020202020204" pitchFamily="34" charset="0"/>
                <a:ea typeface="Aptos" panose="020B0004020202020204" pitchFamily="34" charset="0"/>
                <a:cs typeface="Times New Roman" panose="02020603050405020304" pitchFamily="18" charset="0"/>
              </a:rPr>
              <a:t>Croisant</a:t>
            </a:r>
            <a:r>
              <a:rPr lang="en-US" sz="1800" dirty="0">
                <a:effectLst/>
                <a:latin typeface="Aptos" panose="020B0004020202020204" pitchFamily="34" charset="0"/>
                <a:ea typeface="Aptos" panose="020B0004020202020204" pitchFamily="34" charset="0"/>
                <a:cs typeface="Times New Roman" panose="02020603050405020304" pitchFamily="18" charset="0"/>
              </a:rPr>
              <a:t>.  They want to create a reference implementation that does this association to drive the standard.  Hope to have a standard for vote in December.</a:t>
            </a:r>
            <a:r>
              <a:rPr lang="en-US" sz="1500" dirty="0"/>
              <a:t>. </a:t>
            </a:r>
          </a:p>
          <a:p>
            <a:r>
              <a:rPr lang="en-US" sz="2000" dirty="0"/>
              <a:t>Updating the 1900 web site – not much work has been done</a:t>
            </a:r>
          </a:p>
          <a:p>
            <a:pPr lvl="1"/>
            <a:r>
              <a:rPr lang="en-US" sz="1600" dirty="0"/>
              <a:t>Each workgroup has been tasked with updating their specific content</a:t>
            </a:r>
          </a:p>
          <a:p>
            <a:pPr lvl="1"/>
            <a:r>
              <a:rPr lang="en-US" sz="1600" dirty="0"/>
              <a:t>The Secretary’s (Alex </a:t>
            </a:r>
            <a:r>
              <a:rPr lang="en-US" sz="1600" dirty="0" err="1"/>
              <a:t>Lackpour’s</a:t>
            </a:r>
            <a:r>
              <a:rPr lang="en-US" sz="1600" dirty="0"/>
              <a:t>) role is to update our web site.  Recommended reviewing and editing our website as a word document and he would then make changes based on the word document to the web page</a:t>
            </a:r>
          </a:p>
          <a:p>
            <a:r>
              <a:rPr lang="en-US" sz="2100" dirty="0"/>
              <a:t>Funds are available to support publishing and promotion</a:t>
            </a:r>
          </a:p>
          <a:p>
            <a:r>
              <a:rPr lang="en-US" sz="2100" dirty="0"/>
              <a:t>Potential new projects – Oliver encouraged our engagement with the IMT 2030 New Standards Initiative for 6G - </a:t>
            </a:r>
            <a:r>
              <a:rPr lang="en-US" sz="1400" dirty="0">
                <a:hlinkClick r:id="rId2"/>
              </a:rPr>
              <a:t>IMT towards 2030 and beyond (itu.int)</a:t>
            </a:r>
            <a:endParaRPr lang="en-US" sz="2100" dirty="0"/>
          </a:p>
          <a:p>
            <a:r>
              <a:rPr lang="en-US" sz="2100" dirty="0" err="1"/>
              <a:t>DySPAN</a:t>
            </a:r>
            <a:r>
              <a:rPr lang="en-US" sz="2100" dirty="0"/>
              <a:t> 2025 will be in London – Consider a face-to-face there</a:t>
            </a:r>
          </a:p>
          <a:p>
            <a:pPr marL="0" indent="0">
              <a:buNone/>
            </a:pPr>
            <a:endParaRPr lang="en-US" sz="1400" dirty="0"/>
          </a:p>
        </p:txBody>
      </p:sp>
      <p:sp>
        <p:nvSpPr>
          <p:cNvPr id="4" name="Date Placeholder 3"/>
          <p:cNvSpPr>
            <a:spLocks noGrp="1"/>
          </p:cNvSpPr>
          <p:nvPr>
            <p:ph type="dt" sz="quarter" idx="10"/>
          </p:nvPr>
        </p:nvSpPr>
        <p:spPr/>
        <p:txBody>
          <a:bodyPr/>
          <a:lstStyle/>
          <a:p>
            <a:pPr>
              <a:defRPr/>
            </a:pPr>
            <a:fld id="{5F260B7F-E713-624F-97BF-A290A018D659}" type="datetime1">
              <a:rPr lang="en-US" smtClean="0"/>
              <a:t>9/5/2024</a:t>
            </a:fld>
            <a:endParaRPr lang="en-US"/>
          </a:p>
        </p:txBody>
      </p:sp>
      <p:sp>
        <p:nvSpPr>
          <p:cNvPr id="5" name="Footer Placeholder 4"/>
          <p:cNvSpPr>
            <a:spLocks noGrp="1"/>
          </p:cNvSpPr>
          <p:nvPr>
            <p:ph type="ftr" sz="quarter" idx="11"/>
          </p:nvPr>
        </p:nvSpPr>
        <p:spPr/>
        <p:txBody>
          <a:bodyPr/>
          <a:lstStyle/>
          <a:p>
            <a:pPr>
              <a:defRPr/>
            </a:pPr>
            <a:r>
              <a:rPr lang="en-US" dirty="0"/>
              <a:t>Doc #:5-24-0020-00-agen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21</a:t>
            </a:fld>
            <a:endParaRPr lang="en-US"/>
          </a:p>
        </p:txBody>
      </p:sp>
    </p:spTree>
    <p:extLst>
      <p:ext uri="{BB962C8B-B14F-4D97-AF65-F5344CB8AC3E}">
        <p14:creationId xmlns:p14="http://schemas.microsoft.com/office/powerpoint/2010/main" val="6037975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DBF0E-FC79-06E8-3F74-3426E6C40396}"/>
              </a:ext>
            </a:extLst>
          </p:cNvPr>
          <p:cNvSpPr>
            <a:spLocks noGrp="1"/>
          </p:cNvSpPr>
          <p:nvPr>
            <p:ph type="title"/>
          </p:nvPr>
        </p:nvSpPr>
        <p:spPr>
          <a:xfrm>
            <a:off x="457200" y="274638"/>
            <a:ext cx="8229600" cy="563562"/>
          </a:xfrm>
        </p:spPr>
        <p:txBody>
          <a:bodyPr>
            <a:normAutofit fontScale="90000"/>
          </a:bodyPr>
          <a:lstStyle/>
          <a:p>
            <a:r>
              <a:rPr lang="en-US" dirty="0"/>
              <a:t>IEEE 1900 Working Groups</a:t>
            </a:r>
          </a:p>
        </p:txBody>
      </p:sp>
      <p:sp>
        <p:nvSpPr>
          <p:cNvPr id="4" name="Date Placeholder 3">
            <a:extLst>
              <a:ext uri="{FF2B5EF4-FFF2-40B4-BE49-F238E27FC236}">
                <a16:creationId xmlns:a16="http://schemas.microsoft.com/office/drawing/2014/main" id="{45398C4A-8183-5DD1-15AC-C9EF3C46F7E0}"/>
              </a:ext>
            </a:extLst>
          </p:cNvPr>
          <p:cNvSpPr>
            <a:spLocks noGrp="1"/>
          </p:cNvSpPr>
          <p:nvPr>
            <p:ph type="dt" sz="half" idx="10"/>
          </p:nvPr>
        </p:nvSpPr>
        <p:spPr/>
        <p:txBody>
          <a:bodyPr/>
          <a:lstStyle/>
          <a:p>
            <a:pPr>
              <a:defRPr/>
            </a:pPr>
            <a:fld id="{16B57355-4AF4-A441-8AA9-B06FF469BB9E}" type="datetime1">
              <a:rPr lang="en-US" smtClean="0"/>
              <a:t>9/5/2024</a:t>
            </a:fld>
            <a:endParaRPr lang="en-US"/>
          </a:p>
        </p:txBody>
      </p:sp>
      <p:sp>
        <p:nvSpPr>
          <p:cNvPr id="5" name="Footer Placeholder 4">
            <a:extLst>
              <a:ext uri="{FF2B5EF4-FFF2-40B4-BE49-F238E27FC236}">
                <a16:creationId xmlns:a16="http://schemas.microsoft.com/office/drawing/2014/main" id="{1E50C9DA-76DD-8DE8-8D91-F5607148732F}"/>
              </a:ext>
            </a:extLst>
          </p:cNvPr>
          <p:cNvSpPr>
            <a:spLocks noGrp="1"/>
          </p:cNvSpPr>
          <p:nvPr>
            <p:ph type="ftr" sz="quarter" idx="11"/>
          </p:nvPr>
        </p:nvSpPr>
        <p:spPr/>
        <p:txBody>
          <a:bodyPr/>
          <a:lstStyle/>
          <a:p>
            <a:r>
              <a:rPr lang="en-US" dirty="0"/>
              <a:t>Doc #:5-24-0020-00-agen</a:t>
            </a:r>
          </a:p>
        </p:txBody>
      </p:sp>
      <p:sp>
        <p:nvSpPr>
          <p:cNvPr id="6" name="Slide Number Placeholder 5">
            <a:extLst>
              <a:ext uri="{FF2B5EF4-FFF2-40B4-BE49-F238E27FC236}">
                <a16:creationId xmlns:a16="http://schemas.microsoft.com/office/drawing/2014/main" id="{FAD0273A-C846-3EAF-928E-0493F5ACBE18}"/>
              </a:ext>
            </a:extLst>
          </p:cNvPr>
          <p:cNvSpPr>
            <a:spLocks noGrp="1"/>
          </p:cNvSpPr>
          <p:nvPr>
            <p:ph type="sldNum" sz="quarter" idx="12"/>
          </p:nvPr>
        </p:nvSpPr>
        <p:spPr/>
        <p:txBody>
          <a:bodyPr/>
          <a:lstStyle/>
          <a:p>
            <a:pPr>
              <a:defRPr/>
            </a:pPr>
            <a:fld id="{E6A9CA49-25C3-408A-A7C2-6BBA5AFB62A7}" type="slidenum">
              <a:rPr lang="en-US" smtClean="0"/>
              <a:pPr>
                <a:defRPr/>
              </a:pPr>
              <a:t>22</a:t>
            </a:fld>
            <a:endParaRPr lang="en-US"/>
          </a:p>
        </p:txBody>
      </p:sp>
      <p:pic>
        <p:nvPicPr>
          <p:cNvPr id="8" name="Content Placeholder 7" descr="Diagram&#10;&#10;Description automatically generated">
            <a:extLst>
              <a:ext uri="{FF2B5EF4-FFF2-40B4-BE49-F238E27FC236}">
                <a16:creationId xmlns:a16="http://schemas.microsoft.com/office/drawing/2014/main" id="{0C8CED8C-5FDA-0049-C3F2-C5B5E0923122}"/>
              </a:ext>
            </a:extLst>
          </p:cNvPr>
          <p:cNvPicPr>
            <a:picLocks noGrp="1" noChangeAspect="1"/>
          </p:cNvPicPr>
          <p:nvPr>
            <p:ph idx="1"/>
          </p:nvPr>
        </p:nvPicPr>
        <p:blipFill>
          <a:blip r:embed="rId2"/>
          <a:stretch>
            <a:fillRect/>
          </a:stretch>
        </p:blipFill>
        <p:spPr>
          <a:xfrm>
            <a:off x="619303" y="914400"/>
            <a:ext cx="7990433" cy="5199324"/>
          </a:xfrm>
          <a:prstGeom prst="rect">
            <a:avLst/>
          </a:prstGeom>
        </p:spPr>
      </p:pic>
    </p:spTree>
    <p:extLst>
      <p:ext uri="{BB962C8B-B14F-4D97-AF65-F5344CB8AC3E}">
        <p14:creationId xmlns:p14="http://schemas.microsoft.com/office/powerpoint/2010/main" val="10645238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AEF1A-7493-2AD4-AE6C-3B30D63D2634}"/>
              </a:ext>
            </a:extLst>
          </p:cNvPr>
          <p:cNvSpPr>
            <a:spLocks noGrp="1"/>
          </p:cNvSpPr>
          <p:nvPr>
            <p:ph type="title"/>
          </p:nvPr>
        </p:nvSpPr>
        <p:spPr/>
        <p:txBody>
          <a:bodyPr/>
          <a:lstStyle/>
          <a:p>
            <a:r>
              <a:rPr lang="en-US" dirty="0"/>
              <a:t>Website</a:t>
            </a:r>
          </a:p>
        </p:txBody>
      </p:sp>
      <p:sp>
        <p:nvSpPr>
          <p:cNvPr id="3" name="Content Placeholder 2">
            <a:extLst>
              <a:ext uri="{FF2B5EF4-FFF2-40B4-BE49-F238E27FC236}">
                <a16:creationId xmlns:a16="http://schemas.microsoft.com/office/drawing/2014/main" id="{5DBA96A7-EFF4-CD11-B576-3D6761F47B9B}"/>
              </a:ext>
            </a:extLst>
          </p:cNvPr>
          <p:cNvSpPr>
            <a:spLocks noGrp="1"/>
          </p:cNvSpPr>
          <p:nvPr>
            <p:ph idx="1"/>
          </p:nvPr>
        </p:nvSpPr>
        <p:spPr/>
        <p:txBody>
          <a:bodyPr/>
          <a:lstStyle/>
          <a:p>
            <a:r>
              <a:rPr lang="en-US" dirty="0">
                <a:hlinkClick r:id="rId2"/>
              </a:rPr>
              <a:t>IEEE 1900.5 | </a:t>
            </a:r>
            <a:r>
              <a:rPr lang="en-US" dirty="0" err="1">
                <a:hlinkClick r:id="rId2"/>
              </a:rPr>
              <a:t>DySPAN</a:t>
            </a:r>
            <a:r>
              <a:rPr lang="en-US" dirty="0">
                <a:hlinkClick r:id="rId2"/>
              </a:rPr>
              <a:t> Standards Committee</a:t>
            </a:r>
            <a:endParaRPr lang="en-US" dirty="0"/>
          </a:p>
          <a:p>
            <a:r>
              <a:rPr lang="en-US" dirty="0">
                <a:hlinkClick r:id="rId3"/>
              </a:rPr>
              <a:t>Word version on </a:t>
            </a:r>
            <a:r>
              <a:rPr lang="en-US" dirty="0" err="1">
                <a:hlinkClick r:id="rId3"/>
              </a:rPr>
              <a:t>iMeet</a:t>
            </a:r>
            <a:r>
              <a:rPr lang="en-US" dirty="0">
                <a:hlinkClick r:id="rId3"/>
              </a:rPr>
              <a:t> </a:t>
            </a:r>
            <a:r>
              <a:rPr lang="en-US" dirty="0"/>
              <a:t>– volunteers to update</a:t>
            </a:r>
          </a:p>
          <a:p>
            <a:pPr lvl="1"/>
            <a:r>
              <a:rPr lang="en-US" dirty="0"/>
              <a:t>Images: Authors </a:t>
            </a:r>
          </a:p>
          <a:p>
            <a:pPr lvl="1"/>
            <a:r>
              <a:rPr lang="en-US" dirty="0"/>
              <a:t>Scope: John </a:t>
            </a:r>
          </a:p>
          <a:p>
            <a:pPr lvl="1"/>
            <a:r>
              <a:rPr lang="en-US" dirty="0"/>
              <a:t>1900.5R: Eric</a:t>
            </a:r>
          </a:p>
          <a:p>
            <a:pPr lvl="1"/>
            <a:r>
              <a:rPr lang="en-US" dirty="0"/>
              <a:t>1900.5.1 &amp; 1900.5.1R: Reinhard</a:t>
            </a:r>
          </a:p>
          <a:p>
            <a:pPr lvl="1"/>
            <a:r>
              <a:rPr lang="en-US" dirty="0"/>
              <a:t>1900.5.2 &amp; 1900.5.2R: John Stine</a:t>
            </a:r>
          </a:p>
          <a:p>
            <a:endParaRPr lang="en-US" dirty="0"/>
          </a:p>
        </p:txBody>
      </p:sp>
      <p:sp>
        <p:nvSpPr>
          <p:cNvPr id="4" name="Date Placeholder 3">
            <a:extLst>
              <a:ext uri="{FF2B5EF4-FFF2-40B4-BE49-F238E27FC236}">
                <a16:creationId xmlns:a16="http://schemas.microsoft.com/office/drawing/2014/main" id="{97AFC9DC-6B52-C884-9527-2AB3594305BA}"/>
              </a:ext>
            </a:extLst>
          </p:cNvPr>
          <p:cNvSpPr>
            <a:spLocks noGrp="1"/>
          </p:cNvSpPr>
          <p:nvPr>
            <p:ph type="dt" sz="half" idx="10"/>
          </p:nvPr>
        </p:nvSpPr>
        <p:spPr/>
        <p:txBody>
          <a:bodyPr/>
          <a:lstStyle/>
          <a:p>
            <a:pPr>
              <a:defRPr/>
            </a:pPr>
            <a:fld id="{16B57355-4AF4-A441-8AA9-B06FF469BB9E}" type="datetime1">
              <a:rPr lang="en-US" smtClean="0"/>
              <a:t>9/5/2024</a:t>
            </a:fld>
            <a:endParaRPr lang="en-US"/>
          </a:p>
        </p:txBody>
      </p:sp>
      <p:sp>
        <p:nvSpPr>
          <p:cNvPr id="5" name="Footer Placeholder 4">
            <a:extLst>
              <a:ext uri="{FF2B5EF4-FFF2-40B4-BE49-F238E27FC236}">
                <a16:creationId xmlns:a16="http://schemas.microsoft.com/office/drawing/2014/main" id="{144DCA94-091F-F049-FA88-D435C265FB2B}"/>
              </a:ext>
            </a:extLst>
          </p:cNvPr>
          <p:cNvSpPr>
            <a:spLocks noGrp="1"/>
          </p:cNvSpPr>
          <p:nvPr>
            <p:ph type="ftr" sz="quarter" idx="11"/>
          </p:nvPr>
        </p:nvSpPr>
        <p:spPr/>
        <p:txBody>
          <a:bodyPr/>
          <a:lstStyle/>
          <a:p>
            <a:r>
              <a:rPr lang="en-US" dirty="0"/>
              <a:t>Doc #:5-24-0020-00-agen</a:t>
            </a:r>
          </a:p>
        </p:txBody>
      </p:sp>
      <p:sp>
        <p:nvSpPr>
          <p:cNvPr id="6" name="Slide Number Placeholder 5">
            <a:extLst>
              <a:ext uri="{FF2B5EF4-FFF2-40B4-BE49-F238E27FC236}">
                <a16:creationId xmlns:a16="http://schemas.microsoft.com/office/drawing/2014/main" id="{856FAE28-2448-ACBA-6E6B-56005E68FB98}"/>
              </a:ext>
            </a:extLst>
          </p:cNvPr>
          <p:cNvSpPr>
            <a:spLocks noGrp="1"/>
          </p:cNvSpPr>
          <p:nvPr>
            <p:ph type="sldNum" sz="quarter" idx="12"/>
          </p:nvPr>
        </p:nvSpPr>
        <p:spPr/>
        <p:txBody>
          <a:bodyPr/>
          <a:lstStyle/>
          <a:p>
            <a:pPr>
              <a:defRPr/>
            </a:pPr>
            <a:fld id="{E6A9CA49-25C3-408A-A7C2-6BBA5AFB62A7}" type="slidenum">
              <a:rPr lang="en-US" smtClean="0"/>
              <a:pPr>
                <a:defRPr/>
              </a:pPr>
              <a:t>23</a:t>
            </a:fld>
            <a:endParaRPr lang="en-US"/>
          </a:p>
        </p:txBody>
      </p:sp>
    </p:spTree>
    <p:extLst>
      <p:ext uri="{BB962C8B-B14F-4D97-AF65-F5344CB8AC3E}">
        <p14:creationId xmlns:p14="http://schemas.microsoft.com/office/powerpoint/2010/main" val="18033074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366"/>
          </a:xfrm>
        </p:spPr>
        <p:txBody>
          <a:bodyPr>
            <a:normAutofit fontScale="90000"/>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endParaRPr lang="en-US" sz="1400" dirty="0"/>
          </a:p>
          <a:p>
            <a:r>
              <a:rPr lang="en-US" sz="1800" dirty="0"/>
              <a:t>6/7/24</a:t>
            </a:r>
          </a:p>
          <a:p>
            <a:pPr lvl="1"/>
            <a:r>
              <a:rPr lang="en-US" sz="1400" dirty="0"/>
              <a:t>Successful tutorial at </a:t>
            </a:r>
            <a:r>
              <a:rPr lang="en-US" sz="1400" dirty="0" err="1"/>
              <a:t>DySPAN</a:t>
            </a:r>
            <a:r>
              <a:rPr lang="en-US" sz="1400" dirty="0"/>
              <a:t> 24 – A lot of awareness exist on IEEE 1900.5.2</a:t>
            </a:r>
          </a:p>
          <a:p>
            <a:pPr lvl="1"/>
            <a:r>
              <a:rPr lang="en-US" sz="1400" dirty="0"/>
              <a:t>Received very positive feedback about Eric’s work using LLM with SCMs</a:t>
            </a:r>
          </a:p>
          <a:p>
            <a:r>
              <a:rPr lang="en-US" sz="1800" dirty="0"/>
              <a:t>7/12/24</a:t>
            </a:r>
          </a:p>
          <a:p>
            <a:pPr lvl="1"/>
            <a:r>
              <a:rPr lang="en-US" sz="1400" dirty="0"/>
              <a:t>Eric wrote an abstract for AOC that includes SCM as part of the discussion (application of SCMs for humanitarian assistance.)</a:t>
            </a:r>
          </a:p>
          <a:p>
            <a:pPr lvl="1"/>
            <a:r>
              <a:rPr lang="en-US" sz="1400" dirty="0"/>
              <a:t>Tutorial submission for MILCOM</a:t>
            </a:r>
          </a:p>
          <a:p>
            <a:pPr lvl="1"/>
            <a:r>
              <a:rPr lang="en-US" sz="1400" dirty="0"/>
              <a:t>Association of Old Crows (AOC) Webinar on 22 Aug showing the use of SCMs for managing EMBM</a:t>
            </a:r>
          </a:p>
          <a:p>
            <a:pPr lvl="1"/>
            <a:r>
              <a:rPr lang="en-US" sz="1400" dirty="0"/>
              <a:t>Carlos has a paper for TPRC – Spectrum economics and sharing with SCMs – a case study in the 6 GHz band</a:t>
            </a:r>
          </a:p>
          <a:p>
            <a:r>
              <a:rPr lang="en-US" sz="1800" dirty="0"/>
              <a:t>8/2/24</a:t>
            </a:r>
          </a:p>
          <a:p>
            <a:pPr lvl="1"/>
            <a:r>
              <a:rPr lang="en-US" sz="1400" dirty="0"/>
              <a:t>Eric has an accepted AOC paper for the October Information Warfare Conference that includes a discussion of SCMs</a:t>
            </a:r>
          </a:p>
          <a:p>
            <a:pPr lvl="1"/>
            <a:r>
              <a:rPr lang="en-US" sz="1400" dirty="0"/>
              <a:t>Carlos and John submitted a tutorial proposal for MILCOM 24</a:t>
            </a:r>
          </a:p>
          <a:p>
            <a:r>
              <a:rPr lang="en-US" sz="1800" dirty="0"/>
              <a:t>9/6/24</a:t>
            </a:r>
          </a:p>
          <a:p>
            <a:pPr lvl="1"/>
            <a:r>
              <a:rPr lang="en-US" sz="1400" dirty="0"/>
              <a:t>MILCOM 24 tutorial proposal was not selected</a:t>
            </a:r>
          </a:p>
          <a:p>
            <a:pPr lvl="1"/>
            <a:endParaRPr lang="en-US" sz="1400" dirty="0"/>
          </a:p>
          <a:p>
            <a:pPr lvl="1"/>
            <a:endParaRPr lang="en-US" sz="1400" dirty="0"/>
          </a:p>
          <a:p>
            <a:pPr lvl="1"/>
            <a:endParaRPr lang="en-US" sz="1400" dirty="0"/>
          </a:p>
          <a:p>
            <a:pPr lvl="1"/>
            <a:endParaRPr lang="en-US" sz="1400" dirty="0"/>
          </a:p>
          <a:p>
            <a:pPr lvl="1"/>
            <a:endParaRPr lang="en-US" sz="1400" dirty="0"/>
          </a:p>
          <a:p>
            <a:pPr lvl="1"/>
            <a:endParaRPr lang="en-US" sz="1050" dirty="0"/>
          </a:p>
          <a:p>
            <a:pPr lvl="1"/>
            <a:endParaRPr lang="en-US" sz="1400" dirty="0"/>
          </a:p>
          <a:p>
            <a:pPr lvl="1"/>
            <a:endParaRPr lang="en-US" sz="1400" dirty="0"/>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17AA6F3-E5BA-EB4A-B00A-E0610F28523F}" type="datetime1">
              <a:rPr lang="en-US" smtClean="0"/>
              <a:t>9/5/2024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24</a:t>
            </a:fld>
            <a:endParaRPr lang="en-US"/>
          </a:p>
        </p:txBody>
      </p:sp>
    </p:spTree>
    <p:extLst>
      <p:ext uri="{BB962C8B-B14F-4D97-AF65-F5344CB8AC3E}">
        <p14:creationId xmlns:p14="http://schemas.microsoft.com/office/powerpoint/2010/main" val="3648328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66025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strike="sngStrike" dirty="0"/>
              <a:t>P1900.5 WG Mtg 7/12/24 0800 ET</a:t>
            </a:r>
          </a:p>
          <a:p>
            <a:r>
              <a:rPr lang="en-US" sz="1600" strike="sngStrike" dirty="0"/>
              <a:t>P1900.5.1 Revision Ad-hoc 7/12/24 0800 ET</a:t>
            </a:r>
          </a:p>
          <a:p>
            <a:r>
              <a:rPr lang="en-US" sz="1600" strike="sngStrike" dirty="0"/>
              <a:t>P1900.5.2 Revision CRG 7/19/24 1300 ET</a:t>
            </a:r>
          </a:p>
          <a:p>
            <a:r>
              <a:rPr lang="en-US" sz="1600" strike="sngStrike" dirty="0"/>
              <a:t>P1900.5.2 Revision CRG 8/2/24 1300 ET</a:t>
            </a:r>
          </a:p>
          <a:p>
            <a:r>
              <a:rPr lang="en-US" sz="1600" dirty="0"/>
              <a:t>P1900.5 WG Mtg 8/2/24 1430 ET</a:t>
            </a:r>
          </a:p>
          <a:p>
            <a:r>
              <a:rPr lang="en-US" sz="1600" dirty="0"/>
              <a:t>P1900.5 Revision Ad-hoc 8/9/24 1330 ET</a:t>
            </a:r>
          </a:p>
          <a:p>
            <a:r>
              <a:rPr lang="en-US" sz="1600" dirty="0"/>
              <a:t>P1900.5.2 Revision CRG 8/16/24 1300 ET</a:t>
            </a:r>
          </a:p>
          <a:p>
            <a:r>
              <a:rPr lang="en-US" sz="1600" dirty="0"/>
              <a:t>P1900.5.1 Revision Ad-hoc 8/16/24 1430 ET</a:t>
            </a:r>
          </a:p>
          <a:p>
            <a:r>
              <a:rPr lang="en-US" sz="1600" dirty="0"/>
              <a:t>P1900.5 Revision Ad-hoc 8/30/24 1300 ET</a:t>
            </a:r>
          </a:p>
          <a:p>
            <a:r>
              <a:rPr lang="en-US" sz="1600" dirty="0"/>
              <a:t>P1900.5 WG Mtg 9/6/24 0800 ET</a:t>
            </a:r>
          </a:p>
          <a:p>
            <a:r>
              <a:rPr lang="en-US" sz="1600" dirty="0"/>
              <a:t>P1900.5.2 Revision CRG 9/6/24 1300 ET (</a:t>
            </a:r>
            <a:r>
              <a:rPr lang="en-US" sz="1600"/>
              <a:t>if needed)</a:t>
            </a:r>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0EF8DF4-D794-2343-B4F1-C884AE043E46}" type="datetime1">
              <a:rPr lang="en-US" smtClean="0"/>
              <a:t>9/5/2024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25</a:t>
            </a:fld>
            <a:endParaRPr lang="en-US"/>
          </a:p>
        </p:txBody>
      </p:sp>
    </p:spTree>
    <p:extLst>
      <p:ext uri="{BB962C8B-B14F-4D97-AF65-F5344CB8AC3E}">
        <p14:creationId xmlns:p14="http://schemas.microsoft.com/office/powerpoint/2010/main" val="10964537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a:t>1900.5 AOB</a:t>
            </a:r>
            <a:endParaRPr dirty="0"/>
          </a:p>
        </p:txBody>
      </p:sp>
      <p:sp>
        <p:nvSpPr>
          <p:cNvPr id="17411" name="Content Placeholder 2"/>
          <p:cNvSpPr>
            <a:spLocks noGrp="1"/>
          </p:cNvSpPr>
          <p:nvPr>
            <p:ph idx="1"/>
          </p:nvPr>
        </p:nvSpPr>
        <p:spPr/>
        <p:txBody>
          <a:bodyPr/>
          <a:lstStyle/>
          <a:p>
            <a:endParaRPr lang="en-US" sz="2200" dirty="0"/>
          </a:p>
          <a:p>
            <a:endParaRPr lang="en-US" sz="2200" dirty="0"/>
          </a:p>
        </p:txBody>
      </p:sp>
      <p:sp>
        <p:nvSpPr>
          <p:cNvPr id="6" name="Slide Number Placeholder 5"/>
          <p:cNvSpPr>
            <a:spLocks noGrp="1"/>
          </p:cNvSpPr>
          <p:nvPr>
            <p:ph type="sldNum" sz="quarter" idx="10"/>
          </p:nvPr>
        </p:nvSpPr>
        <p:spPr/>
        <p:txBody>
          <a:bodyPr/>
          <a:lstStyle/>
          <a:p>
            <a:pPr>
              <a:defRPr/>
            </a:pPr>
            <a:fld id="{03B80821-6BB5-481B-A945-F4DBEA439394}" type="slidenum">
              <a:rPr lang="en-US" smtClean="0"/>
              <a:pPr>
                <a:defRPr/>
              </a:pPr>
              <a:t>26</a:t>
            </a:fld>
            <a:endParaRPr lang="en-US"/>
          </a:p>
        </p:txBody>
      </p:sp>
      <p:sp>
        <p:nvSpPr>
          <p:cNvPr id="4" name="Date Placeholder 3"/>
          <p:cNvSpPr>
            <a:spLocks noGrp="1"/>
          </p:cNvSpPr>
          <p:nvPr>
            <p:ph type="dt" sz="half" idx="4294967295"/>
          </p:nvPr>
        </p:nvSpPr>
        <p:spPr>
          <a:xfrm>
            <a:off x="0" y="6448425"/>
            <a:ext cx="2133600" cy="365125"/>
          </a:xfrm>
        </p:spPr>
        <p:txBody>
          <a:bodyPr/>
          <a:lstStyle/>
          <a:p>
            <a:pPr>
              <a:defRPr/>
            </a:pPr>
            <a:fld id="{84EA9CEA-6237-B340-BB3D-FF01A16EE534}" type="datetime1">
              <a:rPr lang="en-US" smtClean="0"/>
              <a:t>9/5/2024</a:t>
            </a:fld>
            <a:endParaRPr lang="en-US"/>
          </a:p>
        </p:txBody>
      </p:sp>
      <p:sp>
        <p:nvSpPr>
          <p:cNvPr id="5" name="Footer Placeholder 4"/>
          <p:cNvSpPr>
            <a:spLocks noGrp="1"/>
          </p:cNvSpPr>
          <p:nvPr>
            <p:ph type="ftr" sz="quarter" idx="4294967295"/>
          </p:nvPr>
        </p:nvSpPr>
        <p:spPr>
          <a:xfrm>
            <a:off x="0" y="6430963"/>
            <a:ext cx="3086100" cy="290512"/>
          </a:xfrm>
        </p:spPr>
        <p:txBody>
          <a:bodyPr/>
          <a:lstStyle/>
          <a:p>
            <a:pPr>
              <a:defRPr/>
            </a:pPr>
            <a:r>
              <a:rPr lang="en-US" dirty="0"/>
              <a:t>Doc #:5-24-0020-00-agen</a:t>
            </a:r>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8CF147-8E8E-454C-BC8C-67D1D623FBE3}" type="datetime1">
              <a:rPr lang="en-US" smtClean="0"/>
              <a:t>9/5/2024</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dirty="0"/>
              <a:t>Doc #:5-24-0020-00-agen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3</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6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Yes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B02E66-191F-A020-3B03-604F48D6A0B1}"/>
              </a:ext>
            </a:extLst>
          </p:cNvPr>
          <p:cNvGraphicFramePr>
            <a:graphicFrameLocks noGrp="1"/>
          </p:cNvGraphicFramePr>
          <p:nvPr>
            <p:extLst>
              <p:ext uri="{D42A27DB-BD31-4B8C-83A1-F6EECF244321}">
                <p14:modId xmlns:p14="http://schemas.microsoft.com/office/powerpoint/2010/main" val="1073194173"/>
              </p:ext>
            </p:extLst>
          </p:nvPr>
        </p:nvGraphicFramePr>
        <p:xfrm>
          <a:off x="2819400" y="762000"/>
          <a:ext cx="5550157" cy="5150243"/>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944991750"/>
                    </a:ext>
                  </a:extLst>
                </a:gridCol>
                <a:gridCol w="664558">
                  <a:extLst>
                    <a:ext uri="{9D8B030D-6E8A-4147-A177-3AD203B41FA5}">
                      <a16:colId xmlns:a16="http://schemas.microsoft.com/office/drawing/2014/main" val="2619339526"/>
                    </a:ext>
                  </a:extLst>
                </a:gridCol>
                <a:gridCol w="1102729">
                  <a:extLst>
                    <a:ext uri="{9D8B030D-6E8A-4147-A177-3AD203B41FA5}">
                      <a16:colId xmlns:a16="http://schemas.microsoft.com/office/drawing/2014/main" val="555896189"/>
                    </a:ext>
                  </a:extLst>
                </a:gridCol>
                <a:gridCol w="963974">
                  <a:extLst>
                    <a:ext uri="{9D8B030D-6E8A-4147-A177-3AD203B41FA5}">
                      <a16:colId xmlns:a16="http://schemas.microsoft.com/office/drawing/2014/main" val="359940211"/>
                    </a:ext>
                  </a:extLst>
                </a:gridCol>
                <a:gridCol w="2183549">
                  <a:extLst>
                    <a:ext uri="{9D8B030D-6E8A-4147-A177-3AD203B41FA5}">
                      <a16:colId xmlns:a16="http://schemas.microsoft.com/office/drawing/2014/main" val="3268146364"/>
                    </a:ext>
                  </a:extLst>
                </a:gridCol>
              </a:tblGrid>
              <a:tr h="624271">
                <a:tc>
                  <a:txBody>
                    <a:bodyPr/>
                    <a:lstStyle/>
                    <a:p>
                      <a:pPr algn="ctr" fontAlgn="b"/>
                      <a:r>
                        <a:rPr lang="en-US" sz="800" b="0" i="0" u="none" strike="noStrike" dirty="0">
                          <a:solidFill>
                            <a:srgbClr val="000000"/>
                          </a:solidFill>
                          <a:effectLst/>
                          <a:latin typeface="Calibri" panose="020F0502020204030204" pitchFamily="34" charset="0"/>
                        </a:rPr>
                        <a:t>8/2/24</a:t>
                      </a: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First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Affiliation</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9473091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Rampart Communications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857519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338014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999483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Brent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err="1">
                          <a:effectLst/>
                        </a:rPr>
                        <a:t>Josefiak</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L3Harris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2316553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6392660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5824730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AMT66</a:t>
                      </a:r>
                    </a:p>
                  </a:txBody>
                  <a:tcPr marL="7316" marR="7316" marT="7316" marB="0" anchor="b"/>
                </a:tc>
                <a:extLst>
                  <a:ext uri="{0D108BD9-81ED-4DB2-BD59-A6C34878D82A}">
                    <a16:rowId xmlns:a16="http://schemas.microsoft.com/office/drawing/2014/main" val="236493379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5254645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4295422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090470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387701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Joint Electromagnetic Warfare Center (JEWC)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9650946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6509160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117075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2258179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928007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720326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8658255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169673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MITRE</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12762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Member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Tony</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Rennier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012817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Mark</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Silvius</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SSC</a:t>
                      </a:r>
                    </a:p>
                  </a:txBody>
                  <a:tcPr marL="7316" marR="7316" marT="7316" marB="0" anchor="b"/>
                </a:tc>
                <a:extLst>
                  <a:ext uri="{0D108BD9-81ED-4DB2-BD59-A6C34878D82A}">
                    <a16:rowId xmlns:a16="http://schemas.microsoft.com/office/drawing/2014/main" val="256585606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Jesse</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Caulfield</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Keybridge</a:t>
                      </a:r>
                      <a:r>
                        <a:rPr lang="en-US" sz="800" b="0" i="0" u="none" strike="noStrike" dirty="0">
                          <a:solidFill>
                            <a:srgbClr val="000000"/>
                          </a:solidFill>
                          <a:effectLst/>
                          <a:latin typeface="Calibri" panose="020F0502020204030204" pitchFamily="34" charset="0"/>
                        </a:rPr>
                        <a:t> Wireless</a:t>
                      </a:r>
                    </a:p>
                  </a:txBody>
                  <a:tcPr marL="7316" marR="7316" marT="7316" marB="0" anchor="b"/>
                </a:tc>
                <a:extLst>
                  <a:ext uri="{0D108BD9-81ED-4DB2-BD59-A6C34878D82A}">
                    <a16:rowId xmlns:a16="http://schemas.microsoft.com/office/drawing/2014/main" val="136108318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Observer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Dalisa</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Gonzalez</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IEEE</a:t>
                      </a:r>
                    </a:p>
                  </a:txBody>
                  <a:tcPr marL="7316" marR="7316" marT="7316" marB="0" anchor="b"/>
                </a:tc>
                <a:extLst>
                  <a:ext uri="{0D108BD9-81ED-4DB2-BD59-A6C34878D82A}">
                    <a16:rowId xmlns:a16="http://schemas.microsoft.com/office/drawing/2014/main" val="15456724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Yanji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Chen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Google</a:t>
                      </a:r>
                    </a:p>
                  </a:txBody>
                  <a:tcPr marL="7316" marR="7316" marT="7316" marB="0" anchor="b"/>
                </a:tc>
                <a:extLst>
                  <a:ext uri="{0D108BD9-81ED-4DB2-BD59-A6C34878D82A}">
                    <a16:rowId xmlns:a16="http://schemas.microsoft.com/office/drawing/2014/main" val="6955964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Member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Mohin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Ahmed</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HRL</a:t>
                      </a:r>
                    </a:p>
                  </a:txBody>
                  <a:tcPr marL="7316" marR="7316" marT="7316" marB="0" anchor="b"/>
                </a:tc>
                <a:extLst>
                  <a:ext uri="{0D108BD9-81ED-4DB2-BD59-A6C34878D82A}">
                    <a16:rowId xmlns:a16="http://schemas.microsoft.com/office/drawing/2014/main" val="139591762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Rajesh </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Krishan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Self</a:t>
                      </a:r>
                    </a:p>
                  </a:txBody>
                  <a:tcPr marL="7316" marR="7316" marT="7316" marB="0" anchor="b"/>
                </a:tc>
                <a:extLst>
                  <a:ext uri="{0D108BD9-81ED-4DB2-BD59-A6C34878D82A}">
                    <a16:rowId xmlns:a16="http://schemas.microsoft.com/office/drawing/2014/main" val="358186022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Benjamin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Rolf</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Blind Creek Associates (BCA)</a:t>
                      </a:r>
                    </a:p>
                  </a:txBody>
                  <a:tcPr marL="7316" marR="7316" marT="7316" marB="0" anchor="b"/>
                </a:tc>
                <a:extLst>
                  <a:ext uri="{0D108BD9-81ED-4DB2-BD59-A6C34878D82A}">
                    <a16:rowId xmlns:a16="http://schemas.microsoft.com/office/drawing/2014/main" val="348109778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Jxiaxang</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Tang</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University of Minnesota </a:t>
                      </a:r>
                    </a:p>
                  </a:txBody>
                  <a:tcPr marL="7316" marR="7316" marT="7316" marB="0" anchor="b"/>
                </a:tc>
                <a:extLst>
                  <a:ext uri="{0D108BD9-81ED-4DB2-BD59-A6C34878D82A}">
                    <a16:rowId xmlns:a16="http://schemas.microsoft.com/office/drawing/2014/main" val="1809216534"/>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27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8/2/24  14:30 – 16:00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 Revision</a:t>
            </a:r>
          </a:p>
          <a:p>
            <a:pPr>
              <a:buFont typeface="+mj-lt"/>
              <a:buAutoNum type="arabicPeriod"/>
            </a:pPr>
            <a:r>
              <a:rPr lang="en-US" sz="1600" dirty="0"/>
              <a:t>Status on 1900.5.2 Revision</a:t>
            </a:r>
          </a:p>
          <a:p>
            <a:pPr>
              <a:buFont typeface="+mj-lt"/>
              <a:buAutoNum type="arabicPeriod"/>
            </a:pPr>
            <a:r>
              <a:rPr lang="en-US" sz="1600" dirty="0"/>
              <a:t>Opensource Repository Status</a:t>
            </a:r>
          </a:p>
          <a:p>
            <a:pPr>
              <a:buFont typeface="+mj-lt"/>
              <a:buAutoNum type="arabicPeriod"/>
            </a:pPr>
            <a:r>
              <a:rPr lang="en-US" sz="1600" dirty="0"/>
              <a:t>Review of other 1900 activities (1900.1, Leadership meeting etc.)</a:t>
            </a:r>
          </a:p>
          <a:p>
            <a:pPr>
              <a:buFont typeface="+mj-lt"/>
              <a:buAutoNum type="arabicPeriod"/>
            </a:pPr>
            <a:r>
              <a:rPr lang="en-US" sz="1600" dirty="0"/>
              <a:t>Website discussion</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CB808DC3-B91B-FF4A-B38D-601EB7C2D6EE}" type="datetime1">
              <a:rPr lang="en-US" smtClean="0"/>
              <a:t>9/5/2024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#:5-24-0020-00-agen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4</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5-24-0021-00-agen</a:t>
            </a:r>
          </a:p>
          <a:p>
            <a:endParaRPr dirty="0"/>
          </a:p>
          <a:p>
            <a:r>
              <a:rPr dirty="0"/>
              <a:t>Mover: </a:t>
            </a:r>
          </a:p>
          <a:p>
            <a:r>
              <a:rPr dirty="0"/>
              <a:t>Second: </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9C8D650-4F64-C642-9EC0-BD4F6B31B826}" type="datetime1">
              <a:rPr lang="en-US" smtClean="0"/>
              <a:t>9/5/2024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5</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6137BCD-43F7-4F4D-83AE-5C698A9883FD}" type="datetime1">
              <a:rPr lang="en-US" smtClean="0"/>
              <a:t>9/5/2024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#:5-24-0020-00-agen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9/5/2024</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#:5-21-0002-01-agen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9/5/2024</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#:5-21-0002-01-agen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6C34D8EC-DA06-B04F-8423-F4907FAB4AFE}" type="datetime1">
              <a:rPr lang="en-US" smtClean="0"/>
              <a:t>9/5/2024</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dirty="0"/>
              <a:t>Doc #:5-24-0020-00-agen</a:t>
            </a:r>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37810</TotalTime>
  <Words>3196</Words>
  <Application>Microsoft Office PowerPoint</Application>
  <PresentationFormat>On-screen Show (4:3)</PresentationFormat>
  <Paragraphs>484</Paragraphs>
  <Slides>26</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26</vt:i4>
      </vt:variant>
    </vt:vector>
  </HeadingPairs>
  <TitlesOfParts>
    <vt:vector size="34" baseType="lpstr">
      <vt:lpstr>Aptos</vt:lpstr>
      <vt:lpstr>Arial</vt:lpstr>
      <vt:lpstr>Calibri</vt:lpstr>
      <vt:lpstr>Lucida Grande</vt:lpstr>
      <vt:lpstr>Monotype Sorts</vt:lpstr>
      <vt:lpstr>Montserrat</vt:lpstr>
      <vt:lpstr>Times New Roman</vt:lpstr>
      <vt:lpstr>Office Theme</vt:lpstr>
      <vt:lpstr>PowerPoint Presentation</vt:lpstr>
      <vt:lpstr> Electronic Meeting Details </vt:lpstr>
      <vt:lpstr>Current Membership</vt:lpstr>
      <vt:lpstr> Draft Agenda</vt:lpstr>
      <vt:lpstr>Approval of Agenda</vt:lpstr>
      <vt:lpstr>Rules</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Current Status for 1900.5 Revision</vt:lpstr>
      <vt:lpstr>Current Status for 1900.5.1</vt:lpstr>
      <vt:lpstr>Current Status for 1900.5.2 Revision</vt:lpstr>
      <vt:lpstr>Opensource Repository</vt:lpstr>
      <vt:lpstr>Other DySPAN-SC Activities - 1</vt:lpstr>
      <vt:lpstr>IEEE 1900 Working Groups</vt:lpstr>
      <vt:lpstr>Website</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Dr. John A Stine</cp:lastModifiedBy>
  <cp:revision>658</cp:revision>
  <dcterms:created xsi:type="dcterms:W3CDTF">2013-08-13T02:52:21Z</dcterms:created>
  <dcterms:modified xsi:type="dcterms:W3CDTF">2024-09-05T21:12:36Z</dcterms:modified>
</cp:coreProperties>
</file>