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74" r:id="rId16"/>
    <p:sldId id="490" r:id="rId17"/>
    <p:sldId id="492" r:id="rId18"/>
    <p:sldId id="491" r:id="rId19"/>
    <p:sldId id="493" r:id="rId20"/>
    <p:sldId id="465" r:id="rId21"/>
    <p:sldId id="437" r:id="rId22"/>
    <p:sldId id="438" r:id="rId23"/>
    <p:sldId id="477" r:id="rId24"/>
    <p:sldId id="426" r:id="rId25"/>
    <p:sldId id="485" r:id="rId26"/>
    <p:sldId id="482" r:id="rId27"/>
    <p:sldId id="440" r:id="rId28"/>
    <p:sldId id="430" r:id="rId29"/>
    <p:sldId id="45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7" autoAdjust="0"/>
    <p:restoredTop sz="94404" autoAdjust="0"/>
  </p:normalViewPr>
  <p:slideViewPr>
    <p:cSldViewPr>
      <p:cViewPr varScale="1">
        <p:scale>
          <a:sx n="69" d="100"/>
          <a:sy n="69" d="100"/>
        </p:scale>
        <p:origin x="120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8/7/2024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#:5-24-0020-00-agen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8/7/2024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8/7/2024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8/7/2024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8/7/2024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#:5-24-0020-00-agen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8/7/2024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8/7/2024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8/7/2024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#:5-24-0020-00-agen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8/7/2024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#:5-24-0020-00-agen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8/7/2024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#:5-24-0020-00-agen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8/7/2024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8/7/2024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#:5-24-0020-00-agen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8/7/2024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#:5-24-0020-00-agen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556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Aug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Aug2024</a:t>
            </a:r>
          </a:p>
          <a:p>
            <a:pPr eaLnBrk="0" hangingPunct="0"/>
            <a:r>
              <a:rPr lang="en-US" sz="1200" b="1" dirty="0">
                <a:latin typeface="Arial" pitchFamily="34" charset="0"/>
                <a:cs typeface="Times New Roman" pitchFamily="18" charset="0"/>
              </a:rPr>
              <a:t>Document No: 5-24-0020-00-agen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#:5-24-0014-00-mins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	</a:t>
            </a:r>
          </a:p>
          <a:p>
            <a:r>
              <a:rPr dirty="0"/>
              <a:t>Second: Tony</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8/7/2024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3/1/24 </a:t>
            </a:r>
            <a:r>
              <a:rPr dirty="0"/>
              <a:t>WG minutes contained in </a:t>
            </a:r>
            <a:r>
              <a:rPr lang="en-US" dirty="0">
                <a:solidFill>
                  <a:schemeClr val="tx1"/>
                </a:solidFill>
              </a:rPr>
              <a:t>Doc #:5-24-0015-00-mins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Eric	</a:t>
            </a:r>
          </a:p>
          <a:p>
            <a:r>
              <a:rPr dirty="0"/>
              <a:t>Second: </a:t>
            </a:r>
            <a:r>
              <a:rPr dirty="0" err="1"/>
              <a:t>Carlso</a:t>
            </a:r>
            <a:endParaRPr dirty="0"/>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8/7/2024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190983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4/5/24 </a:t>
            </a:r>
            <a:r>
              <a:rPr dirty="0"/>
              <a:t>WG minutes contained in </a:t>
            </a:r>
            <a:r>
              <a:rPr lang="en-US" dirty="0">
                <a:solidFill>
                  <a:schemeClr val="tx1"/>
                </a:solidFill>
              </a:rPr>
              <a:t>Doc #:5-24-0016-00-mins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	</a:t>
            </a:r>
          </a:p>
          <a:p>
            <a:r>
              <a:rPr dirty="0"/>
              <a:t>Second: Eric</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8/7/2024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125407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6/7/24 </a:t>
            </a:r>
            <a:r>
              <a:rPr dirty="0"/>
              <a:t>WG minutes contained in </a:t>
            </a:r>
            <a:r>
              <a:rPr lang="en-US" dirty="0">
                <a:solidFill>
                  <a:schemeClr val="tx1"/>
                </a:solidFill>
              </a:rPr>
              <a:t>Doc #:5-24-0017-00-mins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Tony	</a:t>
            </a:r>
          </a:p>
          <a:p>
            <a:r>
              <a:rPr dirty="0"/>
              <a:t>Second: Carlos</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8/7/2024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739429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8/7/2024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435490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8/7/2024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4/5/24</a:t>
            </a:r>
          </a:p>
          <a:p>
            <a:pPr lvl="1"/>
            <a:r>
              <a:rPr lang="en-US" sz="1800" dirty="0"/>
              <a:t>Held one meeting in March – clarified how to proceed with examples of the hierarchical architecture should be applied</a:t>
            </a:r>
          </a:p>
          <a:p>
            <a:r>
              <a:rPr lang="en-US" sz="2200" dirty="0"/>
              <a:t>6/7/24</a:t>
            </a:r>
          </a:p>
          <a:p>
            <a:pPr lvl="1"/>
            <a:r>
              <a:rPr lang="en-US" sz="1800" dirty="0"/>
              <a:t>Had no meetings in May but plan an ad hoc next week.  Material was posted on </a:t>
            </a:r>
            <a:r>
              <a:rPr lang="en-US" sz="1800" dirty="0" err="1"/>
              <a:t>iMeet</a:t>
            </a:r>
            <a:endParaRPr lang="en-US" sz="1800" dirty="0"/>
          </a:p>
          <a:p>
            <a:r>
              <a:rPr lang="en-US" sz="2200" dirty="0"/>
              <a:t>7/12/24</a:t>
            </a:r>
          </a:p>
          <a:p>
            <a:pPr lvl="1"/>
            <a:r>
              <a:rPr lang="en-US" sz="1800" dirty="0"/>
              <a:t>Had a meeting late June and there is material that needs to be collected and provided on </a:t>
            </a:r>
            <a:r>
              <a:rPr lang="en-US" sz="1800" dirty="0" err="1"/>
              <a:t>iMeet</a:t>
            </a:r>
            <a:r>
              <a:rPr lang="en-US" sz="1800" dirty="0"/>
              <a:t>. </a:t>
            </a:r>
          </a:p>
          <a:p>
            <a:r>
              <a:rPr lang="en-US" sz="2200" dirty="0"/>
              <a:t>8/2/24 </a:t>
            </a:r>
          </a:p>
          <a:p>
            <a:pPr lvl="1"/>
            <a:r>
              <a:rPr lang="en-US" sz="1800" dirty="0"/>
              <a:t>No meetings</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8/7/2024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3/1/24</a:t>
            </a:r>
          </a:p>
          <a:p>
            <a:pPr lvl="1"/>
            <a:r>
              <a:rPr lang="en-US" sz="1600" dirty="0"/>
              <a:t>Ad hoc scheduled to follow this meeting</a:t>
            </a:r>
          </a:p>
          <a:p>
            <a:r>
              <a:rPr lang="en-US" sz="2000" dirty="0"/>
              <a:t>4/5/24</a:t>
            </a:r>
          </a:p>
          <a:p>
            <a:pPr lvl="1"/>
            <a:r>
              <a:rPr lang="en-US" sz="1600" dirty="0"/>
              <a:t>Work has progressed on the development of the 1900.5.1 revisions</a:t>
            </a:r>
          </a:p>
          <a:p>
            <a:r>
              <a:rPr lang="en-US" sz="2000" dirty="0"/>
              <a:t>6/7/24</a:t>
            </a:r>
          </a:p>
          <a:p>
            <a:pPr lvl="1"/>
            <a:r>
              <a:rPr lang="en-US" sz="1600" dirty="0"/>
              <a:t>Ad hoc meeting on 31 May 24. Working on the new material – how to express Policy or Protocol in the standard and then how to represent policy in the policy language.  It would be expressed in the context of a spectrum highway.</a:t>
            </a:r>
          </a:p>
          <a:p>
            <a:r>
              <a:rPr lang="en-US" sz="2000" dirty="0"/>
              <a:t>7/12/24</a:t>
            </a:r>
          </a:p>
          <a:p>
            <a:pPr lvl="1"/>
            <a:r>
              <a:rPr lang="en-US" sz="1600" dirty="0"/>
              <a:t>Ad hoc after this WG meeting</a:t>
            </a:r>
          </a:p>
          <a:p>
            <a:r>
              <a:rPr lang="en-US" sz="2000" dirty="0"/>
              <a:t>8/2/24</a:t>
            </a:r>
          </a:p>
          <a:p>
            <a:pPr lvl="1"/>
            <a:r>
              <a:rPr lang="en-US" sz="1600" dirty="0"/>
              <a:t>Need to cancel today’s ad hoc and will reschedule later in the month</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8/7/2024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5791200" cy="5334000"/>
          </a:xfrm>
        </p:spPr>
        <p:txBody>
          <a:bodyPr/>
          <a:lstStyle/>
          <a:p>
            <a:endParaRPr lang="en-US" sz="1600" dirty="0"/>
          </a:p>
          <a:p>
            <a:r>
              <a:rPr lang="en-US" sz="2000" dirty="0"/>
              <a:t>7/12/24</a:t>
            </a:r>
          </a:p>
          <a:p>
            <a:pPr lvl="1"/>
            <a:r>
              <a:rPr lang="en-US" sz="1600" dirty="0"/>
              <a:t>Ballot was extended until the required return rate was achieved</a:t>
            </a:r>
          </a:p>
          <a:p>
            <a:pPr lvl="1"/>
            <a:r>
              <a:rPr lang="en-US" sz="1600" dirty="0"/>
              <a:t>Standard approved at 94% but there are 25 comments</a:t>
            </a:r>
          </a:p>
          <a:p>
            <a:pPr lvl="1"/>
            <a:r>
              <a:rPr lang="en-US" sz="1600" dirty="0"/>
              <a:t>Must identify the comment resolution group (CRG)</a:t>
            </a:r>
          </a:p>
          <a:p>
            <a:pPr lvl="1"/>
            <a:r>
              <a:rPr lang="en-US" sz="1600" dirty="0"/>
              <a:t>CRG</a:t>
            </a:r>
          </a:p>
          <a:p>
            <a:pPr lvl="2"/>
            <a:r>
              <a:rPr lang="en-US" sz="1200" dirty="0"/>
              <a:t>John Stine</a:t>
            </a:r>
          </a:p>
          <a:p>
            <a:pPr lvl="2"/>
            <a:r>
              <a:rPr lang="en-US" sz="1200" dirty="0"/>
              <a:t>Eric Lindahl</a:t>
            </a:r>
          </a:p>
          <a:p>
            <a:pPr lvl="2"/>
            <a:r>
              <a:rPr lang="en-US" sz="1200" dirty="0"/>
              <a:t>Carlos Caicedo-Bastidas</a:t>
            </a:r>
          </a:p>
          <a:p>
            <a:pPr lvl="2"/>
            <a:r>
              <a:rPr lang="en-US" sz="1200" dirty="0"/>
              <a:t>Reinhard Schrage</a:t>
            </a:r>
          </a:p>
          <a:p>
            <a:pPr lvl="2"/>
            <a:r>
              <a:rPr lang="en-US" sz="1200" dirty="0"/>
              <a:t>Kael Stilp</a:t>
            </a:r>
          </a:p>
          <a:p>
            <a:pPr lvl="2"/>
            <a:r>
              <a:rPr lang="en-US" sz="1200" dirty="0"/>
              <a:t>Becca Rousseau</a:t>
            </a:r>
          </a:p>
          <a:p>
            <a:pPr lvl="1"/>
            <a:r>
              <a:rPr lang="en-US" sz="1600" dirty="0"/>
              <a:t>Next CRG meeting 1300 19 July</a:t>
            </a:r>
          </a:p>
          <a:p>
            <a:r>
              <a:rPr lang="en-US" sz="2000" dirty="0"/>
              <a:t>8/2/24</a:t>
            </a:r>
          </a:p>
          <a:p>
            <a:pPr lvl="1"/>
            <a:r>
              <a:rPr lang="en-US" sz="1600" dirty="0"/>
              <a:t>CRG met one 19 Jul and 2 Aug and worked off all comments generated from group on correct placement of SINR and Noise data entries will be addressed and finalized at the next CRG meeting – 16 Aug 24</a:t>
            </a:r>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8/7/2024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pic>
        <p:nvPicPr>
          <p:cNvPr id="3" name="Picture 2">
            <a:extLst>
              <a:ext uri="{FF2B5EF4-FFF2-40B4-BE49-F238E27FC236}">
                <a16:creationId xmlns:a16="http://schemas.microsoft.com/office/drawing/2014/main" id="{0712F591-56C2-CD7A-3976-73B6CA36A8C7}"/>
              </a:ext>
            </a:extLst>
          </p:cNvPr>
          <p:cNvPicPr>
            <a:picLocks noChangeAspect="1"/>
          </p:cNvPicPr>
          <p:nvPr/>
        </p:nvPicPr>
        <p:blipFill>
          <a:blip r:embed="rId2"/>
          <a:stretch>
            <a:fillRect/>
          </a:stretch>
        </p:blipFill>
        <p:spPr>
          <a:xfrm>
            <a:off x="5969000" y="1219200"/>
            <a:ext cx="3138055" cy="3692790"/>
          </a:xfrm>
          <a:prstGeom prst="rect">
            <a:avLst/>
          </a:prstGeom>
        </p:spPr>
      </p:pic>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8/2/24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8/7/2024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#:5-24-0020-00-agen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77500" lnSpcReduction="20000"/>
          </a:bodyPr>
          <a:lstStyle/>
          <a:p>
            <a:r>
              <a:rPr lang="en-US" sz="2000" dirty="0"/>
              <a:t>Met on 16 July</a:t>
            </a:r>
          </a:p>
          <a:p>
            <a:r>
              <a:rPr lang="en-US" sz="2000" dirty="0"/>
              <a:t>Treasurer – $46,5XX in the account</a:t>
            </a:r>
          </a:p>
          <a:p>
            <a:r>
              <a:rPr lang="en-US" sz="2000" dirty="0"/>
              <a:t>Focus of meeting was to go over the P&amp;P for the SC</a:t>
            </a:r>
          </a:p>
          <a:p>
            <a:r>
              <a:rPr lang="en-US" sz="2000" dirty="0"/>
              <a:t>Selected updates (same entries as 18 Jun 24)</a:t>
            </a:r>
          </a:p>
          <a:p>
            <a:pPr lvl="1"/>
            <a:r>
              <a:rPr lang="en-US" sz="1600" dirty="0"/>
              <a:t>1900.1 –  Francesco stepped down as the WG chair. Reinhard is interacting with the member to instigate activity in the body</a:t>
            </a:r>
          </a:p>
          <a:p>
            <a:pPr lvl="1"/>
            <a:r>
              <a:rPr lang="en-US" sz="1600" dirty="0"/>
              <a:t>1900.2 – WG chair has resigned – Eric finds the standard useful and might take on leadership as the chair. Sees a need to connect this work to the SCMs of IEEE 1900.5.2</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a:t>
            </a:r>
            <a:r>
              <a:rPr lang="en-US" sz="1500" dirty="0"/>
              <a:t>– Continue to discuss the semantic data model.  They are avoiding the development of a file format or an API.  They are developing another approach to have a file that provides a way to access the standardized concepts.  1900.8 uses and annotation file and it annotates the data set. The work is turning into a software engineering task.  We have a test case.  We are using Croissant – the open source library that Google provides and is being used on ML websites.  Open data. Com is one of them.  Hugging face is another.  We want to use this framework for ML data .  There are some things they have to accommodate but now showstoppers.  We could do this for the next three months to figure it out and then to write it up.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8/7/2024</a:t>
            </a:fld>
            <a:endParaRPr lang="en-US"/>
          </a:p>
        </p:txBody>
      </p:sp>
      <p:sp>
        <p:nvSpPr>
          <p:cNvPr id="5" name="Footer Placeholder 4"/>
          <p:cNvSpPr>
            <a:spLocks noGrp="1"/>
          </p:cNvSpPr>
          <p:nvPr>
            <p:ph type="ftr" sz="quarter" idx="11"/>
          </p:nvPr>
        </p:nvSpPr>
        <p:spPr/>
        <p:txBody>
          <a:bodyPr/>
          <a:lstStyle/>
          <a:p>
            <a:pPr>
              <a:defRPr/>
            </a:pPr>
            <a:r>
              <a:rPr lang="en-US" dirty="0"/>
              <a:t>Doc #:5-24-0020-00-agen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24</a:t>
            </a:fld>
            <a:endParaRPr lang="en-US"/>
          </a:p>
        </p:txBody>
      </p:sp>
    </p:spTree>
    <p:extLst>
      <p:ext uri="{BB962C8B-B14F-4D97-AF65-F5344CB8AC3E}">
        <p14:creationId xmlns:p14="http://schemas.microsoft.com/office/powerpoint/2010/main" val="603797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8/7/2024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#:5-24-0020-00-agen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8/7/2024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#:5-24-0020-00-agen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spTree>
    <p:extLst>
      <p:ext uri="{BB962C8B-B14F-4D97-AF65-F5344CB8AC3E}">
        <p14:creationId xmlns:p14="http://schemas.microsoft.com/office/powerpoint/2010/main" val="1803307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endParaRPr lang="en-US" sz="1400" dirty="0"/>
          </a:p>
          <a:p>
            <a:r>
              <a:rPr lang="en-US" sz="1800" dirty="0"/>
              <a:t>6/7/24</a:t>
            </a:r>
          </a:p>
          <a:p>
            <a:pPr lvl="1"/>
            <a:r>
              <a:rPr lang="en-US" sz="1400" dirty="0"/>
              <a:t>Successful tutorial at </a:t>
            </a:r>
            <a:r>
              <a:rPr lang="en-US" sz="1400" dirty="0" err="1"/>
              <a:t>DySPAN</a:t>
            </a:r>
            <a:r>
              <a:rPr lang="en-US" sz="1400" dirty="0"/>
              <a:t> 24 – A lot of awareness exist on IEEE 1900.5.2</a:t>
            </a:r>
          </a:p>
          <a:p>
            <a:pPr lvl="1"/>
            <a:r>
              <a:rPr lang="en-US" sz="1400" dirty="0"/>
              <a:t>Received very positive feedback about Eric’s work using LLM with SCMs</a:t>
            </a:r>
          </a:p>
          <a:p>
            <a:r>
              <a:rPr lang="en-US" sz="1800" dirty="0"/>
              <a:t>7/12/24</a:t>
            </a:r>
          </a:p>
          <a:p>
            <a:pPr lvl="1"/>
            <a:r>
              <a:rPr lang="en-US" sz="1400" dirty="0"/>
              <a:t>Eric wrote an abstract for AOC that includes SCM as part of the discussion (application of SCMs for humanitarian assistance.)</a:t>
            </a:r>
          </a:p>
          <a:p>
            <a:pPr lvl="1"/>
            <a:r>
              <a:rPr lang="en-US" sz="1400" dirty="0"/>
              <a:t>Tutorial submission for MILCOM</a:t>
            </a:r>
          </a:p>
          <a:p>
            <a:pPr lvl="1"/>
            <a:r>
              <a:rPr lang="en-US" sz="1400" dirty="0"/>
              <a:t>Association of Old Crows (AOC) Webinar on 22 Aug showing the use of SCMs for managing EMBM</a:t>
            </a:r>
          </a:p>
          <a:p>
            <a:pPr lvl="1"/>
            <a:r>
              <a:rPr lang="en-US" sz="1400" dirty="0"/>
              <a:t>Carlos has a paper for TPRC – Spectrum economics and sharing with SCMs – a case study in the 6 GHz band</a:t>
            </a:r>
          </a:p>
          <a:p>
            <a:r>
              <a:rPr lang="en-US" sz="1800" dirty="0"/>
              <a:t>8/2/24</a:t>
            </a:r>
          </a:p>
          <a:p>
            <a:pPr lvl="1"/>
            <a:r>
              <a:rPr lang="en-US" sz="1400" dirty="0"/>
              <a:t>Eric has an accepted AOC paper for the October Information Warfare Conference that includes a discussion of SCMs</a:t>
            </a:r>
          </a:p>
          <a:p>
            <a:pPr lvl="1"/>
            <a:r>
              <a:rPr lang="en-US" sz="1400" dirty="0"/>
              <a:t>Carlos and John submitted a tutorial proposal for MILCOM 24</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8/7/2024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364832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7/12/24 0800 ET</a:t>
            </a:r>
          </a:p>
          <a:p>
            <a:r>
              <a:rPr lang="en-US" sz="1600" strike="sngStrike" dirty="0"/>
              <a:t>P1900.5.1 Revision Ad-hoc 7/12/24 0800 ET</a:t>
            </a:r>
          </a:p>
          <a:p>
            <a:r>
              <a:rPr lang="en-US" sz="1600" strike="sngStrike" dirty="0"/>
              <a:t>P1900.5.2 Revision CRG 7/19/24 1300 ET</a:t>
            </a:r>
          </a:p>
          <a:p>
            <a:r>
              <a:rPr lang="en-US" sz="1600" strike="sngStrike" dirty="0"/>
              <a:t>P1900.5.2 Revision CRG 8/2/24 1300 ET</a:t>
            </a:r>
          </a:p>
          <a:p>
            <a:r>
              <a:rPr lang="en-US" sz="1600" dirty="0"/>
              <a:t>P1900.5 WG Mtg 8/2/24 1430 ET</a:t>
            </a:r>
          </a:p>
          <a:p>
            <a:r>
              <a:rPr lang="en-US" sz="1600" dirty="0"/>
              <a:t>P1900.5 Revision Ad-hoc 8/9/24 1330 ET</a:t>
            </a:r>
          </a:p>
          <a:p>
            <a:r>
              <a:rPr lang="en-US" sz="1600" dirty="0"/>
              <a:t>P1900.5.2 Revision CRG 8/16/24 1300 ET</a:t>
            </a:r>
          </a:p>
          <a:p>
            <a:r>
              <a:rPr lang="en-US" sz="1600" dirty="0"/>
              <a:t>P1900.5.1 Revision Ad-hoc 8/16/24 1430 ET</a:t>
            </a:r>
          </a:p>
          <a:p>
            <a:r>
              <a:rPr lang="en-US" sz="1600" dirty="0"/>
              <a:t>P1900.5 Revision Ad-hoc 8/30/24 1300 ET</a:t>
            </a:r>
          </a:p>
          <a:p>
            <a:r>
              <a:rPr lang="en-US" sz="1600" dirty="0"/>
              <a:t>P1900.5 WG Mtg 9/6/24 0800 ET</a:t>
            </a:r>
          </a:p>
          <a:p>
            <a:r>
              <a:rPr lang="en-US" sz="1600" dirty="0"/>
              <a:t>P1900.5.2 Revision CRG 9/6/24 1300 ET (</a:t>
            </a:r>
            <a:r>
              <a:rPr lang="en-US" sz="1600"/>
              <a:t>if needed)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8/7/2024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28</a:t>
            </a:fld>
            <a:endParaRPr lang="en-US"/>
          </a:p>
        </p:txBody>
      </p:sp>
    </p:spTree>
    <p:extLst>
      <p:ext uri="{BB962C8B-B14F-4D97-AF65-F5344CB8AC3E}">
        <p14:creationId xmlns:p14="http://schemas.microsoft.com/office/powerpoint/2010/main" val="1096453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29</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8/7/2024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#:5-24-0020-00-agen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8/7/2024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170416328"/>
              </p:ext>
            </p:extLst>
          </p:nvPr>
        </p:nvGraphicFramePr>
        <p:xfrm>
          <a:off x="2819400" y="762000"/>
          <a:ext cx="5550157" cy="515024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8/2/24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8/2/24  14:30 – 16:00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8/7/2024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5-24-0020-00-agen</a:t>
            </a:r>
          </a:p>
          <a:p>
            <a:endParaRPr dirty="0"/>
          </a:p>
          <a:p>
            <a:r>
              <a:rPr dirty="0"/>
              <a:t>Mover: Eric</a:t>
            </a:r>
          </a:p>
          <a:p>
            <a:r>
              <a:rPr dirty="0"/>
              <a:t>Second: Tony</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8/7/2024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8/7/2024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8/7/2024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8/7/2024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8/7/2024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#:5-24-0020-00-agen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37737</TotalTime>
  <Words>3360</Words>
  <Application>Microsoft Office PowerPoint</Application>
  <PresentationFormat>On-screen Show (4:3)</PresentationFormat>
  <Paragraphs>524</Paragraphs>
  <Slides>29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655</cp:revision>
  <dcterms:created xsi:type="dcterms:W3CDTF">2013-08-13T02:52:21Z</dcterms:created>
  <dcterms:modified xsi:type="dcterms:W3CDTF">2024-08-07T21:26:21Z</dcterms:modified>
</cp:coreProperties>
</file>