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417" r:id="rId2"/>
    <p:sldId id="402" r:id="rId3"/>
    <p:sldId id="413" r:id="rId4"/>
    <p:sldId id="332" r:id="rId5"/>
    <p:sldId id="414" r:id="rId6"/>
    <p:sldId id="337" r:id="rId7"/>
    <p:sldId id="461" r:id="rId8"/>
    <p:sldId id="462" r:id="rId9"/>
    <p:sldId id="463" r:id="rId10"/>
    <p:sldId id="368" r:id="rId11"/>
    <p:sldId id="369" r:id="rId12"/>
    <p:sldId id="370" r:id="rId13"/>
    <p:sldId id="371" r:id="rId14"/>
    <p:sldId id="372" r:id="rId15"/>
    <p:sldId id="474" r:id="rId16"/>
    <p:sldId id="490" r:id="rId17"/>
    <p:sldId id="492" r:id="rId18"/>
    <p:sldId id="491" r:id="rId19"/>
    <p:sldId id="493" r:id="rId20"/>
    <p:sldId id="465" r:id="rId21"/>
    <p:sldId id="437" r:id="rId22"/>
    <p:sldId id="438" r:id="rId23"/>
    <p:sldId id="477" r:id="rId24"/>
    <p:sldId id="426" r:id="rId25"/>
    <p:sldId id="485" r:id="rId26"/>
    <p:sldId id="482" r:id="rId27"/>
    <p:sldId id="440" r:id="rId28"/>
    <p:sldId id="430" r:id="rId29"/>
    <p:sldId id="454" r:id="rId3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47" autoAdjust="0"/>
    <p:restoredTop sz="96333"/>
  </p:normalViewPr>
  <p:slideViewPr>
    <p:cSldViewPr>
      <p:cViewPr varScale="1">
        <p:scale>
          <a:sx n="107" d="100"/>
          <a:sy n="107" d="100"/>
        </p:scale>
        <p:origin x="2214"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8/1/2024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4</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21</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8/1/2024</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#:5-24-0020-00-agen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8/1/2024</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#:5-24-0020-00-agen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8/1/2024</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#:5-24-0020-00-agen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8/1/2024</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#:5-24-0020-00-agen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8/1/2024</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#:5-24-0020-00-agen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8/1/2024</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#:5-24-0020-00-agen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8/1/2024</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#:5-24-0020-00-agen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8/1/2024</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#:5-24-0020-00-agen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8/1/2024</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#:5-24-0020-00-agen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8/1/2024</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#:5-24-0020-00-agen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8/1/2024</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#:5-24-0020-00-agen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8/1/2024</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#:5-24-0020-00-agen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eeesa.webex.com/ieeesa/j.php?MTID=m7d80ef1253be53e496f2bbc9714730f3"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purl.ieee.org/sa/dyspan/scm" TargetMode="External"/><Relationship Id="rId2" Type="http://schemas.openxmlformats.org/officeDocument/2006/relationships/hyperlink" Target="http://purl.iee.org/sa"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itu.int/en/ITU-R/study-groups/rsg5/rwp5d/imt-2030/Pages/default.aspx#gsc.tab=0"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ieee-sa.imeetcentral.com/p1900-5/folder/WzIwLDE3MDgwNzczXQ/WzIsODQ4NjE5NjFd/" TargetMode="External"/><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8/1/2024</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#:5-24-0020-00-agen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698556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2 Aug 2024</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2 Aug2024</a:t>
            </a:r>
          </a:p>
          <a:p>
            <a:pPr eaLnBrk="0" hangingPunct="0"/>
            <a:r>
              <a:rPr lang="en-US" sz="1200" b="1" dirty="0">
                <a:latin typeface="Arial" pitchFamily="34" charset="0"/>
                <a:cs typeface="Times New Roman" pitchFamily="18" charset="0"/>
              </a:rPr>
              <a:t>Document No: 5-24-0020-00-agen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dirty="0">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2/2/24 </a:t>
            </a:r>
            <a:r>
              <a:rPr dirty="0"/>
              <a:t>WG minutes contained in </a:t>
            </a:r>
            <a:r>
              <a:rPr lang="en-US" dirty="0">
                <a:solidFill>
                  <a:schemeClr val="tx1"/>
                </a:solidFill>
              </a:rPr>
              <a:t>Doc #:5-24-0014-00-mins</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8/1/2024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126934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3/1/24 </a:t>
            </a:r>
            <a:r>
              <a:rPr dirty="0"/>
              <a:t>WG minutes contained in </a:t>
            </a:r>
            <a:r>
              <a:rPr lang="en-US" dirty="0">
                <a:solidFill>
                  <a:schemeClr val="tx1"/>
                </a:solidFill>
              </a:rPr>
              <a:t>Doc #:5-24-0015-00-mins</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8/1/2024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41909837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4/5/24 </a:t>
            </a:r>
            <a:r>
              <a:rPr dirty="0"/>
              <a:t>WG minutes contained in </a:t>
            </a:r>
            <a:r>
              <a:rPr lang="en-US" dirty="0">
                <a:solidFill>
                  <a:schemeClr val="tx1"/>
                </a:solidFill>
              </a:rPr>
              <a:t>Doc #:5-24-0016-00-mins</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8/1/2024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1254075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6/7/24 </a:t>
            </a:r>
            <a:r>
              <a:rPr dirty="0"/>
              <a:t>WG minutes contained in </a:t>
            </a:r>
            <a:r>
              <a:rPr lang="en-US" dirty="0">
                <a:solidFill>
                  <a:schemeClr val="tx1"/>
                </a:solidFill>
              </a:rPr>
              <a:t>Doc #:5-24-0017-00-mins</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8/1/2024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18</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7394291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7/12/24 </a:t>
            </a:r>
            <a:r>
              <a:rPr dirty="0"/>
              <a:t>WG minutes contained in</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8/1/2024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19</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4354902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8/1/2024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#:5-24-0010-02-agen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308324"/>
          </a:xfrm>
          <a:prstGeom prst="rect">
            <a:avLst/>
          </a:prstGeom>
        </p:spPr>
        <p:txBody>
          <a:bodyPr wrap="square">
            <a:spAutoFit/>
          </a:bodyPr>
          <a:lstStyle/>
          <a:p>
            <a:pPr marL="0" marR="0">
              <a:spcBef>
                <a:spcPts val="0"/>
              </a:spcBef>
              <a:spcAft>
                <a:spcPts val="0"/>
              </a:spcAft>
            </a:pPr>
            <a:r>
              <a:rPr lang="en-US" sz="1400" dirty="0"/>
              <a:t>IEEE 1900.5 Meetings</a:t>
            </a:r>
          </a:p>
          <a:p>
            <a:endParaRPr lang="en-US" sz="1400" dirty="0"/>
          </a:p>
          <a:p>
            <a:endParaRPr lang="en-US" sz="1400" dirty="0"/>
          </a:p>
          <a:p>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a:t>
            </a:r>
            <a:r>
              <a:rPr lang="en-US" sz="1800" kern="0" dirty="0">
                <a:solidFill>
                  <a:srgbClr val="333333"/>
                </a:solidFill>
                <a:effectLst/>
                <a:latin typeface="Arial" panose="020B0604020202020204" pitchFamily="34" charset="0"/>
                <a:ea typeface="Calibri" panose="020F0502020204030204" pitchFamily="34" charset="0"/>
              </a:rPr>
              <a:t>2343 126 2088 </a:t>
            </a:r>
            <a:endParaRPr lang="en-US" sz="1400" dirty="0"/>
          </a:p>
          <a:p>
            <a:br>
              <a:rPr lang="en-US" sz="1400" dirty="0"/>
            </a:br>
            <a:endParaRPr lang="en-US" sz="1400" dirty="0">
              <a:ea typeface="Times New Roman" panose="02020603050405020304" pitchFamily="18"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41A719F3-CFB7-6BA4-07F0-68D83F2F04BE}"/>
              </a:ext>
            </a:extLst>
          </p:cNvPr>
          <p:cNvGraphicFramePr>
            <a:graphicFrameLocks noGrp="1"/>
          </p:cNvGraphicFramePr>
          <p:nvPr/>
        </p:nvGraphicFramePr>
        <p:xfrm>
          <a:off x="381000" y="1258888"/>
          <a:ext cx="7696200" cy="436754"/>
        </p:xfrm>
        <a:graphic>
          <a:graphicData uri="http://schemas.openxmlformats.org/drawingml/2006/table">
            <a:tbl>
              <a:tblPr firstRow="1" firstCol="1" bandRow="1">
                <a:tableStyleId>{5C22544A-7EE6-4342-B048-85BDC9FD1C3A}</a:tableStyleId>
              </a:tblPr>
              <a:tblGrid>
                <a:gridCol w="7696200">
                  <a:extLst>
                    <a:ext uri="{9D8B030D-6E8A-4147-A177-3AD203B41FA5}">
                      <a16:colId xmlns:a16="http://schemas.microsoft.com/office/drawing/2014/main" val="2789819522"/>
                    </a:ext>
                  </a:extLst>
                </a:gridCol>
              </a:tblGrid>
              <a:tr h="0">
                <a:tc>
                  <a:txBody>
                    <a:bodyPr/>
                    <a:lstStyle/>
                    <a:p>
                      <a:pPr marL="0" marR="0">
                        <a:lnSpc>
                          <a:spcPts val="1800"/>
                        </a:lnSpc>
                        <a:spcBef>
                          <a:spcPts val="0"/>
                        </a:spcBef>
                        <a:spcAft>
                          <a:spcPts val="0"/>
                        </a:spcAft>
                      </a:pPr>
                      <a:r>
                        <a:rPr lang="en-US" sz="1400" b="1" kern="100" dirty="0">
                          <a:solidFill>
                            <a:schemeClr val="tx1"/>
                          </a:solidFill>
                          <a:effectLst/>
                        </a:rPr>
                        <a:t>Join from the meeting link</a:t>
                      </a:r>
                      <a:endParaRPr lang="en-US" sz="20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extLst>
                  <a:ext uri="{0D108BD9-81ED-4DB2-BD59-A6C34878D82A}">
                    <a16:rowId xmlns:a16="http://schemas.microsoft.com/office/drawing/2014/main" val="4214511246"/>
                  </a:ext>
                </a:extLst>
              </a:tr>
              <a:tr h="0">
                <a:tc>
                  <a:txBody>
                    <a:bodyPr/>
                    <a:lstStyle/>
                    <a:p>
                      <a:pPr marL="0" marR="0" latinLnBrk="1">
                        <a:lnSpc>
                          <a:spcPts val="1800"/>
                        </a:lnSpc>
                        <a:spcBef>
                          <a:spcPts val="0"/>
                        </a:spcBef>
                        <a:spcAft>
                          <a:spcPts val="0"/>
                        </a:spcAft>
                      </a:pPr>
                      <a:r>
                        <a:rPr lang="en-US" sz="1400" u="none" strike="noStrike" kern="100" dirty="0">
                          <a:effectLst/>
                          <a:hlinkClick r:id="rId3"/>
                        </a:rPr>
                        <a:t>https://ieeesa.webex.com/ieeesa/j.php?MTID=m7d80ef1253be53e496f2bbc9714730f3</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extLst>
                  <a:ext uri="{0D108BD9-81ED-4DB2-BD59-A6C34878D82A}">
                    <a16:rowId xmlns:a16="http://schemas.microsoft.com/office/drawing/2014/main" val="4128039766"/>
                  </a:ext>
                </a:extLst>
              </a:tr>
            </a:tbl>
          </a:graphicData>
        </a:graphic>
      </p:graphicFrame>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normAutofit/>
          </a:bodyPr>
          <a:lstStyle/>
          <a:p>
            <a:r>
              <a:rPr lang="en-US" sz="2200" dirty="0"/>
              <a:t>4/5/24</a:t>
            </a:r>
          </a:p>
          <a:p>
            <a:pPr lvl="1"/>
            <a:r>
              <a:rPr lang="en-US" sz="1800" dirty="0"/>
              <a:t>Held one meeting in March – clarified how to proceed with examples of the hierarchical architecture should be applied</a:t>
            </a:r>
          </a:p>
          <a:p>
            <a:r>
              <a:rPr lang="en-US" sz="2200" dirty="0"/>
              <a:t>6/7/24</a:t>
            </a:r>
          </a:p>
          <a:p>
            <a:pPr lvl="1"/>
            <a:r>
              <a:rPr lang="en-US" sz="1800" dirty="0"/>
              <a:t>Had no meetings in May but plan an ad hoc next week.  Material was posted on </a:t>
            </a:r>
            <a:r>
              <a:rPr lang="en-US" sz="1800" dirty="0" err="1"/>
              <a:t>iMeet</a:t>
            </a:r>
            <a:endParaRPr lang="en-US" sz="1800" dirty="0"/>
          </a:p>
          <a:p>
            <a:r>
              <a:rPr lang="en-US" sz="2200" dirty="0"/>
              <a:t>7/12/24</a:t>
            </a:r>
          </a:p>
          <a:p>
            <a:pPr lvl="1"/>
            <a:r>
              <a:rPr lang="en-US" sz="1800" dirty="0"/>
              <a:t>Had a meeting late June and there is material that needs to be collected and provided on </a:t>
            </a:r>
            <a:r>
              <a:rPr lang="en-US" sz="1800" dirty="0" err="1"/>
              <a:t>iMeet</a:t>
            </a:r>
            <a:r>
              <a:rPr lang="en-US" sz="1800" dirty="0"/>
              <a:t>. </a:t>
            </a:r>
          </a:p>
          <a:p>
            <a:r>
              <a:rPr lang="en-US" sz="2200" dirty="0"/>
              <a:t>8/2/24 </a:t>
            </a:r>
          </a:p>
          <a:p>
            <a:pPr lvl="1"/>
            <a:endParaRPr lang="en-US" sz="1800" dirty="0"/>
          </a:p>
          <a:p>
            <a:pPr lvl="1"/>
            <a:endParaRPr lang="en-US" sz="1800" dirty="0"/>
          </a:p>
          <a:p>
            <a:pPr lvl="1"/>
            <a:endParaRPr lang="en-US" sz="18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8/1/2024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endParaRPr lang="en-US" sz="1600" dirty="0"/>
          </a:p>
          <a:p>
            <a:r>
              <a:rPr lang="en-US" sz="2000" dirty="0"/>
              <a:t>3/1/24</a:t>
            </a:r>
          </a:p>
          <a:p>
            <a:pPr lvl="1"/>
            <a:r>
              <a:rPr lang="en-US" sz="1600" dirty="0"/>
              <a:t>Ad hoc scheduled to follow this meeting</a:t>
            </a:r>
          </a:p>
          <a:p>
            <a:r>
              <a:rPr lang="en-US" sz="2000" dirty="0"/>
              <a:t>4/5/24</a:t>
            </a:r>
          </a:p>
          <a:p>
            <a:pPr lvl="1"/>
            <a:r>
              <a:rPr lang="en-US" sz="1600" dirty="0"/>
              <a:t>Work has progressed on the development of the 1900.5.1 revisions</a:t>
            </a:r>
          </a:p>
          <a:p>
            <a:r>
              <a:rPr lang="en-US" sz="2000" dirty="0"/>
              <a:t>6/7/24</a:t>
            </a:r>
          </a:p>
          <a:p>
            <a:pPr lvl="1"/>
            <a:r>
              <a:rPr lang="en-US" sz="1600" dirty="0"/>
              <a:t>Ad hoc meeting on 31 May 24. Working on the new material – how to express Policy or Protocol in the standard and then how to represent policy in the policy language.  It would be expressed in the context of a spectrum highway.</a:t>
            </a:r>
          </a:p>
          <a:p>
            <a:r>
              <a:rPr lang="en-US" sz="2000" dirty="0"/>
              <a:t>7/12/24</a:t>
            </a:r>
          </a:p>
          <a:p>
            <a:pPr lvl="1"/>
            <a:r>
              <a:rPr lang="en-US" sz="1600" dirty="0"/>
              <a:t>Ad hoc after this WG meeting</a:t>
            </a:r>
          </a:p>
          <a:p>
            <a:r>
              <a:rPr lang="en-US" sz="2000" dirty="0"/>
              <a:t>8/2/24</a:t>
            </a:r>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8/1/2024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21</a:t>
            </a:fld>
            <a:endParaRPr lang="en-US"/>
          </a:p>
        </p:txBody>
      </p:sp>
    </p:spTree>
    <p:extLst>
      <p:ext uri="{BB962C8B-B14F-4D97-AF65-F5344CB8AC3E}">
        <p14:creationId xmlns:p14="http://schemas.microsoft.com/office/powerpoint/2010/main" val="2720461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5791200" cy="5334000"/>
          </a:xfrm>
        </p:spPr>
        <p:txBody>
          <a:bodyPr/>
          <a:lstStyle/>
          <a:p>
            <a:endParaRPr lang="en-US" sz="1600" dirty="0"/>
          </a:p>
          <a:p>
            <a:r>
              <a:rPr lang="en-US" sz="2000" dirty="0"/>
              <a:t>7/12/24</a:t>
            </a:r>
          </a:p>
          <a:p>
            <a:pPr lvl="1"/>
            <a:r>
              <a:rPr lang="en-US" sz="1600" dirty="0"/>
              <a:t>Ballot was extended until the required return rate was achieved</a:t>
            </a:r>
          </a:p>
          <a:p>
            <a:pPr lvl="1"/>
            <a:r>
              <a:rPr lang="en-US" sz="1600" dirty="0"/>
              <a:t>Standard approved at 94% but there are 25 comments</a:t>
            </a:r>
          </a:p>
          <a:p>
            <a:pPr lvl="1"/>
            <a:r>
              <a:rPr lang="en-US" sz="1600" dirty="0"/>
              <a:t>Must identify the comment resolution group (CRG)</a:t>
            </a:r>
          </a:p>
          <a:p>
            <a:pPr lvl="1"/>
            <a:r>
              <a:rPr lang="en-US" sz="1600" dirty="0"/>
              <a:t>CRG</a:t>
            </a:r>
          </a:p>
          <a:p>
            <a:pPr lvl="2"/>
            <a:r>
              <a:rPr lang="en-US" sz="1200" dirty="0"/>
              <a:t>John Stine</a:t>
            </a:r>
          </a:p>
          <a:p>
            <a:pPr lvl="2"/>
            <a:r>
              <a:rPr lang="en-US" sz="1200" dirty="0"/>
              <a:t>Eric Lindahl</a:t>
            </a:r>
          </a:p>
          <a:p>
            <a:pPr lvl="2"/>
            <a:r>
              <a:rPr lang="en-US" sz="1200" dirty="0"/>
              <a:t>Carlos Caicedo-Bastidas</a:t>
            </a:r>
          </a:p>
          <a:p>
            <a:pPr lvl="2"/>
            <a:r>
              <a:rPr lang="en-US" sz="1200" dirty="0"/>
              <a:t>Reinhard Schrage</a:t>
            </a:r>
          </a:p>
          <a:p>
            <a:pPr lvl="2"/>
            <a:r>
              <a:rPr lang="en-US" sz="1200" dirty="0"/>
              <a:t>Kael Stilp</a:t>
            </a:r>
          </a:p>
          <a:p>
            <a:pPr lvl="2"/>
            <a:r>
              <a:rPr lang="en-US" sz="1200" dirty="0"/>
              <a:t>Becca Rousseau</a:t>
            </a:r>
          </a:p>
          <a:p>
            <a:pPr lvl="1"/>
            <a:r>
              <a:rPr lang="en-US" sz="1600" dirty="0"/>
              <a:t>Next CRG meeting 1300 19 July</a:t>
            </a:r>
          </a:p>
          <a:p>
            <a:r>
              <a:rPr lang="en-US" sz="2000" dirty="0"/>
              <a:t>8/2/24</a:t>
            </a:r>
          </a:p>
          <a:p>
            <a:pPr lvl="1"/>
            <a:r>
              <a:rPr lang="en-US" sz="1600" dirty="0"/>
              <a:t>CRG met one 19 Jul and 2 Aug and worked off all comments generated from group on correct placement of SINR and Noise data entries will be addressed and finalized at the next CRG meeting – 16 Aug 24</a:t>
            </a:r>
          </a:p>
          <a:p>
            <a:pPr lvl="2"/>
            <a:endParaRPr lang="en-US" sz="1200" dirty="0"/>
          </a:p>
          <a:p>
            <a:pPr lvl="1"/>
            <a:endParaRPr lang="en-US" sz="1600" dirty="0"/>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8/1/2024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22</a:t>
            </a:fld>
            <a:endParaRPr lang="en-US"/>
          </a:p>
        </p:txBody>
      </p:sp>
      <p:pic>
        <p:nvPicPr>
          <p:cNvPr id="3" name="Picture 2">
            <a:extLst>
              <a:ext uri="{FF2B5EF4-FFF2-40B4-BE49-F238E27FC236}">
                <a16:creationId xmlns:a16="http://schemas.microsoft.com/office/drawing/2014/main" id="{0712F591-56C2-CD7A-3976-73B6CA36A8C7}"/>
              </a:ext>
            </a:extLst>
          </p:cNvPr>
          <p:cNvPicPr>
            <a:picLocks noChangeAspect="1"/>
          </p:cNvPicPr>
          <p:nvPr/>
        </p:nvPicPr>
        <p:blipFill>
          <a:blip r:embed="rId2"/>
          <a:stretch>
            <a:fillRect/>
          </a:stretch>
        </p:blipFill>
        <p:spPr>
          <a:xfrm>
            <a:off x="5969000" y="1219200"/>
            <a:ext cx="3138055" cy="3692790"/>
          </a:xfrm>
          <a:prstGeom prst="rect">
            <a:avLst/>
          </a:prstGeom>
        </p:spPr>
      </p:pic>
    </p:spTree>
    <p:extLst>
      <p:ext uri="{BB962C8B-B14F-4D97-AF65-F5344CB8AC3E}">
        <p14:creationId xmlns:p14="http://schemas.microsoft.com/office/powerpoint/2010/main" val="39524795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a:xfrm>
            <a:off x="457200" y="274638"/>
            <a:ext cx="8229600" cy="638176"/>
          </a:xfrm>
        </p:spPr>
        <p:txBody>
          <a:bodyPr>
            <a:normAutofit fontScale="90000"/>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097629"/>
            <a:ext cx="8229600" cy="5150771"/>
          </a:xfrm>
        </p:spPr>
        <p:txBody>
          <a:bodyPr>
            <a:normAutofit/>
          </a:bodyPr>
          <a:lstStyle/>
          <a:p>
            <a:r>
              <a:rPr lang="en-US" sz="2400" dirty="0"/>
              <a:t>Lead – Eric Lindahl</a:t>
            </a:r>
          </a:p>
          <a:p>
            <a:r>
              <a:rPr lang="en-US" sz="2400" dirty="0"/>
              <a:t>Maintainer – Carlos Caicedo, Becca Rousseau</a:t>
            </a:r>
          </a:p>
          <a:p>
            <a:r>
              <a:rPr lang="en-US" sz="2600" dirty="0">
                <a:effectLst/>
                <a:latin typeface="Calibri" panose="020F0502020204030204" pitchFamily="34" charset="0"/>
                <a:ea typeface="Calibri" panose="020F0502020204030204" pitchFamily="34" charset="0"/>
              </a:rPr>
              <a:t>Root URL "</a:t>
            </a:r>
            <a:r>
              <a:rPr lang="en-US" sz="2600" u="sng" dirty="0">
                <a:solidFill>
                  <a:srgbClr val="0000FF"/>
                </a:solidFill>
                <a:effectLst/>
                <a:latin typeface="Calibri" panose="020F0502020204030204" pitchFamily="34" charset="0"/>
                <a:ea typeface="Calibri" panose="020F0502020204030204" pitchFamily="34" charset="0"/>
                <a:hlinkClick r:id="rId2"/>
              </a:rPr>
              <a:t>purl.ieee.org/</a:t>
            </a:r>
            <a:r>
              <a:rPr lang="en-US" sz="2600" u="sng" dirty="0" err="1">
                <a:solidFill>
                  <a:srgbClr val="0000FF"/>
                </a:solidFill>
                <a:effectLst/>
                <a:latin typeface="Calibri" panose="020F0502020204030204" pitchFamily="34" charset="0"/>
                <a:ea typeface="Calibri" panose="020F0502020204030204" pitchFamily="34" charset="0"/>
                <a:hlinkClick r:id="rId2"/>
              </a:rPr>
              <a:t>sa</a:t>
            </a:r>
            <a:r>
              <a:rPr lang="en-US" sz="2600" dirty="0">
                <a:effectLst/>
                <a:latin typeface="Calibri" panose="020F0502020204030204" pitchFamily="34" charset="0"/>
                <a:ea typeface="Calibri" panose="020F0502020204030204" pitchFamily="34" charset="0"/>
              </a:rPr>
              <a:t>" for the standards groups is fixed and must be the root and using </a:t>
            </a:r>
            <a:r>
              <a:rPr lang="en-US" sz="2600" kern="0" dirty="0">
                <a:effectLst/>
                <a:latin typeface="Calibri" panose="020F0502020204030204" pitchFamily="34" charset="0"/>
                <a:ea typeface="Calibri" panose="020F0502020204030204" pitchFamily="34" charset="0"/>
              </a:rPr>
              <a:t>"/</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for our </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work, and "/</a:t>
            </a:r>
            <a:r>
              <a:rPr lang="en-US" sz="2600" kern="0" dirty="0" err="1">
                <a:effectLst/>
                <a:latin typeface="Calibri" panose="020F0502020204030204" pitchFamily="34" charset="0"/>
                <a:ea typeface="Calibri" panose="020F0502020204030204" pitchFamily="34" charset="0"/>
              </a:rPr>
              <a:t>scm</a:t>
            </a:r>
            <a:r>
              <a:rPr lang="en-US" sz="2600" kern="0" dirty="0">
                <a:effectLst/>
                <a:latin typeface="Calibri" panose="020F0502020204030204" pitchFamily="34" charset="0"/>
                <a:ea typeface="Calibri" panose="020F0502020204030204" pitchFamily="34" charset="0"/>
              </a:rPr>
              <a:t>" for our SCM work</a:t>
            </a:r>
          </a:p>
          <a:p>
            <a:pPr lvl="1"/>
            <a:r>
              <a:rPr lang="en-US" sz="2200" dirty="0">
                <a:effectLst/>
                <a:latin typeface="Calibri" panose="020F0502020204030204" pitchFamily="34" charset="0"/>
                <a:ea typeface="Calibri" panose="020F0502020204030204" pitchFamily="34" charset="0"/>
              </a:rPr>
              <a:t>Our SCM full PURL is "</a:t>
            </a:r>
            <a:r>
              <a:rPr lang="en-US" sz="2200" u="sng" dirty="0">
                <a:solidFill>
                  <a:srgbClr val="0000FF"/>
                </a:solidFill>
                <a:effectLst/>
                <a:latin typeface="Calibri" panose="020F0502020204030204" pitchFamily="34" charset="0"/>
                <a:ea typeface="Calibri" panose="020F0502020204030204" pitchFamily="34" charset="0"/>
                <a:hlinkClick r:id="rId3"/>
              </a:rPr>
              <a:t>purl.ieee.org/</a:t>
            </a:r>
            <a:r>
              <a:rPr lang="en-US" sz="2200" u="sng" dirty="0" err="1">
                <a:solidFill>
                  <a:srgbClr val="0000FF"/>
                </a:solidFill>
                <a:effectLst/>
                <a:latin typeface="Calibri" panose="020F0502020204030204" pitchFamily="34" charset="0"/>
                <a:ea typeface="Calibri" panose="020F0502020204030204" pitchFamily="34" charset="0"/>
                <a:hlinkClick r:id="rId3"/>
              </a:rPr>
              <a:t>sa</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dyspan</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scm</a:t>
            </a:r>
            <a:r>
              <a:rPr lang="en-US" sz="2200" dirty="0">
                <a:effectLst/>
                <a:latin typeface="Calibri" panose="020F0502020204030204" pitchFamily="34" charset="0"/>
                <a:ea typeface="Calibri" panose="020F0502020204030204" pitchFamily="34" charset="0"/>
              </a:rPr>
              <a:t>“</a:t>
            </a:r>
          </a:p>
          <a:p>
            <a:r>
              <a:rPr lang="en-US" sz="2600" dirty="0">
                <a:latin typeface="Calibri" panose="020F0502020204030204" pitchFamily="34" charset="0"/>
                <a:ea typeface="Calibri" panose="020F0502020204030204" pitchFamily="34" charset="0"/>
              </a:rPr>
              <a:t>3/1/24</a:t>
            </a:r>
          </a:p>
          <a:p>
            <a:pPr lvl="1"/>
            <a:r>
              <a:rPr lang="en-US" sz="2200" dirty="0">
                <a:latin typeface="Calibri" panose="020F0502020204030204" pitchFamily="34" charset="0"/>
                <a:ea typeface="Calibri" panose="020F0502020204030204" pitchFamily="34" charset="0"/>
              </a:rPr>
              <a:t>Will attempt a meeting with IEEE and invite Becca.  Will post after balloting </a:t>
            </a:r>
          </a:p>
          <a:p>
            <a:r>
              <a:rPr lang="en-US" sz="2600" dirty="0">
                <a:latin typeface="Calibri" panose="020F0502020204030204" pitchFamily="34" charset="0"/>
                <a:ea typeface="Calibri" panose="020F0502020204030204" pitchFamily="34" charset="0"/>
              </a:rPr>
              <a:t>8/2/24</a:t>
            </a:r>
          </a:p>
          <a:p>
            <a:pPr lvl="1"/>
            <a:r>
              <a:rPr lang="en-US" sz="2200" dirty="0">
                <a:latin typeface="Calibri" panose="020F0502020204030204" pitchFamily="34" charset="0"/>
                <a:ea typeface="Calibri" panose="020F0502020204030204" pitchFamily="34" charset="0"/>
              </a:rPr>
              <a:t>Same</a:t>
            </a:r>
          </a:p>
          <a:p>
            <a:pPr lvl="1"/>
            <a:endParaRPr lang="en-US" sz="2200" dirty="0">
              <a:effectLst/>
              <a:latin typeface="Calibri" panose="020F0502020204030204" pitchFamily="34" charset="0"/>
              <a:ea typeface="Calibri" panose="020F0502020204030204" pitchFamily="34" charset="0"/>
            </a:endParaRPr>
          </a:p>
          <a:p>
            <a:pPr lvl="1"/>
            <a:endParaRPr lang="en-US" sz="2200" dirty="0">
              <a:effectLst/>
              <a:latin typeface="Calibri" panose="020F0502020204030204" pitchFamily="34" charset="0"/>
              <a:ea typeface="Calibri" panose="020F0502020204030204" pitchFamily="34" charset="0"/>
            </a:endParaRPr>
          </a:p>
          <a:p>
            <a:pPr lvl="2"/>
            <a:endParaRPr lang="en-US" sz="1600" dirty="0"/>
          </a:p>
          <a:p>
            <a:pPr lvl="1"/>
            <a:endParaRPr lang="en-US" sz="2000" dirty="0"/>
          </a:p>
          <a:p>
            <a:pPr lvl="1"/>
            <a:endParaRPr lang="en-US" sz="2000" dirty="0"/>
          </a:p>
          <a:p>
            <a:pPr lvl="1"/>
            <a:endParaRPr lang="en-US" sz="2000" dirty="0"/>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8/1/2024</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#:5-24-0020-00-agen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23</a:t>
            </a:fld>
            <a:endParaRPr lang="en-US"/>
          </a:p>
        </p:txBody>
      </p:sp>
    </p:spTree>
    <p:extLst>
      <p:ext uri="{BB962C8B-B14F-4D97-AF65-F5344CB8AC3E}">
        <p14:creationId xmlns:p14="http://schemas.microsoft.com/office/powerpoint/2010/main" val="5524899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648700" cy="5392617"/>
          </a:xfrm>
        </p:spPr>
        <p:txBody>
          <a:bodyPr>
            <a:normAutofit fontScale="77500" lnSpcReduction="20000"/>
          </a:bodyPr>
          <a:lstStyle/>
          <a:p>
            <a:r>
              <a:rPr lang="en-US" sz="2000" dirty="0"/>
              <a:t>Met on 16 July</a:t>
            </a:r>
          </a:p>
          <a:p>
            <a:r>
              <a:rPr lang="en-US" sz="2000" dirty="0"/>
              <a:t>Treasurer – $46,5XX in the account</a:t>
            </a:r>
          </a:p>
          <a:p>
            <a:r>
              <a:rPr lang="en-US" sz="2000" dirty="0"/>
              <a:t>Focus of meeting was to go over the P&amp;P for the SC</a:t>
            </a:r>
          </a:p>
          <a:p>
            <a:r>
              <a:rPr lang="en-US" sz="2000" dirty="0"/>
              <a:t>Selected updates (same entries as 18 Jun 24)</a:t>
            </a:r>
          </a:p>
          <a:p>
            <a:pPr lvl="1"/>
            <a:r>
              <a:rPr lang="en-US" sz="1600" dirty="0"/>
              <a:t>1900.1 –  Francesco stepped down as the WG chair. Reinhard is interacting with the member to instigate activity in the body</a:t>
            </a:r>
          </a:p>
          <a:p>
            <a:pPr lvl="1"/>
            <a:r>
              <a:rPr lang="en-US" sz="1600" dirty="0"/>
              <a:t>1900.2 – WG chair has resigned – Eric finds the standard useful and might take on leadership as the chair. Sees a need to connect this work to the SCMs of IEEE 1900.5.2</a:t>
            </a:r>
          </a:p>
          <a:p>
            <a:pPr lvl="1"/>
            <a:r>
              <a:rPr lang="en-US" sz="1600" dirty="0"/>
              <a:t>1900.6 – Still need to kick off the work.  Have a tentative PAR.  Primary goal of their revision is to refresh the use cases and then linking the data model to those use cases.  The current baseline standard is no longer active. More of a housekeeping effort</a:t>
            </a:r>
          </a:p>
          <a:p>
            <a:pPr lvl="1"/>
            <a:r>
              <a:rPr lang="en-US" sz="1600" dirty="0"/>
              <a:t>1900.8 </a:t>
            </a:r>
            <a:r>
              <a:rPr lang="en-US" sz="1500" dirty="0"/>
              <a:t>– Continue to discuss the semantic data model.  They are avoiding the development of a file format or an API.  They are developing another approach to have a file that provides a way to access the standardized concepts.  1900.8 uses and annotation file and it annotates the data set. The work is turning into a software engineering task.  We have a test case.  We are using Croissant – the open source library that Google provides and is being used on ML websites.  Open data. Com is one of them.  Hugging face is another.  We want to use this framework for ML data .  There are some things they have to accommodate but now showstoppers.  We could do this for the next three months to figure it out and then to write it up. </a:t>
            </a:r>
          </a:p>
          <a:p>
            <a:r>
              <a:rPr lang="en-US" sz="2000" dirty="0"/>
              <a:t>Updating the 1900 web site – not much work has been done</a:t>
            </a:r>
          </a:p>
          <a:p>
            <a:pPr lvl="1"/>
            <a:r>
              <a:rPr lang="en-US" sz="1600" dirty="0"/>
              <a:t>Each workgroup has been tasked with updating their specific content</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p>
          <a:p>
            <a:r>
              <a:rPr lang="en-US" sz="2100" dirty="0"/>
              <a:t>Funds are available to support publishing and promotion</a:t>
            </a:r>
          </a:p>
          <a:p>
            <a:r>
              <a:rPr lang="en-US" sz="2100" dirty="0"/>
              <a:t>Potential new projects – Oliver encouraged our engagement with the IMT 2030 New Standards Initiative for 6G - </a:t>
            </a:r>
            <a:r>
              <a:rPr lang="en-US" sz="1400" dirty="0">
                <a:hlinkClick r:id="rId2"/>
              </a:rPr>
              <a:t>IMT towards 2030 and beyond (itu.int)</a:t>
            </a:r>
            <a:endParaRPr lang="en-US" sz="2100" dirty="0"/>
          </a:p>
          <a:p>
            <a:r>
              <a:rPr lang="en-US" sz="2100" dirty="0" err="1"/>
              <a:t>DySPAN</a:t>
            </a:r>
            <a:r>
              <a:rPr lang="en-US" sz="2100" dirty="0"/>
              <a:t> 2025 will be in London – Consider a face-to-face there</a:t>
            </a:r>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8/1/2024</a:t>
            </a:fld>
            <a:endParaRPr lang="en-US"/>
          </a:p>
        </p:txBody>
      </p:sp>
      <p:sp>
        <p:nvSpPr>
          <p:cNvPr id="5" name="Footer Placeholder 4"/>
          <p:cNvSpPr>
            <a:spLocks noGrp="1"/>
          </p:cNvSpPr>
          <p:nvPr>
            <p:ph type="ftr" sz="quarter" idx="11"/>
          </p:nvPr>
        </p:nvSpPr>
        <p:spPr/>
        <p:txBody>
          <a:bodyPr/>
          <a:lstStyle/>
          <a:p>
            <a:pPr>
              <a:defRPr/>
            </a:pPr>
            <a:r>
              <a:rPr lang="en-US" dirty="0"/>
              <a:t>Doc #:5-24-0020-00-agen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24</a:t>
            </a:fld>
            <a:endParaRPr lang="en-US"/>
          </a:p>
        </p:txBody>
      </p:sp>
    </p:spTree>
    <p:extLst>
      <p:ext uri="{BB962C8B-B14F-4D97-AF65-F5344CB8AC3E}">
        <p14:creationId xmlns:p14="http://schemas.microsoft.com/office/powerpoint/2010/main" val="6037975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BF0E-FC79-06E8-3F74-3426E6C40396}"/>
              </a:ext>
            </a:extLst>
          </p:cNvPr>
          <p:cNvSpPr>
            <a:spLocks noGrp="1"/>
          </p:cNvSpPr>
          <p:nvPr>
            <p:ph type="title"/>
          </p:nvPr>
        </p:nvSpPr>
        <p:spPr>
          <a:xfrm>
            <a:off x="457200" y="274638"/>
            <a:ext cx="8229600" cy="563562"/>
          </a:xfrm>
        </p:spPr>
        <p:txBody>
          <a:bodyPr>
            <a:normAutofit fontScale="90000"/>
          </a:bodyPr>
          <a:lstStyle/>
          <a:p>
            <a:r>
              <a:rPr lang="en-US" dirty="0"/>
              <a:t>IEEE 1900 Working Groups</a:t>
            </a:r>
          </a:p>
        </p:txBody>
      </p:sp>
      <p:sp>
        <p:nvSpPr>
          <p:cNvPr id="4" name="Date Placeholder 3">
            <a:extLst>
              <a:ext uri="{FF2B5EF4-FFF2-40B4-BE49-F238E27FC236}">
                <a16:creationId xmlns:a16="http://schemas.microsoft.com/office/drawing/2014/main" id="{45398C4A-8183-5DD1-15AC-C9EF3C46F7E0}"/>
              </a:ext>
            </a:extLst>
          </p:cNvPr>
          <p:cNvSpPr>
            <a:spLocks noGrp="1"/>
          </p:cNvSpPr>
          <p:nvPr>
            <p:ph type="dt" sz="half" idx="10"/>
          </p:nvPr>
        </p:nvSpPr>
        <p:spPr/>
        <p:txBody>
          <a:bodyPr/>
          <a:lstStyle/>
          <a:p>
            <a:pPr>
              <a:defRPr/>
            </a:pPr>
            <a:fld id="{16B57355-4AF4-A441-8AA9-B06FF469BB9E}" type="datetime1">
              <a:rPr lang="en-US" smtClean="0"/>
              <a:t>8/1/2024</a:t>
            </a:fld>
            <a:endParaRPr lang="en-US"/>
          </a:p>
        </p:txBody>
      </p:sp>
      <p:sp>
        <p:nvSpPr>
          <p:cNvPr id="5" name="Footer Placeholder 4">
            <a:extLst>
              <a:ext uri="{FF2B5EF4-FFF2-40B4-BE49-F238E27FC236}">
                <a16:creationId xmlns:a16="http://schemas.microsoft.com/office/drawing/2014/main" id="{1E50C9DA-76DD-8DE8-8D91-F5607148732F}"/>
              </a:ext>
            </a:extLst>
          </p:cNvPr>
          <p:cNvSpPr>
            <a:spLocks noGrp="1"/>
          </p:cNvSpPr>
          <p:nvPr>
            <p:ph type="ftr" sz="quarter" idx="11"/>
          </p:nvPr>
        </p:nvSpPr>
        <p:spPr/>
        <p:txBody>
          <a:bodyPr/>
          <a:lstStyle/>
          <a:p>
            <a:r>
              <a:rPr lang="en-US" dirty="0"/>
              <a:t>Doc #:5-24-0020-00-agen</a:t>
            </a:r>
          </a:p>
        </p:txBody>
      </p:sp>
      <p:sp>
        <p:nvSpPr>
          <p:cNvPr id="6" name="Slide Number Placeholder 5">
            <a:extLst>
              <a:ext uri="{FF2B5EF4-FFF2-40B4-BE49-F238E27FC236}">
                <a16:creationId xmlns:a16="http://schemas.microsoft.com/office/drawing/2014/main" id="{FAD0273A-C846-3EAF-928E-0493F5ACBE18}"/>
              </a:ext>
            </a:extLst>
          </p:cNvPr>
          <p:cNvSpPr>
            <a:spLocks noGrp="1"/>
          </p:cNvSpPr>
          <p:nvPr>
            <p:ph type="sldNum" sz="quarter" idx="12"/>
          </p:nvPr>
        </p:nvSpPr>
        <p:spPr/>
        <p:txBody>
          <a:bodyPr/>
          <a:lstStyle/>
          <a:p>
            <a:pPr>
              <a:defRPr/>
            </a:pPr>
            <a:fld id="{E6A9CA49-25C3-408A-A7C2-6BBA5AFB62A7}" type="slidenum">
              <a:rPr lang="en-US" smtClean="0"/>
              <a:pPr>
                <a:defRPr/>
              </a:pPr>
              <a:t>25</a:t>
            </a:fld>
            <a:endParaRPr lang="en-US"/>
          </a:p>
        </p:txBody>
      </p:sp>
      <p:pic>
        <p:nvPicPr>
          <p:cNvPr id="8" name="Content Placeholder 7" descr="Diagram&#10;&#10;Description automatically generated">
            <a:extLst>
              <a:ext uri="{FF2B5EF4-FFF2-40B4-BE49-F238E27FC236}">
                <a16:creationId xmlns:a16="http://schemas.microsoft.com/office/drawing/2014/main" id="{0C8CED8C-5FDA-0049-C3F2-C5B5E0923122}"/>
              </a:ext>
            </a:extLst>
          </p:cNvPr>
          <p:cNvPicPr>
            <a:picLocks noGrp="1" noChangeAspect="1"/>
          </p:cNvPicPr>
          <p:nvPr>
            <p:ph idx="1"/>
          </p:nvPr>
        </p:nvPicPr>
        <p:blipFill>
          <a:blip r:embed="rId2"/>
          <a:stretch>
            <a:fillRect/>
          </a:stretch>
        </p:blipFill>
        <p:spPr>
          <a:xfrm>
            <a:off x="619303" y="914400"/>
            <a:ext cx="7990433" cy="5199324"/>
          </a:xfrm>
          <a:prstGeom prst="rect">
            <a:avLst/>
          </a:prstGeom>
        </p:spPr>
      </p:pic>
    </p:spTree>
    <p:extLst>
      <p:ext uri="{BB962C8B-B14F-4D97-AF65-F5344CB8AC3E}">
        <p14:creationId xmlns:p14="http://schemas.microsoft.com/office/powerpoint/2010/main" val="10645238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hlinkClick r:id="rId3"/>
              </a:rPr>
              <a:t>Word version on </a:t>
            </a:r>
            <a:r>
              <a:rPr lang="en-US" dirty="0" err="1">
                <a:hlinkClick r:id="rId3"/>
              </a:rPr>
              <a:t>iMeet</a:t>
            </a:r>
            <a:r>
              <a:rPr lang="en-US" dirty="0">
                <a:hlinkClick r:id="rId3"/>
              </a:rPr>
              <a:t> </a:t>
            </a:r>
            <a:r>
              <a:rPr lang="en-US" dirty="0"/>
              <a:t>– volunteers to update</a:t>
            </a:r>
          </a:p>
          <a:p>
            <a:pPr lvl="1"/>
            <a:r>
              <a:rPr lang="en-US" dirty="0"/>
              <a:t>Images: Authors </a:t>
            </a:r>
          </a:p>
          <a:p>
            <a:pPr lvl="1"/>
            <a:r>
              <a:rPr lang="en-US" dirty="0"/>
              <a:t>Scope: John </a:t>
            </a:r>
          </a:p>
          <a:p>
            <a:pPr lvl="1"/>
            <a:r>
              <a:rPr lang="en-US" dirty="0"/>
              <a:t>1900.5R: Eric</a:t>
            </a:r>
          </a:p>
          <a:p>
            <a:pPr lvl="1"/>
            <a:r>
              <a:rPr lang="en-US" dirty="0"/>
              <a:t>1900.5.1 &amp; 1900.5.1R: Reinhard</a:t>
            </a:r>
          </a:p>
          <a:p>
            <a:pPr lvl="1"/>
            <a:r>
              <a:rPr lang="en-US" dirty="0"/>
              <a:t>1900.5.2 &amp; 1900.5.2R: John Stine</a:t>
            </a:r>
          </a:p>
          <a:p>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8/1/2024</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#:5-24-0020-00-agen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26</a:t>
            </a:fld>
            <a:endParaRPr lang="en-US"/>
          </a:p>
        </p:txBody>
      </p:sp>
    </p:spTree>
    <p:extLst>
      <p:ext uri="{BB962C8B-B14F-4D97-AF65-F5344CB8AC3E}">
        <p14:creationId xmlns:p14="http://schemas.microsoft.com/office/powerpoint/2010/main" val="18033074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endParaRPr lang="en-US" sz="1400" dirty="0"/>
          </a:p>
          <a:p>
            <a:r>
              <a:rPr lang="en-US" sz="1800" dirty="0"/>
              <a:t>6/7/24</a:t>
            </a:r>
          </a:p>
          <a:p>
            <a:pPr lvl="1"/>
            <a:r>
              <a:rPr lang="en-US" sz="1400" dirty="0"/>
              <a:t>Successful tutorial at </a:t>
            </a:r>
            <a:r>
              <a:rPr lang="en-US" sz="1400" dirty="0" err="1"/>
              <a:t>DySPAN</a:t>
            </a:r>
            <a:r>
              <a:rPr lang="en-US" sz="1400" dirty="0"/>
              <a:t> 24 – A lot of awareness exist on IEEE 1900.5.2</a:t>
            </a:r>
          </a:p>
          <a:p>
            <a:pPr lvl="1"/>
            <a:r>
              <a:rPr lang="en-US" sz="1400" dirty="0"/>
              <a:t>Received very positive feedback about Eric’s work using LLM with SCMs</a:t>
            </a:r>
          </a:p>
          <a:p>
            <a:r>
              <a:rPr lang="en-US" sz="1800" dirty="0"/>
              <a:t>7/12/24</a:t>
            </a:r>
          </a:p>
          <a:p>
            <a:pPr lvl="1"/>
            <a:r>
              <a:rPr lang="en-US" sz="1400" dirty="0"/>
              <a:t>Eric wrote an abstract for AOC that includes SCM as part of the discussion (application of SCMs for humanitarian assistance.)</a:t>
            </a:r>
          </a:p>
          <a:p>
            <a:pPr lvl="1"/>
            <a:r>
              <a:rPr lang="en-US" sz="1400" dirty="0"/>
              <a:t>Tutorial submission for MILCOM</a:t>
            </a:r>
          </a:p>
          <a:p>
            <a:pPr lvl="1"/>
            <a:r>
              <a:rPr lang="en-US" sz="1400" dirty="0"/>
              <a:t>Association of Old Crows (AOC) Webinar on 22 Aug showing the use of SCMs for managing EMBM</a:t>
            </a:r>
          </a:p>
          <a:p>
            <a:pPr lvl="1"/>
            <a:r>
              <a:rPr lang="en-US" sz="1400" dirty="0"/>
              <a:t>Carlos has a paper for TPRC – Spectrum economics and sharing with SCMs – a case study in the 6 GHz band</a:t>
            </a:r>
          </a:p>
          <a:p>
            <a:r>
              <a:rPr lang="en-US" sz="1800" dirty="0"/>
              <a:t>8/2/24</a:t>
            </a:r>
          </a:p>
          <a:p>
            <a:pPr lvl="1"/>
            <a:endParaRPr lang="en-US" sz="1400" dirty="0"/>
          </a:p>
          <a:p>
            <a:pPr lvl="1"/>
            <a:endParaRPr lang="en-US" sz="1400" dirty="0"/>
          </a:p>
          <a:p>
            <a:pPr lvl="1"/>
            <a:endParaRPr lang="en-US" sz="1400" dirty="0"/>
          </a:p>
          <a:p>
            <a:pPr lvl="1"/>
            <a:endParaRPr lang="en-US" sz="1400" dirty="0"/>
          </a:p>
          <a:p>
            <a:pPr lvl="1"/>
            <a:endParaRPr lang="en-US" sz="105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8/1/2024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27</a:t>
            </a:fld>
            <a:endParaRPr lang="en-US"/>
          </a:p>
        </p:txBody>
      </p:sp>
    </p:spTree>
    <p:extLst>
      <p:ext uri="{BB962C8B-B14F-4D97-AF65-F5344CB8AC3E}">
        <p14:creationId xmlns:p14="http://schemas.microsoft.com/office/powerpoint/2010/main" val="3648328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WG Mtg 7/12/24 0800 ET</a:t>
            </a:r>
          </a:p>
          <a:p>
            <a:r>
              <a:rPr lang="en-US" sz="1600" strike="sngStrike" dirty="0"/>
              <a:t>P1900.5.1 Revision Ad-hoc 7/12/24 0800 ET</a:t>
            </a:r>
          </a:p>
          <a:p>
            <a:r>
              <a:rPr lang="en-US" sz="1600" strike="sngStrike" dirty="0"/>
              <a:t>P1900.5.2 Revision CRG 7/19/24 1300 ET</a:t>
            </a:r>
          </a:p>
          <a:p>
            <a:r>
              <a:rPr lang="en-US" sz="1600" strike="sngStrike" dirty="0"/>
              <a:t>P1900.5.2 Revision CRG 8/2/24 1300 ET</a:t>
            </a:r>
          </a:p>
          <a:p>
            <a:r>
              <a:rPr lang="en-US" sz="1600" dirty="0"/>
              <a:t>P1900.5 WG Mtg 8/2/24 1430 ET</a:t>
            </a:r>
          </a:p>
          <a:p>
            <a:r>
              <a:rPr lang="en-US" sz="1600" dirty="0"/>
              <a:t>P1900.5.1 Revision Ad-hoc 8/2/24 1430 ET</a:t>
            </a:r>
          </a:p>
          <a:p>
            <a:r>
              <a:rPr lang="en-US" sz="1600" dirty="0"/>
              <a:t>P1900.5 Revision Ad-hoc 8/9/24 1330 ET</a:t>
            </a:r>
          </a:p>
          <a:p>
            <a:r>
              <a:rPr lang="en-US" sz="1600" dirty="0"/>
              <a:t>P1900.5.2 Revision CRG 8/16/24 1300 ET</a:t>
            </a:r>
          </a:p>
          <a:p>
            <a:r>
              <a:rPr lang="en-US" sz="1600" dirty="0"/>
              <a:t>P1900.5 Revision Ad-hoc 8/23/24 1300 ET</a:t>
            </a:r>
          </a:p>
          <a:p>
            <a:r>
              <a:rPr lang="en-US" sz="1600" dirty="0"/>
              <a:t>P1900.5.2 Revision CRG 8/2/24 1300 ET</a:t>
            </a:r>
          </a:p>
          <a:p>
            <a:r>
              <a:rPr lang="en-US" sz="1600" dirty="0"/>
              <a:t>P1900.5 WG </a:t>
            </a:r>
            <a:r>
              <a:rPr lang="en-US" sz="1600"/>
              <a:t>Mtg 9/6/24 0800 </a:t>
            </a:r>
            <a:r>
              <a:rPr lang="en-US" sz="1600" dirty="0"/>
              <a:t>ET</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8/1/2024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28</a:t>
            </a:fld>
            <a:endParaRPr lang="en-US"/>
          </a:p>
        </p:txBody>
      </p:sp>
    </p:spTree>
    <p:extLst>
      <p:ext uri="{BB962C8B-B14F-4D97-AF65-F5344CB8AC3E}">
        <p14:creationId xmlns:p14="http://schemas.microsoft.com/office/powerpoint/2010/main" val="10964537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29</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8/1/2024</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#:5-24-0020-00-agen</a:t>
            </a:r>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8/1/2024</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#:5-24-0020-00-agen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6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No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4251877142"/>
              </p:ext>
            </p:extLst>
          </p:nvPr>
        </p:nvGraphicFramePr>
        <p:xfrm>
          <a:off x="2819400" y="762000"/>
          <a:ext cx="5550157" cy="5150243"/>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624271">
                <a:tc>
                  <a:txBody>
                    <a:bodyPr/>
                    <a:lstStyle/>
                    <a:p>
                      <a:pPr algn="ctr" fontAlgn="b"/>
                      <a:r>
                        <a:rPr lang="en-US" sz="800" b="0" i="0" u="none" strike="noStrike" dirty="0">
                          <a:solidFill>
                            <a:srgbClr val="000000"/>
                          </a:solidFill>
                          <a:effectLst/>
                          <a:latin typeface="Calibri" panose="020F0502020204030204" pitchFamily="34" charset="0"/>
                        </a:rPr>
                        <a:t>7/12/24</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Joint Electromagnetic Warfare Center (JEWC)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Dalisa</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Gonzalez</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Yanji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Chen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Google</a:t>
                      </a:r>
                    </a:p>
                  </a:txBody>
                  <a:tcPr marL="7316" marR="7316" marT="7316" marB="0" anchor="b"/>
                </a:tc>
                <a:extLst>
                  <a:ext uri="{0D108BD9-81ED-4DB2-BD59-A6C34878D82A}">
                    <a16:rowId xmlns:a16="http://schemas.microsoft.com/office/drawing/2014/main" val="6955964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Member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Mohin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Ahmed</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HRL</a:t>
                      </a:r>
                    </a:p>
                  </a:txBody>
                  <a:tcPr marL="7316" marR="7316" marT="7316" marB="0" anchor="b"/>
                </a:tc>
                <a:extLst>
                  <a:ext uri="{0D108BD9-81ED-4DB2-BD59-A6C34878D82A}">
                    <a16:rowId xmlns:a16="http://schemas.microsoft.com/office/drawing/2014/main" val="139591762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Rajesh </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Krishan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Self</a:t>
                      </a:r>
                    </a:p>
                  </a:txBody>
                  <a:tcPr marL="7316" marR="7316" marT="7316" marB="0" anchor="b"/>
                </a:tc>
                <a:extLst>
                  <a:ext uri="{0D108BD9-81ED-4DB2-BD59-A6C34878D82A}">
                    <a16:rowId xmlns:a16="http://schemas.microsoft.com/office/drawing/2014/main" val="358186022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Benjamin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Rolf</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Blind Creek Associates (BCA)</a:t>
                      </a:r>
                    </a:p>
                  </a:txBody>
                  <a:tcPr marL="7316" marR="7316" marT="7316" marB="0" anchor="b"/>
                </a:tc>
                <a:extLst>
                  <a:ext uri="{0D108BD9-81ED-4DB2-BD59-A6C34878D82A}">
                    <a16:rowId xmlns:a16="http://schemas.microsoft.com/office/drawing/2014/main" val="348109778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Jxiaxang</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Tang</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University of Minnesota </a:t>
                      </a:r>
                    </a:p>
                  </a:txBody>
                  <a:tcPr marL="7316" marR="7316" marT="7316" marB="0" anchor="b"/>
                </a:tc>
                <a:extLst>
                  <a:ext uri="{0D108BD9-81ED-4DB2-BD59-A6C34878D82A}">
                    <a16:rowId xmlns:a16="http://schemas.microsoft.com/office/drawing/2014/main" val="1809216534"/>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7/12/24  08:00 – 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 Revision</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8/1/2024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#:5-24-0020-00-agen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4</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5-24-0020-00-agen</a:t>
            </a:r>
          </a:p>
          <a:p>
            <a:endParaRPr dirty="0"/>
          </a:p>
          <a:p>
            <a:r>
              <a:rPr dirty="0"/>
              <a:t>Mover: Eric</a:t>
            </a:r>
          </a:p>
          <a:p>
            <a:r>
              <a:rPr dirty="0"/>
              <a:t>Second: Carlos</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8/1/2024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5</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8/1/2024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#:5-24-0020-00-agen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8/1/2024</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8/1/2024</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8/1/2024</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#:5-24-0020-00-agen</a:t>
            </a:r>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37530</TotalTime>
  <Words>3294</Words>
  <Application>Microsoft Office PowerPoint</Application>
  <PresentationFormat>On-screen Show (4:3)</PresentationFormat>
  <Paragraphs>512</Paragraphs>
  <Slides>29</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Current Membership</vt:lpstr>
      <vt:lpstr> Draft Agenda</vt:lpstr>
      <vt:lpstr>Approval of Agenda</vt:lpstr>
      <vt:lpstr>Rules</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Minutes for approval</vt:lpstr>
      <vt:lpstr>Minutes for approval</vt:lpstr>
      <vt:lpstr>Current Status for 1900.5 Revision</vt:lpstr>
      <vt:lpstr>Current Status for 1900.5.1</vt:lpstr>
      <vt:lpstr>Current Status for 1900.5.2 Revision</vt:lpstr>
      <vt:lpstr>Opensource Repository</vt:lpstr>
      <vt:lpstr>Other DySPAN-SC Activities - 1</vt:lpstr>
      <vt:lpstr>IEEE 1900 Working Groups</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653</cp:revision>
  <dcterms:created xsi:type="dcterms:W3CDTF">2013-08-13T02:52:21Z</dcterms:created>
  <dcterms:modified xsi:type="dcterms:W3CDTF">2024-08-01T20:29:25Z</dcterms:modified>
</cp:coreProperties>
</file>