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74" r:id="rId16"/>
    <p:sldId id="490" r:id="rId17"/>
    <p:sldId id="491" r:id="rId18"/>
    <p:sldId id="465" r:id="rId19"/>
    <p:sldId id="437" r:id="rId20"/>
    <p:sldId id="438" r:id="rId21"/>
    <p:sldId id="477" r:id="rId22"/>
    <p:sldId id="426" r:id="rId23"/>
    <p:sldId id="485" r:id="rId24"/>
    <p:sldId id="482"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122" d="100"/>
          <a:sy n="122" d="100"/>
        </p:scale>
        <p:origin x="220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7/10/2024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#:5-24-0013-00-agen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7/10/2024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#:5-24-0013-00-agen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7/10/2024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#:5-24-0013-00-agen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7/10/2024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#:5-24-0013-00-agen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7/10/2024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#:5-24-0013-00-agen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7/10/2024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#:5-24-0013-00-agen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7/10/2024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#:5-24-0013-00-agen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7/10/2024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#:5-24-0013-00-agen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7/10/2024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7/10/2024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#:5-24-0013-00-agen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spectrumweek.org/agend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7/10/2024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#:5-24-0013-00-agen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656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 Jul 2024</a:t>
            </a:r>
          </a:p>
          <a:p>
            <a:pPr eaLnBrk="0" hangingPunct="0"/>
            <a:r>
              <a:rPr lang="en-US" sz="1200" b="1" dirty="0">
                <a:latin typeface="Arial" pitchFamily="34" charset="0"/>
                <a:cs typeface="Times New Roman" pitchFamily="18" charset="0"/>
              </a:rPr>
              <a:t>Document No: 5-24-0013-00-agen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9098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7/10/2024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739429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endParaRPr lang="en-US" sz="2200" dirty="0"/>
          </a:p>
          <a:p>
            <a:r>
              <a:rPr lang="en-US" sz="2200" dirty="0"/>
              <a:t>3/1/24</a:t>
            </a:r>
          </a:p>
          <a:p>
            <a:pPr lvl="1"/>
            <a:r>
              <a:rPr lang="en-US" sz="1800" dirty="0"/>
              <a:t>Still working on the feedback received at last ad hoc meeting and will show it in a future ad hoc.</a:t>
            </a:r>
          </a:p>
          <a:p>
            <a:r>
              <a:rPr lang="en-US" sz="2200" dirty="0"/>
              <a:t>4/5/24</a:t>
            </a:r>
          </a:p>
          <a:p>
            <a:pPr lvl="1"/>
            <a:r>
              <a:rPr lang="en-US" sz="1800" dirty="0"/>
              <a:t>Held one meeting in March – clarified how to proceed with examples of the hierarchical architecture should be applied</a:t>
            </a:r>
          </a:p>
          <a:p>
            <a:r>
              <a:rPr lang="en-US" sz="2200" dirty="0"/>
              <a:t>6/7/24</a:t>
            </a:r>
          </a:p>
          <a:p>
            <a:pPr lvl="1"/>
            <a:r>
              <a:rPr lang="en-US" sz="1800" dirty="0"/>
              <a:t>Had no meetings in May but plan an ad hoc next week.  Material was posted on </a:t>
            </a:r>
            <a:r>
              <a:rPr lang="en-US" sz="1800" dirty="0" err="1"/>
              <a:t>iMeet</a:t>
            </a:r>
            <a:endParaRPr lang="en-US" sz="1800" dirty="0"/>
          </a:p>
          <a:p>
            <a:r>
              <a:rPr lang="en-US" sz="2200" dirty="0"/>
              <a:t>7/12/24</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7/10/2024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5791200" cy="5334000"/>
          </a:xfrm>
        </p:spPr>
        <p:txBody>
          <a:bodyPr/>
          <a:lstStyle/>
          <a:p>
            <a:endParaRPr lang="en-US" sz="1600" dirty="0"/>
          </a:p>
          <a:p>
            <a:r>
              <a:rPr lang="en-US" sz="2000" dirty="0"/>
              <a:t>4/5/24</a:t>
            </a:r>
          </a:p>
          <a:p>
            <a:pPr lvl="1"/>
            <a:r>
              <a:rPr lang="en-US" sz="1600" dirty="0"/>
              <a:t>Ballot pool has been formed ~54 members</a:t>
            </a:r>
          </a:p>
          <a:p>
            <a:pPr lvl="1"/>
            <a:r>
              <a:rPr lang="en-US" sz="1600" dirty="0"/>
              <a:t>Expect the first ballot to start before the next WG meeting</a:t>
            </a:r>
          </a:p>
          <a:p>
            <a:r>
              <a:rPr lang="en-US" sz="2000" dirty="0"/>
              <a:t>6/7/24</a:t>
            </a:r>
          </a:p>
          <a:p>
            <a:pPr lvl="1"/>
            <a:r>
              <a:rPr lang="en-US" sz="1600" dirty="0"/>
              <a:t>Ballot is open and will close on 19 Jun 24</a:t>
            </a:r>
          </a:p>
          <a:p>
            <a:r>
              <a:rPr lang="en-US" sz="2000" dirty="0"/>
              <a:t>7/12/24</a:t>
            </a:r>
          </a:p>
          <a:p>
            <a:pPr lvl="1"/>
            <a:r>
              <a:rPr lang="en-US" sz="1600" dirty="0"/>
              <a:t>Ballot was extended until the required return rate was achieved</a:t>
            </a:r>
          </a:p>
          <a:p>
            <a:pPr lvl="1"/>
            <a:r>
              <a:rPr lang="en-US" sz="1600" dirty="0"/>
              <a:t>Standard approved at 94% but there are 25 comments</a:t>
            </a:r>
          </a:p>
          <a:p>
            <a:pPr lvl="1"/>
            <a:r>
              <a:rPr lang="en-US" sz="1600" dirty="0"/>
              <a:t>Must identify the comment resolution group (CRG)</a:t>
            </a:r>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pic>
        <p:nvPicPr>
          <p:cNvPr id="3" name="Picture 2">
            <a:extLst>
              <a:ext uri="{FF2B5EF4-FFF2-40B4-BE49-F238E27FC236}">
                <a16:creationId xmlns:a16="http://schemas.microsoft.com/office/drawing/2014/main" id="{0712F591-56C2-CD7A-3976-73B6CA36A8C7}"/>
              </a:ext>
            </a:extLst>
          </p:cNvPr>
          <p:cNvPicPr>
            <a:picLocks noChangeAspect="1"/>
          </p:cNvPicPr>
          <p:nvPr/>
        </p:nvPicPr>
        <p:blipFill>
          <a:blip r:embed="rId2"/>
          <a:stretch>
            <a:fillRect/>
          </a:stretch>
        </p:blipFill>
        <p:spPr>
          <a:xfrm>
            <a:off x="6005945" y="2514600"/>
            <a:ext cx="3138055" cy="3692790"/>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7/12/24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7/10/2024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#:5-24-0013-00-agen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85000" lnSpcReduction="20000"/>
          </a:bodyPr>
          <a:lstStyle/>
          <a:p>
            <a:r>
              <a:rPr lang="en-US" sz="2000" dirty="0"/>
              <a:t>Met on 18 June</a:t>
            </a:r>
          </a:p>
          <a:p>
            <a:r>
              <a:rPr lang="en-US" sz="2000" dirty="0"/>
              <a:t>Treasurer – $46,355 in the account</a:t>
            </a:r>
          </a:p>
          <a:p>
            <a:r>
              <a:rPr lang="en-US" sz="2000" dirty="0"/>
              <a:t>Selected updates</a:t>
            </a:r>
          </a:p>
          <a:p>
            <a:pPr lvl="1"/>
            <a:r>
              <a:rPr lang="en-US" sz="1600" dirty="0"/>
              <a:t>1900.1 –  Francesco stepped down as the WG chair. Reinhard is interacting with the member to instigate activity in the body</a:t>
            </a:r>
          </a:p>
          <a:p>
            <a:pPr lvl="1"/>
            <a:r>
              <a:rPr lang="en-US" sz="1600" dirty="0"/>
              <a:t>1900.2 – WG chair has resigned – Eric finds the standard useful and might take on leadership as the chair. Sees a need to connect this work to the SCMs of IEEE 1900.5.2</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a:t>
            </a:r>
            <a:r>
              <a:rPr lang="en-US" sz="1500" dirty="0"/>
              <a:t>– Continue to discuss the semantic data model.  They are avoiding the development of a file format or an API.  They are developing another approach to have a file that provides a way to access the standardized concepts.  1900.8 uses and annotation file and it annotates the data set. The work is turning into a software engineering task.  We have a test case.  We are using Croissant – the open source library that Google provides and is being used on ML websites.  Open data. Com is one of them.  Hugging face is another.  We want to use this framework for ML data .  There are some things they have to accommodate but now showstoppers.  We could do this for the next three months to figure it out and then to write it up.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7/10/2024</a:t>
            </a:fld>
            <a:endParaRPr lang="en-US"/>
          </a:p>
        </p:txBody>
      </p:sp>
      <p:sp>
        <p:nvSpPr>
          <p:cNvPr id="5" name="Footer Placeholder 4"/>
          <p:cNvSpPr>
            <a:spLocks noGrp="1"/>
          </p:cNvSpPr>
          <p:nvPr>
            <p:ph type="ftr" sz="quarter" idx="11"/>
          </p:nvPr>
        </p:nvSpPr>
        <p:spPr/>
        <p:txBody>
          <a:bodyPr/>
          <a:lstStyle/>
          <a:p>
            <a:pPr>
              <a:defRPr/>
            </a:pPr>
            <a:r>
              <a:rPr lang="en-US" dirty="0"/>
              <a:t>Doc #:5-24-0013-00-agen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7/10/2024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#:5-24-0013-00-agen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7/10/2024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#:5-24-0013-00-agen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180330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400" dirty="0"/>
          </a:p>
          <a:p>
            <a:r>
              <a:rPr lang="en-US" sz="1800" dirty="0"/>
              <a:t>3/1/24</a:t>
            </a:r>
          </a:p>
          <a:p>
            <a:pPr lvl="1"/>
            <a:r>
              <a:rPr lang="en-US" sz="1400" dirty="0"/>
              <a:t>IEEE 1900.5.2 Tutorial at DySPAN24</a:t>
            </a:r>
          </a:p>
          <a:p>
            <a:r>
              <a:rPr lang="en-US" sz="1800" dirty="0"/>
              <a:t>4/5/24</a:t>
            </a:r>
          </a:p>
          <a:p>
            <a:pPr lvl="1"/>
            <a:r>
              <a:rPr lang="en-US" sz="1400" dirty="0"/>
              <a:t>IEEE 1900.5.2 Tutorial at </a:t>
            </a:r>
            <a:r>
              <a:rPr lang="en-US" sz="1400" dirty="0" err="1"/>
              <a:t>DySPAN</a:t>
            </a:r>
            <a:r>
              <a:rPr lang="en-US" sz="1400" dirty="0"/>
              <a:t> 24 at 3:30 – 5:00 PM 13 May 24</a:t>
            </a:r>
          </a:p>
          <a:p>
            <a:pPr lvl="1"/>
            <a:r>
              <a:rPr lang="en-US" sz="1400" dirty="0" err="1"/>
              <a:t>DySPAN</a:t>
            </a:r>
            <a:r>
              <a:rPr lang="en-US" sz="1400" dirty="0"/>
              <a:t> poster covers aspects of SCMs and spectrum sharing contracts – spectrum access agreements</a:t>
            </a:r>
          </a:p>
          <a:p>
            <a:pPr lvl="1"/>
            <a:r>
              <a:rPr lang="en-US" sz="1400" dirty="0"/>
              <a:t>NRDZ meetings can be found at </a:t>
            </a:r>
            <a:r>
              <a:rPr lang="en-US" sz="1400" dirty="0">
                <a:hlinkClick r:id="rId2"/>
              </a:rPr>
              <a:t>https://spectrumweek.org/agenda/</a:t>
            </a:r>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r>
              <a:rPr lang="en-US" sz="1800" dirty="0"/>
              <a:t>7/12/24</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6/7/24 1430 ET</a:t>
            </a:r>
          </a:p>
          <a:p>
            <a:r>
              <a:rPr lang="en-US" sz="1600" strike="sngStrike" dirty="0"/>
              <a:t>P1900.5 Revision Ad-hoc 6/28/24 1330 ET</a:t>
            </a:r>
          </a:p>
          <a:p>
            <a:r>
              <a:rPr lang="en-US" sz="1600" dirty="0"/>
              <a:t>P1900.5 WG Mtg 7/12/24 0800 ET</a:t>
            </a:r>
          </a:p>
          <a:p>
            <a:r>
              <a:rPr lang="en-US" sz="1600" dirty="0"/>
              <a:t>P1900.5.1 Revision Ad-hoc 7/12/24 0800 ET</a:t>
            </a:r>
          </a:p>
          <a:p>
            <a:r>
              <a:rPr lang="en-US" sz="1600" dirty="0"/>
              <a:t>P1900.5 Revision Ad-hoc 7/12/24 1330 ET</a:t>
            </a:r>
          </a:p>
          <a:p>
            <a:r>
              <a:rPr lang="en-US" sz="1600" dirty="0"/>
              <a:t>P1900.5.2 Revision CRG 7/19/24 1300 ET</a:t>
            </a:r>
          </a:p>
          <a:p>
            <a:r>
              <a:rPr lang="en-US" sz="1600" dirty="0"/>
              <a:t>P1900.5 Revision Ad-hoc 7/26/24 1330 ET</a:t>
            </a:r>
          </a:p>
          <a:p>
            <a:r>
              <a:rPr lang="en-US" sz="1600" dirty="0"/>
              <a:t>P1900.5.2 Revision CRG 8/2/24 1300 ET</a:t>
            </a:r>
          </a:p>
          <a:p>
            <a:r>
              <a:rPr lang="en-US" sz="1600" dirty="0"/>
              <a:t>P1900.5 WG Mtg </a:t>
            </a:r>
            <a:r>
              <a:rPr lang="en-US" sz="1600"/>
              <a:t>8/2/24 1430 </a:t>
            </a:r>
            <a:r>
              <a:rPr lang="en-US" sz="1600" dirty="0"/>
              <a:t>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096453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27</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7/10/2024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#:5-24-0013-00-agen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7/10/2024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699162766"/>
              </p:ext>
            </p:extLst>
          </p:nvPr>
        </p:nvGraphicFramePr>
        <p:xfrm>
          <a:off x="2819400" y="762000"/>
          <a:ext cx="5550157" cy="515024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6/7/24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7/10/2024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5-24-0013-00-agen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7/10/2024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7/10/2024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7/10/2024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7/10/2024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7/10/2024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#:5-24-0013-00-agen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37377</TotalTime>
  <Words>3159</Words>
  <Application>Microsoft Office PowerPoint</Application>
  <PresentationFormat>On-screen Show (4:3)</PresentationFormat>
  <Paragraphs>491</Paragraphs>
  <Slides>27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648</cp:revision>
  <dcterms:created xsi:type="dcterms:W3CDTF">2013-08-13T02:52:21Z</dcterms:created>
  <dcterms:modified xsi:type="dcterms:W3CDTF">2024-07-10T22:58:12Z</dcterms:modified>
</cp:coreProperties>
</file>