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417" r:id="rId2"/>
    <p:sldId id="402" r:id="rId3"/>
    <p:sldId id="413" r:id="rId4"/>
    <p:sldId id="332" r:id="rId5"/>
    <p:sldId id="414" r:id="rId6"/>
    <p:sldId id="337" r:id="rId7"/>
    <p:sldId id="461" r:id="rId8"/>
    <p:sldId id="462" r:id="rId9"/>
    <p:sldId id="463" r:id="rId10"/>
    <p:sldId id="368" r:id="rId11"/>
    <p:sldId id="369" r:id="rId12"/>
    <p:sldId id="370" r:id="rId13"/>
    <p:sldId id="371" r:id="rId14"/>
    <p:sldId id="372" r:id="rId15"/>
    <p:sldId id="474" r:id="rId16"/>
    <p:sldId id="490" r:id="rId17"/>
    <p:sldId id="491" r:id="rId18"/>
    <p:sldId id="465" r:id="rId19"/>
    <p:sldId id="437" r:id="rId20"/>
    <p:sldId id="438" r:id="rId21"/>
    <p:sldId id="477" r:id="rId22"/>
    <p:sldId id="426" r:id="rId23"/>
    <p:sldId id="485" r:id="rId24"/>
    <p:sldId id="482" r:id="rId25"/>
    <p:sldId id="440" r:id="rId26"/>
    <p:sldId id="430" r:id="rId27"/>
    <p:sldId id="45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7" autoAdjust="0"/>
    <p:restoredTop sz="96333"/>
  </p:normalViewPr>
  <p:slideViewPr>
    <p:cSldViewPr>
      <p:cViewPr varScale="1">
        <p:scale>
          <a:sx n="122" d="100"/>
          <a:sy n="122" d="100"/>
        </p:scale>
        <p:origin x="220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7/10/2024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19</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7/10/2024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#:5-24-0013-00-agen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7/10/2024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#:5-24-0013-00-agen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7/10/2024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#:5-24-0013-00-agen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7/10/2024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#:5-24-0013-00-agen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7/10/2024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#:5-24-0013-00-agen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7/10/2024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#:5-24-0013-00-agen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7/10/2024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#:5-24-0013-00-agen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7/10/2024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#:5-24-0013-00-agen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7/10/2024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#:5-24-0013-00-agen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7/10/2024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#:5-24-0013-00-agen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7/10/2024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#:5-24-0013-00-agen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7/10/2024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#:5-24-0013-00-agen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7d80ef1253be53e496f2bbc9714730f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itu.int/en/ITU-R/study-groups/rsg5/rwp5d/imt-2030/Pages/default.aspx#gsc.tab=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spectrumweek.org/agenda/"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7/10/2024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#:5-24-0013-00-agen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656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Jun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12 Jul 2024</a:t>
            </a:r>
          </a:p>
          <a:p>
            <a:pPr eaLnBrk="0" hangingPunct="0"/>
            <a:r>
              <a:rPr lang="en-US" sz="1200" b="1" dirty="0">
                <a:latin typeface="Arial" pitchFamily="34" charset="0"/>
                <a:cs typeface="Times New Roman" pitchFamily="18" charset="0"/>
              </a:rPr>
              <a:t>Document No: 5-24-0013-00-agen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2/2/24 </a:t>
            </a:r>
            <a:r>
              <a:rPr dirty="0"/>
              <a:t>WG minutes contained in </a:t>
            </a:r>
            <a:r>
              <a:rPr lang="en-US" dirty="0">
                <a:solidFill>
                  <a:schemeClr val="tx1"/>
                </a:solidFill>
              </a:rPr>
              <a:t>Doc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7/10/2024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4/5/24 </a:t>
            </a:r>
            <a:r>
              <a:rPr dirty="0"/>
              <a:t>WG minutes contained in </a:t>
            </a:r>
            <a:r>
              <a:rPr lang="en-US" dirty="0">
                <a:solidFill>
                  <a:schemeClr val="tx1"/>
                </a:solidFill>
              </a:rPr>
              <a:t>Doc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7/10/2024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4190983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6/7/24 </a:t>
            </a:r>
            <a:r>
              <a:rPr dirty="0"/>
              <a:t>WG minutes contained in </a:t>
            </a:r>
            <a:r>
              <a:rPr lang="en-US" dirty="0">
                <a:solidFill>
                  <a:schemeClr val="tx1"/>
                </a:solidFill>
              </a:rPr>
              <a:t>Doc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7/10/2024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739429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endParaRPr lang="en-US" sz="2200" dirty="0"/>
          </a:p>
          <a:p>
            <a:r>
              <a:rPr lang="en-US" sz="2200" dirty="0"/>
              <a:t>3/1/24</a:t>
            </a:r>
          </a:p>
          <a:p>
            <a:pPr lvl="1"/>
            <a:r>
              <a:rPr lang="en-US" sz="1800" dirty="0"/>
              <a:t>Still working on the feedback received at last ad hoc meeting and will show it in a future ad hoc.</a:t>
            </a:r>
          </a:p>
          <a:p>
            <a:r>
              <a:rPr lang="en-US" sz="2200" dirty="0"/>
              <a:t>4/5/24</a:t>
            </a:r>
          </a:p>
          <a:p>
            <a:pPr lvl="1"/>
            <a:r>
              <a:rPr lang="en-US" sz="1800" dirty="0"/>
              <a:t>Held one meeting in March – clarified how to proceed with examples of the hierarchical architecture should be applied</a:t>
            </a:r>
          </a:p>
          <a:p>
            <a:r>
              <a:rPr lang="en-US" sz="2200" dirty="0"/>
              <a:t>6/7/24</a:t>
            </a:r>
          </a:p>
          <a:p>
            <a:pPr lvl="1"/>
            <a:r>
              <a:rPr lang="en-US" sz="1800" dirty="0"/>
              <a:t>Had no meetings in May but plan an ad hoc next week.  Material was posted on </a:t>
            </a:r>
            <a:r>
              <a:rPr lang="en-US" sz="1800" dirty="0" err="1"/>
              <a:t>iMeet</a:t>
            </a:r>
            <a:endParaRPr lang="en-US" sz="1800" dirty="0"/>
          </a:p>
          <a:p>
            <a:r>
              <a:rPr lang="en-US" sz="2200" dirty="0"/>
              <a:t>7/12/24</a:t>
            </a:r>
          </a:p>
          <a:p>
            <a:pPr lvl="1"/>
            <a:endParaRPr lang="en-US" sz="1800" dirty="0"/>
          </a:p>
          <a:p>
            <a:pPr lvl="1"/>
            <a:endParaRPr lang="en-US" sz="1800" dirty="0"/>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7/10/2024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endParaRPr lang="en-US" sz="1600" dirty="0"/>
          </a:p>
          <a:p>
            <a:r>
              <a:rPr lang="en-US" sz="2000" dirty="0"/>
              <a:t>3/1/24</a:t>
            </a:r>
          </a:p>
          <a:p>
            <a:pPr lvl="1"/>
            <a:r>
              <a:rPr lang="en-US" sz="1600" dirty="0"/>
              <a:t>Ad hoc scheduled to follow this meeting</a:t>
            </a:r>
          </a:p>
          <a:p>
            <a:r>
              <a:rPr lang="en-US" sz="2000" dirty="0"/>
              <a:t>4/5/24</a:t>
            </a:r>
          </a:p>
          <a:p>
            <a:pPr lvl="1"/>
            <a:r>
              <a:rPr lang="en-US" sz="1600" dirty="0"/>
              <a:t>Work has progressed on the development of the 1900.5.1 revisions</a:t>
            </a:r>
          </a:p>
          <a:p>
            <a:r>
              <a:rPr lang="en-US" sz="2000" dirty="0"/>
              <a:t>6/7/24</a:t>
            </a:r>
          </a:p>
          <a:p>
            <a:pPr lvl="1"/>
            <a:r>
              <a:rPr lang="en-US" sz="1600" dirty="0"/>
              <a:t>Ad hoc meeting on 31 May 24. Working on the new material – how to express Policy or Protocol in the standard and then how to represent policy in the policy language.  It would be expressed in the context of a spectrum highway.</a:t>
            </a:r>
          </a:p>
          <a:p>
            <a:r>
              <a:rPr lang="en-US" sz="2000" dirty="0"/>
              <a:t>7/12/24</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7/10/2024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272046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7/10/2024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ea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41A719F3-CFB7-6BA4-07F0-68D83F2F04BE}"/>
              </a:ext>
            </a:extLst>
          </p:cNvPr>
          <p:cNvGraphicFramePr>
            <a:graphicFrameLocks noGrp="1"/>
          </p:cNvGraphicFramePr>
          <p:nvPr/>
        </p:nvGraphicFramePr>
        <p:xfrm>
          <a:off x="381000" y="1258888"/>
          <a:ext cx="7696200" cy="436754"/>
        </p:xfrm>
        <a:graphic>
          <a:graphicData uri="http://schemas.openxmlformats.org/drawingml/2006/table">
            <a:tbl>
              <a:tblPr firstRow="1" firstCol="1" bandRow="1">
                <a:tableStyleId>{5C22544A-7EE6-4342-B048-85BDC9FD1C3A}</a:tableStyleId>
              </a:tblPr>
              <a:tblGrid>
                <a:gridCol w="7696200">
                  <a:extLst>
                    <a:ext uri="{9D8B030D-6E8A-4147-A177-3AD203B41FA5}">
                      <a16:colId xmlns:a16="http://schemas.microsoft.com/office/drawing/2014/main" val="2789819522"/>
                    </a:ext>
                  </a:extLst>
                </a:gridCol>
              </a:tblGrid>
              <a:tr h="0">
                <a:tc>
                  <a:txBody>
                    <a:bodyPr/>
                    <a:lstStyle/>
                    <a:p>
                      <a:pPr marL="0" marR="0">
                        <a:lnSpc>
                          <a:spcPts val="1800"/>
                        </a:lnSpc>
                        <a:spcBef>
                          <a:spcPts val="0"/>
                        </a:spcBef>
                        <a:spcAft>
                          <a:spcPts val="0"/>
                        </a:spcAft>
                      </a:pPr>
                      <a:r>
                        <a:rPr lang="en-US" sz="1400" b="1" kern="100" dirty="0">
                          <a:solidFill>
                            <a:schemeClr val="tx1"/>
                          </a:solidFill>
                          <a:effectLst/>
                        </a:rPr>
                        <a:t>Join from the meeting link</a:t>
                      </a:r>
                      <a:endParaRPr lang="en-US"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214511246"/>
                  </a:ext>
                </a:extLst>
              </a:tr>
              <a:tr h="0">
                <a:tc>
                  <a:txBody>
                    <a:bodyPr/>
                    <a:lstStyle/>
                    <a:p>
                      <a:pPr marL="0" marR="0" latinLnBrk="1">
                        <a:lnSpc>
                          <a:spcPts val="1800"/>
                        </a:lnSpc>
                        <a:spcBef>
                          <a:spcPts val="0"/>
                        </a:spcBef>
                        <a:spcAft>
                          <a:spcPts val="0"/>
                        </a:spcAft>
                      </a:pPr>
                      <a:r>
                        <a:rPr lang="en-US" sz="1400" u="none" strike="noStrike" kern="100" dirty="0">
                          <a:effectLst/>
                          <a:hlinkClick r:id="rId3"/>
                        </a:rPr>
                        <a:t>https://ieeesa.webex.com/ieeesa/j.php?MTID=m7d80ef1253be53e496f2bbc9714730f3</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128039766"/>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5791200" cy="5334000"/>
          </a:xfrm>
        </p:spPr>
        <p:txBody>
          <a:bodyPr/>
          <a:lstStyle/>
          <a:p>
            <a:endParaRPr lang="en-US" sz="1600" dirty="0"/>
          </a:p>
          <a:p>
            <a:r>
              <a:rPr lang="en-US" sz="2000" dirty="0"/>
              <a:t>4/5/24</a:t>
            </a:r>
          </a:p>
          <a:p>
            <a:pPr lvl="1"/>
            <a:r>
              <a:rPr lang="en-US" sz="1600" dirty="0"/>
              <a:t>Ballot pool has been formed ~54 members</a:t>
            </a:r>
          </a:p>
          <a:p>
            <a:pPr lvl="1"/>
            <a:r>
              <a:rPr lang="en-US" sz="1600" dirty="0"/>
              <a:t>Expect the first ballot to start before the next WG meeting</a:t>
            </a:r>
          </a:p>
          <a:p>
            <a:r>
              <a:rPr lang="en-US" sz="2000" dirty="0"/>
              <a:t>6/7/24</a:t>
            </a:r>
          </a:p>
          <a:p>
            <a:pPr lvl="1"/>
            <a:r>
              <a:rPr lang="en-US" sz="1600" dirty="0"/>
              <a:t>Ballot is open and will close on 19 Jun 24</a:t>
            </a:r>
          </a:p>
          <a:p>
            <a:r>
              <a:rPr lang="en-US" sz="2000" dirty="0"/>
              <a:t>7/12/24</a:t>
            </a:r>
          </a:p>
          <a:p>
            <a:pPr lvl="1"/>
            <a:r>
              <a:rPr lang="en-US" sz="1600" dirty="0"/>
              <a:t>Ballot was extended until the required return rate was achieved</a:t>
            </a:r>
          </a:p>
          <a:p>
            <a:pPr lvl="1"/>
            <a:r>
              <a:rPr lang="en-US" sz="1600" dirty="0"/>
              <a:t>Standard approved at 94% but there are 25 comments</a:t>
            </a:r>
          </a:p>
          <a:p>
            <a:pPr lvl="1"/>
            <a:r>
              <a:rPr lang="en-US" sz="1600" dirty="0"/>
              <a:t>Must identify the comment resolution group (CRG)</a:t>
            </a:r>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7/10/2024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pic>
        <p:nvPicPr>
          <p:cNvPr id="3" name="Picture 2">
            <a:extLst>
              <a:ext uri="{FF2B5EF4-FFF2-40B4-BE49-F238E27FC236}">
                <a16:creationId xmlns:a16="http://schemas.microsoft.com/office/drawing/2014/main" id="{0712F591-56C2-CD7A-3976-73B6CA36A8C7}"/>
              </a:ext>
            </a:extLst>
          </p:cNvPr>
          <p:cNvPicPr>
            <a:picLocks noChangeAspect="1"/>
          </p:cNvPicPr>
          <p:nvPr/>
        </p:nvPicPr>
        <p:blipFill>
          <a:blip r:embed="rId2"/>
          <a:stretch>
            <a:fillRect/>
          </a:stretch>
        </p:blipFill>
        <p:spPr>
          <a:xfrm>
            <a:off x="6005945" y="2514600"/>
            <a:ext cx="3138055" cy="3692790"/>
          </a:xfrm>
          <a:prstGeom prst="rect">
            <a:avLst/>
          </a:prstGeom>
        </p:spPr>
      </p:pic>
    </p:spTree>
    <p:extLst>
      <p:ext uri="{BB962C8B-B14F-4D97-AF65-F5344CB8AC3E}">
        <p14:creationId xmlns:p14="http://schemas.microsoft.com/office/powerpoint/2010/main" val="3952479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3/1/24</a:t>
            </a:r>
          </a:p>
          <a:p>
            <a:pPr lvl="1"/>
            <a:r>
              <a:rPr lang="en-US" sz="2200" dirty="0">
                <a:latin typeface="Calibri" panose="020F0502020204030204" pitchFamily="34" charset="0"/>
                <a:ea typeface="Calibri" panose="020F0502020204030204" pitchFamily="34" charset="0"/>
              </a:rPr>
              <a:t>Will attempt a meeting with IEEE and invite Becca.  Will post after balloting </a:t>
            </a:r>
          </a:p>
          <a:p>
            <a:r>
              <a:rPr lang="en-US" sz="2600" dirty="0">
                <a:latin typeface="Calibri" panose="020F0502020204030204" pitchFamily="34" charset="0"/>
                <a:ea typeface="Calibri" panose="020F0502020204030204" pitchFamily="34" charset="0"/>
              </a:rPr>
              <a:t>7/12/24</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7/10/2024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#:5-24-0013-00-agen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21</a:t>
            </a:fld>
            <a:endParaRPr lang="en-US"/>
          </a:p>
        </p:txBody>
      </p:sp>
    </p:spTree>
    <p:extLst>
      <p:ext uri="{BB962C8B-B14F-4D97-AF65-F5344CB8AC3E}">
        <p14:creationId xmlns:p14="http://schemas.microsoft.com/office/powerpoint/2010/main" val="552489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85000" lnSpcReduction="20000"/>
          </a:bodyPr>
          <a:lstStyle/>
          <a:p>
            <a:r>
              <a:rPr lang="en-US" sz="2000" dirty="0"/>
              <a:t>Met on 18 June</a:t>
            </a:r>
          </a:p>
          <a:p>
            <a:r>
              <a:rPr lang="en-US" sz="2000" dirty="0"/>
              <a:t>Treasurer – $46,355 in the account</a:t>
            </a:r>
          </a:p>
          <a:p>
            <a:r>
              <a:rPr lang="en-US" sz="2000" dirty="0"/>
              <a:t>Selected updates</a:t>
            </a:r>
          </a:p>
          <a:p>
            <a:pPr lvl="1"/>
            <a:r>
              <a:rPr lang="en-US" sz="1600" dirty="0"/>
              <a:t>1900.1 –  Francesco stepped down as the WG chair. Reinhard is interacting with the member to instigate activity in the body</a:t>
            </a:r>
          </a:p>
          <a:p>
            <a:pPr lvl="1"/>
            <a:r>
              <a:rPr lang="en-US" sz="1600" dirty="0"/>
              <a:t>1900.2 – WG chair has resigned – Eric finds the standard useful and might take on leadership as the chair. Sees a need to connect this work to the SCMs of IEEE 1900.5.2</a:t>
            </a:r>
          </a:p>
          <a:p>
            <a:pPr lvl="1"/>
            <a:r>
              <a:rPr lang="en-US" sz="1600" dirty="0"/>
              <a:t>1900.6 – Still need to kick off the work.  Have a tentative PAR.  Primary goal of their revision is to refresh the use cases and then linking the data model to those use cases.  The current baseline standard is no longer active. More of a housekeeping effort</a:t>
            </a:r>
          </a:p>
          <a:p>
            <a:pPr lvl="1"/>
            <a:r>
              <a:rPr lang="en-US" sz="1600" dirty="0"/>
              <a:t>1900.8 </a:t>
            </a:r>
            <a:r>
              <a:rPr lang="en-US" sz="1500" dirty="0"/>
              <a:t>– Continue to discuss the semantic data model.  They are avoiding the development of a file format or an API.  They are developing another approach to have a file that provides a way to access the standardized concepts.  1900.8 uses and annotation file and it annotates the data set. The work is turning into a software engineering task.  We have a test case.  We are using Croissant – the open source library that Google provides and is being used on ML websites.  Open data. Com is one of them.  Hugging face is another.  We want to use this framework for ML data .  There are some things they have to accommodate but now showstoppers.  We could do this for the next three months to figure it out and then to write it up. </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Oliver encouraged our engagement with the IMT 2030 New Standards Initiative for 6G - </a:t>
            </a:r>
            <a:r>
              <a:rPr lang="en-US" sz="1400" dirty="0">
                <a:hlinkClick r:id="rId2"/>
              </a:rPr>
              <a:t>IMT towards 2030 and beyond (itu.int)</a:t>
            </a:r>
            <a:endParaRPr lang="en-US" sz="2100" dirty="0"/>
          </a:p>
          <a:p>
            <a:r>
              <a:rPr lang="en-US" sz="2100" dirty="0" err="1"/>
              <a:t>DySPAN</a:t>
            </a:r>
            <a:r>
              <a:rPr lang="en-US" sz="2100" dirty="0"/>
              <a:t> 2025 will be in London – Consider a face-to-face there</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7/10/2024</a:t>
            </a:fld>
            <a:endParaRPr lang="en-US"/>
          </a:p>
        </p:txBody>
      </p:sp>
      <p:sp>
        <p:nvSpPr>
          <p:cNvPr id="5" name="Footer Placeholder 4"/>
          <p:cNvSpPr>
            <a:spLocks noGrp="1"/>
          </p:cNvSpPr>
          <p:nvPr>
            <p:ph type="ftr" sz="quarter" idx="11"/>
          </p:nvPr>
        </p:nvSpPr>
        <p:spPr/>
        <p:txBody>
          <a:bodyPr/>
          <a:lstStyle/>
          <a:p>
            <a:pPr>
              <a:defRPr/>
            </a:pPr>
            <a:r>
              <a:rPr lang="en-US" dirty="0"/>
              <a:t>Doc #:5-24-0013-00-agen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22</a:t>
            </a:fld>
            <a:endParaRPr lang="en-US"/>
          </a:p>
        </p:txBody>
      </p:sp>
    </p:spTree>
    <p:extLst>
      <p:ext uri="{BB962C8B-B14F-4D97-AF65-F5344CB8AC3E}">
        <p14:creationId xmlns:p14="http://schemas.microsoft.com/office/powerpoint/2010/main" val="603797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7/10/2024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#:5-24-0013-00-agen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7/10/2024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#:5-24-0013-00-agen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1803307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endParaRPr lang="en-US" sz="1400" dirty="0"/>
          </a:p>
          <a:p>
            <a:r>
              <a:rPr lang="en-US" sz="1800" dirty="0"/>
              <a:t>3/1/24</a:t>
            </a:r>
          </a:p>
          <a:p>
            <a:pPr lvl="1"/>
            <a:r>
              <a:rPr lang="en-US" sz="1400" dirty="0"/>
              <a:t>IEEE 1900.5.2 Tutorial at DySPAN24</a:t>
            </a:r>
          </a:p>
          <a:p>
            <a:r>
              <a:rPr lang="en-US" sz="1800" dirty="0"/>
              <a:t>4/5/24</a:t>
            </a:r>
          </a:p>
          <a:p>
            <a:pPr lvl="1"/>
            <a:r>
              <a:rPr lang="en-US" sz="1400" dirty="0"/>
              <a:t>IEEE 1900.5.2 Tutorial at </a:t>
            </a:r>
            <a:r>
              <a:rPr lang="en-US" sz="1400" dirty="0" err="1"/>
              <a:t>DySPAN</a:t>
            </a:r>
            <a:r>
              <a:rPr lang="en-US" sz="1400" dirty="0"/>
              <a:t> 24 at 3:30 – 5:00 PM 13 May 24</a:t>
            </a:r>
          </a:p>
          <a:p>
            <a:pPr lvl="1"/>
            <a:r>
              <a:rPr lang="en-US" sz="1400" dirty="0" err="1"/>
              <a:t>DySPAN</a:t>
            </a:r>
            <a:r>
              <a:rPr lang="en-US" sz="1400" dirty="0"/>
              <a:t> poster covers aspects of SCMs and spectrum sharing contracts – spectrum access agreements</a:t>
            </a:r>
          </a:p>
          <a:p>
            <a:pPr lvl="1"/>
            <a:r>
              <a:rPr lang="en-US" sz="1400" dirty="0"/>
              <a:t>NRDZ meetings can be found at </a:t>
            </a:r>
            <a:r>
              <a:rPr lang="en-US" sz="1400" dirty="0">
                <a:hlinkClick r:id="rId2"/>
              </a:rPr>
              <a:t>https://spectrumweek.org/agenda/</a:t>
            </a:r>
            <a:endParaRPr lang="en-US" sz="1400" dirty="0"/>
          </a:p>
          <a:p>
            <a:r>
              <a:rPr lang="en-US" sz="1800" dirty="0"/>
              <a:t>6/7/24</a:t>
            </a:r>
          </a:p>
          <a:p>
            <a:pPr lvl="1"/>
            <a:r>
              <a:rPr lang="en-US" sz="1400" dirty="0"/>
              <a:t>Successful tutorial at </a:t>
            </a:r>
            <a:r>
              <a:rPr lang="en-US" sz="1400" dirty="0" err="1"/>
              <a:t>DySPAN</a:t>
            </a:r>
            <a:r>
              <a:rPr lang="en-US" sz="1400" dirty="0"/>
              <a:t> 24 – A lot of awareness exist on IEEE 1900.5.2</a:t>
            </a:r>
          </a:p>
          <a:p>
            <a:pPr lvl="1"/>
            <a:r>
              <a:rPr lang="en-US" sz="1400" dirty="0"/>
              <a:t>Received very positive feedback about Eric’s work using LLM with SCMs</a:t>
            </a:r>
          </a:p>
          <a:p>
            <a:r>
              <a:rPr lang="en-US" sz="1800" dirty="0"/>
              <a:t>7/12/24</a:t>
            </a:r>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7/10/2024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25</a:t>
            </a:fld>
            <a:endParaRPr lang="en-US"/>
          </a:p>
        </p:txBody>
      </p:sp>
    </p:spTree>
    <p:extLst>
      <p:ext uri="{BB962C8B-B14F-4D97-AF65-F5344CB8AC3E}">
        <p14:creationId xmlns:p14="http://schemas.microsoft.com/office/powerpoint/2010/main" val="364832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6/7/24 1430 ET</a:t>
            </a:r>
          </a:p>
          <a:p>
            <a:r>
              <a:rPr lang="en-US" sz="1600" strike="sngStrike" dirty="0"/>
              <a:t>P1900.5 Revision Ad-hoc 6/28/24 1330 ET</a:t>
            </a:r>
          </a:p>
          <a:p>
            <a:r>
              <a:rPr lang="en-US" sz="1600" dirty="0"/>
              <a:t>P1900.5 WG Mtg 7/12/24 0800 ET</a:t>
            </a:r>
          </a:p>
          <a:p>
            <a:r>
              <a:rPr lang="en-US" sz="1600" dirty="0"/>
              <a:t>P1900.5.1 Revision Ad-hoc 7/12/24 0800 ET</a:t>
            </a:r>
          </a:p>
          <a:p>
            <a:r>
              <a:rPr lang="en-US" sz="1600" dirty="0"/>
              <a:t>P1900.5 Revision Ad-hoc 7/12/24 1330 ET</a:t>
            </a:r>
          </a:p>
          <a:p>
            <a:r>
              <a:rPr lang="en-US" sz="1600" dirty="0"/>
              <a:t>P1900.5.2 Revision CRG 7/19/24 1300 ET</a:t>
            </a:r>
          </a:p>
          <a:p>
            <a:r>
              <a:rPr lang="en-US" sz="1600" dirty="0"/>
              <a:t>P1900.5 Revision Ad-hoc 7/26/24 1330 ET</a:t>
            </a:r>
          </a:p>
          <a:p>
            <a:r>
              <a:rPr lang="en-US" sz="1600" dirty="0"/>
              <a:t>P1900.5.2 Revision CRG 8/2/24 1300 ET</a:t>
            </a:r>
          </a:p>
          <a:p>
            <a:r>
              <a:rPr lang="en-US" sz="1600" dirty="0"/>
              <a:t>P1900.5 WG Mtg </a:t>
            </a:r>
            <a:r>
              <a:rPr lang="en-US" sz="1600"/>
              <a:t>8/2/24 1430 </a:t>
            </a:r>
            <a:r>
              <a:rPr lang="en-US" sz="1600" dirty="0"/>
              <a:t>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7/10/2024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26</a:t>
            </a:fld>
            <a:endParaRPr lang="en-US"/>
          </a:p>
        </p:txBody>
      </p:sp>
    </p:spTree>
    <p:extLst>
      <p:ext uri="{BB962C8B-B14F-4D97-AF65-F5344CB8AC3E}">
        <p14:creationId xmlns:p14="http://schemas.microsoft.com/office/powerpoint/2010/main" val="1096453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27</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7/10/2024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#:5-24-0013-00-agen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7/10/2024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#:5-24-0013-00-agen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1699162766"/>
              </p:ext>
            </p:extLst>
          </p:nvPr>
        </p:nvGraphicFramePr>
        <p:xfrm>
          <a:off x="2819400" y="762000"/>
          <a:ext cx="5550157" cy="5150243"/>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6/7/24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7/12/24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7/10/2024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5-24-0013-00-agen</a:t>
            </a:r>
          </a:p>
          <a:p>
            <a:endParaRPr dirty="0"/>
          </a:p>
          <a:p>
            <a:r>
              <a:rPr dirty="0"/>
              <a:t>Mover: 	</a:t>
            </a:r>
          </a:p>
          <a:p>
            <a:r>
              <a:rPr dirty="0"/>
              <a:t>Second: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7/10/2024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5</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7/10/2024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7/10/2024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7/10/2024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7/10/2024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#:5-24-0013-00-agen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37377</TotalTime>
  <Words>3159</Words>
  <Application>Microsoft Office PowerPoint</Application>
  <PresentationFormat>On-screen Show (4:3)</PresentationFormat>
  <Paragraphs>491</Paragraphs>
  <Slides>27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648</cp:revision>
  <dcterms:created xsi:type="dcterms:W3CDTF">2013-08-13T02:52:21Z</dcterms:created>
  <dcterms:modified xsi:type="dcterms:W3CDTF">2024-07-10T22:58:12Z</dcterms:modified>
</cp:coreProperties>
</file>