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417" r:id="rId2"/>
    <p:sldId id="489"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90" r:id="rId17"/>
    <p:sldId id="465" r:id="rId18"/>
    <p:sldId id="437" r:id="rId19"/>
    <p:sldId id="438" r:id="rId20"/>
    <p:sldId id="477" r:id="rId21"/>
    <p:sldId id="426" r:id="rId22"/>
    <p:sldId id="485" r:id="rId23"/>
    <p:sldId id="482" r:id="rId24"/>
    <p:sldId id="440" r:id="rId25"/>
    <p:sldId id="430" r:id="rId26"/>
    <p:sldId id="454"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7" autoAdjust="0"/>
    <p:restoredTop sz="96333"/>
  </p:normalViewPr>
  <p:slideViewPr>
    <p:cSldViewPr>
      <p:cViewPr varScale="1">
        <p:scale>
          <a:sx n="67" d="100"/>
          <a:sy n="67" d="100"/>
        </p:scale>
        <p:origin x="1344"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6/6/2024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18</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6/6/2024</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#:5-24-0012-00-agen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6/6/2024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#:5-24-0012-00-agen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6/6/2024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#:5-24-0012-00-agen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6/6/2024</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#:5-24-0012-00-agen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6/6/2024</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#:5-24-0012-00-agen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6/6/2024</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#:5-24-0012-00-agen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6/6/2024</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#:5-24-0012-00-agen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6/6/2024</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#:5-24-0012-00-agen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6/6/2024</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#:5-24-0012-00-agen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6/6/2024</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#:5-24-0012-00-agen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6/6/2024</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#:5-24-0012-00-agen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6/6/2024</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#:5-24-0012-00-agen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5a914e94d7cd6eaa061629b568ee0456"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tel:%2B1-213-306-3065,,*01*23404156446%23%23*01*" TargetMode="External"/><Relationship Id="rId4" Type="http://schemas.openxmlformats.org/officeDocument/2006/relationships/hyperlink" Target="tel:%2B1-646-992-2010,,*01*23404156446%23%23*01*"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itu.int/en/ITU-R/study-groups/rsg5/rwp5d/imt-2030/Pages/default.aspx#gsc.tab=0"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spectrumweek.org/agenda/"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6/6/2024</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#:5-24-0012-00-agen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656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7 Jun 2024</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7 Jun 2024</a:t>
            </a:r>
          </a:p>
          <a:p>
            <a:pPr eaLnBrk="0" hangingPunct="0"/>
            <a:r>
              <a:rPr lang="en-US" sz="1200" b="1" dirty="0">
                <a:latin typeface="Arial" pitchFamily="34" charset="0"/>
                <a:cs typeface="Times New Roman" pitchFamily="18" charset="0"/>
              </a:rPr>
              <a:t>Document No: 5-24-0012-00-agen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2/2/24 </a:t>
            </a:r>
            <a:r>
              <a:rPr dirty="0"/>
              <a:t>WG minutes contained in </a:t>
            </a:r>
            <a:r>
              <a:rPr lang="en-US" dirty="0">
                <a:solidFill>
                  <a:schemeClr val="tx1"/>
                </a:solidFill>
              </a:rPr>
              <a:t>Doc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6/6/2024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4/5/24 </a:t>
            </a:r>
            <a:r>
              <a:rPr dirty="0"/>
              <a:t>WG minutes contained in </a:t>
            </a:r>
            <a:r>
              <a:rPr lang="en-US" dirty="0">
                <a:solidFill>
                  <a:schemeClr val="tx1"/>
                </a:solidFill>
              </a:rPr>
              <a:t>Doc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6/6/2024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4190983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1/12/24</a:t>
            </a:r>
          </a:p>
          <a:p>
            <a:pPr lvl="1"/>
            <a:r>
              <a:rPr lang="en-US" sz="1800" dirty="0"/>
              <a:t>New PAR submitted for 31 January </a:t>
            </a:r>
            <a:r>
              <a:rPr lang="en-US" sz="1800" dirty="0" err="1"/>
              <a:t>NesCom</a:t>
            </a:r>
            <a:r>
              <a:rPr lang="en-US" sz="1800" dirty="0"/>
              <a:t> meeting.</a:t>
            </a:r>
          </a:p>
          <a:p>
            <a:pPr lvl="1"/>
            <a:r>
              <a:rPr lang="en-US" sz="1800" dirty="0"/>
              <a:t>Canceled todays ad hoc</a:t>
            </a:r>
          </a:p>
          <a:p>
            <a:r>
              <a:rPr lang="en-US" sz="2200" dirty="0"/>
              <a:t>2/2/24</a:t>
            </a:r>
          </a:p>
          <a:p>
            <a:pPr lvl="1"/>
            <a:r>
              <a:rPr lang="en-US" sz="1800" dirty="0"/>
              <a:t>PAR has been accepted</a:t>
            </a:r>
          </a:p>
          <a:p>
            <a:r>
              <a:rPr lang="en-US" sz="2200" dirty="0"/>
              <a:t>3/1/24</a:t>
            </a:r>
          </a:p>
          <a:p>
            <a:pPr lvl="1"/>
            <a:r>
              <a:rPr lang="en-US" sz="1800" dirty="0"/>
              <a:t>Still working on the feedback received at last ad hoc meeting and will show it in a future ad hoc.</a:t>
            </a:r>
          </a:p>
          <a:p>
            <a:r>
              <a:rPr lang="en-US" sz="2200" dirty="0"/>
              <a:t>4/5/24</a:t>
            </a:r>
          </a:p>
          <a:p>
            <a:pPr lvl="1"/>
            <a:r>
              <a:rPr lang="en-US" sz="1800" dirty="0"/>
              <a:t>Held one meeting in March – clarified how to proceed with examples of the hierarchical architecture should be applied</a:t>
            </a:r>
          </a:p>
          <a:p>
            <a:r>
              <a:rPr lang="en-US" sz="2200" dirty="0"/>
              <a:t>6/7/24</a:t>
            </a:r>
          </a:p>
          <a:p>
            <a:pPr lvl="1"/>
            <a:endParaRPr lang="en-US" sz="1800" dirty="0"/>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6/6/2024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2000" dirty="0"/>
              <a:t>12/1/23</a:t>
            </a:r>
          </a:p>
          <a:p>
            <a:pPr lvl="1"/>
            <a:r>
              <a:rPr lang="en-US" sz="1600" dirty="0"/>
              <a:t>PAR was Submitted – Comments were received and addressed.  Vote will occur 5 December at 0900 ET</a:t>
            </a:r>
          </a:p>
          <a:p>
            <a:r>
              <a:rPr lang="en-US" sz="2000" dirty="0"/>
              <a:t>1/12/24</a:t>
            </a:r>
          </a:p>
          <a:p>
            <a:pPr lvl="1"/>
            <a:r>
              <a:rPr lang="en-US" sz="1600" dirty="0"/>
              <a:t>New Revision PAR approved on 5 Dec 23</a:t>
            </a:r>
          </a:p>
          <a:p>
            <a:pPr lvl="1"/>
            <a:r>
              <a:rPr lang="en-US" sz="1600" dirty="0"/>
              <a:t>Plan an ad hoc for the next WG meeting Feb 2, 2024</a:t>
            </a:r>
          </a:p>
          <a:p>
            <a:r>
              <a:rPr lang="en-US" sz="2000" dirty="0"/>
              <a:t>2/2/24</a:t>
            </a:r>
          </a:p>
          <a:p>
            <a:pPr lvl="1"/>
            <a:r>
              <a:rPr lang="en-US" sz="1600" dirty="0"/>
              <a:t>Would like to schedule the ad hoc for 1430 16 Feb 24 ET</a:t>
            </a:r>
          </a:p>
          <a:p>
            <a:r>
              <a:rPr lang="en-US" sz="2000" dirty="0"/>
              <a:t>3/1/24</a:t>
            </a:r>
          </a:p>
          <a:p>
            <a:pPr lvl="1"/>
            <a:r>
              <a:rPr lang="en-US" sz="1600" dirty="0"/>
              <a:t>Ad hoc scheduled to follow this meeting</a:t>
            </a:r>
          </a:p>
          <a:p>
            <a:r>
              <a:rPr lang="en-US" sz="2000" dirty="0"/>
              <a:t>4/5/24</a:t>
            </a:r>
          </a:p>
          <a:p>
            <a:pPr lvl="1"/>
            <a:r>
              <a:rPr lang="en-US" sz="1600" dirty="0"/>
              <a:t>Work has progressed on the development of the 1900.5.1 revisions</a:t>
            </a:r>
          </a:p>
          <a:p>
            <a:r>
              <a:rPr lang="en-US" sz="2000" dirty="0"/>
              <a:t>6/7/24</a:t>
            </a:r>
          </a:p>
          <a:p>
            <a:pPr lvl="1"/>
            <a:endParaRPr lang="en-US" sz="16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6/6/2024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272046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2/2/24</a:t>
            </a:r>
          </a:p>
          <a:p>
            <a:pPr lvl="1"/>
            <a:r>
              <a:rPr lang="en-US" sz="1600" dirty="0"/>
              <a:t>CRG met once and will try to schedule a meeting for next week</a:t>
            </a:r>
          </a:p>
          <a:p>
            <a:pPr lvl="1"/>
            <a:r>
              <a:rPr lang="en-US" sz="1600" dirty="0"/>
              <a:t>Ballot pool was closed.  A new ballot pool is being formed</a:t>
            </a:r>
          </a:p>
          <a:p>
            <a:pPr lvl="1"/>
            <a:r>
              <a:rPr lang="en-US" sz="1600" dirty="0"/>
              <a:t>Working on approaches to convert equations for easy sharing of the standard</a:t>
            </a:r>
          </a:p>
          <a:p>
            <a:r>
              <a:rPr lang="en-US" sz="2000" dirty="0"/>
              <a:t>3/1/24</a:t>
            </a:r>
          </a:p>
          <a:p>
            <a:pPr lvl="1"/>
            <a:r>
              <a:rPr lang="en-US" sz="1600" dirty="0"/>
              <a:t>Standard submitted to MEC (Mandatory Editorial Compliance) on 17 Feb</a:t>
            </a:r>
          </a:p>
          <a:p>
            <a:pPr lvl="1"/>
            <a:r>
              <a:rPr lang="en-US" sz="1600" dirty="0"/>
              <a:t>Invitation to join the ballot was sent out and closes on 22 Mar 24</a:t>
            </a:r>
          </a:p>
          <a:p>
            <a:r>
              <a:rPr lang="en-US" sz="2000" dirty="0"/>
              <a:t>4/5/24</a:t>
            </a:r>
          </a:p>
          <a:p>
            <a:pPr lvl="1"/>
            <a:r>
              <a:rPr lang="en-US" sz="1600" dirty="0"/>
              <a:t>Ballot pool has been formed ~54 members</a:t>
            </a:r>
          </a:p>
          <a:p>
            <a:pPr lvl="1"/>
            <a:r>
              <a:rPr lang="en-US" sz="1600" dirty="0"/>
              <a:t>Expect the first ballot to start before the next WG meeting</a:t>
            </a:r>
          </a:p>
          <a:p>
            <a:r>
              <a:rPr lang="en-US" sz="2000" dirty="0"/>
              <a:t>6/7/24</a:t>
            </a:r>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6/6/2024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3952479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6/6/2024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73866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p:txBody>
      </p:sp>
      <p:graphicFrame>
        <p:nvGraphicFramePr>
          <p:cNvPr id="6" name="Table 5">
            <a:extLst>
              <a:ext uri="{FF2B5EF4-FFF2-40B4-BE49-F238E27FC236}">
                <a16:creationId xmlns:a16="http://schemas.microsoft.com/office/drawing/2014/main" id="{B0FB66F9-9D92-411C-B744-1731E6AE425F}"/>
              </a:ext>
            </a:extLst>
          </p:cNvPr>
          <p:cNvGraphicFramePr>
            <a:graphicFrameLocks noGrp="1"/>
          </p:cNvGraphicFramePr>
          <p:nvPr/>
        </p:nvGraphicFramePr>
        <p:xfrm>
          <a:off x="381000" y="1258888"/>
          <a:ext cx="7391400" cy="328483"/>
        </p:xfrm>
        <a:graphic>
          <a:graphicData uri="http://schemas.openxmlformats.org/drawingml/2006/table">
            <a:tbl>
              <a:tblPr firstRow="1" firstCol="1" bandRow="1">
                <a:tableStyleId>{5C22544A-7EE6-4342-B048-85BDC9FD1C3A}</a:tableStyleId>
              </a:tblPr>
              <a:tblGrid>
                <a:gridCol w="7391400">
                  <a:extLst>
                    <a:ext uri="{9D8B030D-6E8A-4147-A177-3AD203B41FA5}">
                      <a16:colId xmlns:a16="http://schemas.microsoft.com/office/drawing/2014/main" val="1777336001"/>
                    </a:ext>
                  </a:extLst>
                </a:gridCol>
              </a:tblGrid>
              <a:tr h="328483">
                <a:tc>
                  <a:txBody>
                    <a:bodyPr/>
                    <a:lstStyle/>
                    <a:p>
                      <a:pPr marL="0" marR="0" latinLnBrk="1">
                        <a:lnSpc>
                          <a:spcPts val="1800"/>
                        </a:lnSpc>
                        <a:spcBef>
                          <a:spcPts val="0"/>
                        </a:spcBef>
                        <a:spcAft>
                          <a:spcPts val="0"/>
                        </a:spcAft>
                      </a:pPr>
                      <a:r>
                        <a:rPr lang="en-US" sz="1200" u="none" strike="noStrike" kern="100" dirty="0">
                          <a:solidFill>
                            <a:srgbClr val="005E7D"/>
                          </a:solidFill>
                          <a:effectLst/>
                          <a:latin typeface="Arial" panose="020B0604020202020204" pitchFamily="34" charset="0"/>
                          <a:ea typeface="Calibri" panose="020F0502020204030204" pitchFamily="34" charset="0"/>
                          <a:cs typeface="Times New Roman" panose="02020603050405020304" pitchFamily="18" charset="0"/>
                          <a:hlinkClick r:id="rId3"/>
                        </a:rPr>
                        <a:t>https://ieeesa.webex.com/ieeesa/j.php?MTID=m5a914e94d7cd6eaa061629b568ee0456</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2346457666"/>
                  </a:ext>
                </a:extLst>
              </a:tr>
            </a:tbl>
          </a:graphicData>
        </a:graphic>
      </p:graphicFrame>
      <p:sp>
        <p:nvSpPr>
          <p:cNvPr id="13" name="TextBox 12">
            <a:extLst>
              <a:ext uri="{FF2B5EF4-FFF2-40B4-BE49-F238E27FC236}">
                <a16:creationId xmlns:a16="http://schemas.microsoft.com/office/drawing/2014/main" id="{C697066B-D370-D807-E074-10B31EBBB4D0}"/>
              </a:ext>
            </a:extLst>
          </p:cNvPr>
          <p:cNvSpPr txBox="1"/>
          <p:nvPr/>
        </p:nvSpPr>
        <p:spPr>
          <a:xfrm>
            <a:off x="282166" y="1856413"/>
            <a:ext cx="6599114" cy="2031325"/>
          </a:xfrm>
          <a:prstGeom prst="rect">
            <a:avLst/>
          </a:prstGeom>
          <a:noFill/>
        </p:spPr>
        <p:txBody>
          <a:bodyPr wrap="none" rtlCol="0">
            <a:spAutoFit/>
          </a:bodyPr>
          <a:lstStyle/>
          <a:p>
            <a:r>
              <a:rPr lang="en-US" sz="1800" kern="100" dirty="0">
                <a:solidFill>
                  <a:schemeClr val="tx1"/>
                </a:solidFill>
                <a:effectLst/>
              </a:rPr>
              <a:t>Meeting number (access code): 2340 415 6446</a:t>
            </a:r>
          </a:p>
          <a:p>
            <a:endParaRPr lang="en-US" kern="100" dirty="0"/>
          </a:p>
          <a:p>
            <a:r>
              <a:rPr lang="en-US" sz="1800" kern="100" dirty="0">
                <a:solidFill>
                  <a:schemeClr val="tx1"/>
                </a:solidFill>
                <a:effectLst/>
              </a:rPr>
              <a:t>Tap to join from a mobile device (attendees only)</a:t>
            </a:r>
            <a:endParaRPr lang="en-US"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u="none" strike="noStrike" kern="100" dirty="0">
                <a:solidFill>
                  <a:schemeClr val="tx1"/>
                </a:solidFill>
                <a:effectLst/>
                <a:hlinkClick r:id="rId4">
                  <a:extLst>
                    <a:ext uri="{A12FA001-AC4F-418D-AE19-62706E023703}">
                      <ahyp:hlinkClr xmlns:ahyp="http://schemas.microsoft.com/office/drawing/2018/hyperlinkcolor" val="tx"/>
                    </a:ext>
                  </a:extLst>
                </a:hlinkClick>
              </a:rPr>
              <a:t>+1-646-992-2010,,23404156446##</a:t>
            </a:r>
            <a:r>
              <a:rPr lang="en-US" sz="1800" kern="100" dirty="0">
                <a:solidFill>
                  <a:schemeClr val="tx1"/>
                </a:solidFill>
                <a:effectLst/>
              </a:rPr>
              <a:t> United States Toll (New York City)</a:t>
            </a:r>
            <a:endPar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u="none" strike="noStrike" kern="100" dirty="0">
                <a:solidFill>
                  <a:schemeClr val="tx1"/>
                </a:solidFill>
                <a:effectLst/>
                <a:hlinkClick r:id="rId5">
                  <a:extLst>
                    <a:ext uri="{A12FA001-AC4F-418D-AE19-62706E023703}">
                      <ahyp:hlinkClr xmlns:ahyp="http://schemas.microsoft.com/office/drawing/2018/hyperlinkcolor" val="tx"/>
                    </a:ext>
                  </a:extLst>
                </a:hlinkClick>
              </a:rPr>
              <a:t>+1-213-306-3065,,23404156446##</a:t>
            </a:r>
            <a:r>
              <a:rPr lang="en-US" sz="1800" kern="100" dirty="0">
                <a:solidFill>
                  <a:schemeClr val="tx1"/>
                </a:solidFill>
                <a:effectLst/>
              </a:rPr>
              <a:t> United States Toll (Los Angeles)</a:t>
            </a:r>
            <a:endPar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3896700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3/1/24</a:t>
            </a:r>
          </a:p>
          <a:p>
            <a:pPr lvl="1"/>
            <a:r>
              <a:rPr lang="en-US" sz="2200" dirty="0">
                <a:latin typeface="Calibri" panose="020F0502020204030204" pitchFamily="34" charset="0"/>
                <a:ea typeface="Calibri" panose="020F0502020204030204" pitchFamily="34" charset="0"/>
              </a:rPr>
              <a:t>Will attempt a meeting with IEEE and invite Becca.  Will post after balloting </a:t>
            </a:r>
          </a:p>
          <a:p>
            <a:r>
              <a:rPr lang="en-US" sz="2600" dirty="0">
                <a:latin typeface="Calibri" panose="020F0502020204030204" pitchFamily="34" charset="0"/>
                <a:ea typeface="Calibri" panose="020F0502020204030204" pitchFamily="34" charset="0"/>
              </a:rPr>
              <a:t>6/7/24</a:t>
            </a:r>
          </a:p>
          <a:p>
            <a:pPr lvl="1"/>
            <a:r>
              <a:rPr lang="en-US" sz="2200" dirty="0">
                <a:latin typeface="Calibri" panose="020F0502020204030204" pitchFamily="34" charset="0"/>
                <a:ea typeface="Calibri" panose="020F0502020204030204" pitchFamily="34" charset="0"/>
              </a:rPr>
              <a:t>Same</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6/6/2024</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#:5-24-0012-00-agen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20</a:t>
            </a:fld>
            <a:endParaRPr lang="en-US"/>
          </a:p>
        </p:txBody>
      </p:sp>
    </p:spTree>
    <p:extLst>
      <p:ext uri="{BB962C8B-B14F-4D97-AF65-F5344CB8AC3E}">
        <p14:creationId xmlns:p14="http://schemas.microsoft.com/office/powerpoint/2010/main" val="5524899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85000" lnSpcReduction="20000"/>
          </a:bodyPr>
          <a:lstStyle/>
          <a:p>
            <a:r>
              <a:rPr lang="en-US" sz="2000" dirty="0"/>
              <a:t>Met on 21 May</a:t>
            </a:r>
          </a:p>
          <a:p>
            <a:r>
              <a:rPr lang="en-US" sz="2000" dirty="0"/>
              <a:t>Treasurer – $46,197 in the account</a:t>
            </a:r>
          </a:p>
          <a:p>
            <a:r>
              <a:rPr lang="en-US" sz="2000" dirty="0"/>
              <a:t>Selected updates</a:t>
            </a:r>
          </a:p>
          <a:p>
            <a:pPr lvl="1"/>
            <a:r>
              <a:rPr lang="en-US" sz="1600" dirty="0"/>
              <a:t>1900.1 –Not very active</a:t>
            </a:r>
          </a:p>
          <a:p>
            <a:pPr lvl="1"/>
            <a:r>
              <a:rPr lang="en-US" sz="1600" dirty="0"/>
              <a:t>1900.2 – WG chair has resigned – currently looking for someone to take over</a:t>
            </a:r>
          </a:p>
          <a:p>
            <a:pPr lvl="1"/>
            <a:r>
              <a:rPr lang="en-US" sz="1600" dirty="0"/>
              <a:t>1900.6 – Still need to kick off the work.  Have a tentative PAR.  Primary goal of their revision is to refresh the use cases and then linking the data model to those use cases.  The current baseline standard is no longer active. More of a housekeeping effort</a:t>
            </a:r>
          </a:p>
          <a:p>
            <a:pPr lvl="1"/>
            <a:r>
              <a:rPr lang="en-US" sz="1600" dirty="0"/>
              <a:t>1900.8 – </a:t>
            </a:r>
            <a:r>
              <a:rPr lang="en-US" sz="1500" dirty="0">
                <a:effectLst/>
                <a:latin typeface="Aptos" panose="020B0004020202020204" pitchFamily="34" charset="0"/>
                <a:ea typeface="Aptos" panose="020B0004020202020204" pitchFamily="34" charset="0"/>
                <a:cs typeface="Times New Roman" panose="02020603050405020304" pitchFamily="18" charset="0"/>
              </a:rPr>
              <a:t>We have been working on two main work streams – completing Chap 9 of the draft standard – mandatory vs voluntary data – about 98% complete. Second – continuing to investigate Google Croissant to associate meta data to content of actual data sets.  Mapping of a schema to the actual data set.  Provides a python library to easily access the tools.  Our test case is to take a SIGMF, a popular python library for writing RF data sets – and if we can access the system using croissant</a:t>
            </a:r>
            <a:r>
              <a:rPr lang="en-US" sz="1500" dirty="0"/>
              <a:t>. </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Oliver encouraged our engagement with the IMT 2030 New Standards Initiative for 6G - </a:t>
            </a:r>
            <a:r>
              <a:rPr lang="en-US" sz="1400" dirty="0">
                <a:hlinkClick r:id="rId2"/>
              </a:rPr>
              <a:t>IMT towards 2030 and beyond (itu.int)</a:t>
            </a:r>
            <a:endParaRPr lang="en-US" sz="2100" dirty="0"/>
          </a:p>
          <a:p>
            <a:r>
              <a:rPr lang="en-US" sz="2100" dirty="0"/>
              <a:t>Elections results Chair – Oliver Holland, Vice Chair – Eric </a:t>
            </a:r>
            <a:r>
              <a:rPr lang="en-US" sz="2100" dirty="0" err="1"/>
              <a:t>Lindhal</a:t>
            </a:r>
            <a:r>
              <a:rPr lang="en-US" sz="2100" dirty="0"/>
              <a:t>, and Secretary – Alex Lackpour.  </a:t>
            </a:r>
          </a:p>
          <a:p>
            <a:r>
              <a:rPr lang="en-US" sz="2100" dirty="0" err="1"/>
              <a:t>DySPAN</a:t>
            </a:r>
            <a:r>
              <a:rPr lang="en-US" sz="2100" dirty="0"/>
              <a:t> 2025 will be in London – Consider a face-to-face there</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6/6/2024</a:t>
            </a:fld>
            <a:endParaRPr lang="en-US"/>
          </a:p>
        </p:txBody>
      </p:sp>
      <p:sp>
        <p:nvSpPr>
          <p:cNvPr id="5" name="Footer Placeholder 4"/>
          <p:cNvSpPr>
            <a:spLocks noGrp="1"/>
          </p:cNvSpPr>
          <p:nvPr>
            <p:ph type="ftr" sz="quarter" idx="11"/>
          </p:nvPr>
        </p:nvSpPr>
        <p:spPr/>
        <p:txBody>
          <a:bodyPr/>
          <a:lstStyle/>
          <a:p>
            <a:pPr>
              <a:defRPr/>
            </a:pPr>
            <a:r>
              <a:rPr lang="en-US" dirty="0"/>
              <a:t>Doc #:5-24-0012-00-agen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21</a:t>
            </a:fld>
            <a:endParaRPr lang="en-US"/>
          </a:p>
        </p:txBody>
      </p:sp>
    </p:spTree>
    <p:extLst>
      <p:ext uri="{BB962C8B-B14F-4D97-AF65-F5344CB8AC3E}">
        <p14:creationId xmlns:p14="http://schemas.microsoft.com/office/powerpoint/2010/main" val="603797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6/6/2024</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#:5-24-0012-00-agen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6/6/2024</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#:5-24-0012-00-agen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18033074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12/1/23</a:t>
            </a:r>
          </a:p>
          <a:p>
            <a:pPr lvl="1"/>
            <a:r>
              <a:rPr lang="en-US" sz="1400" dirty="0"/>
              <a:t>Carlos and John submitted a tutorial proposal on IEEE 1900.5.2 at </a:t>
            </a:r>
            <a:r>
              <a:rPr lang="en-US" sz="1400" dirty="0" err="1"/>
              <a:t>DySPAN</a:t>
            </a:r>
            <a:r>
              <a:rPr lang="en-US" sz="1400" dirty="0"/>
              <a:t> 24</a:t>
            </a:r>
          </a:p>
          <a:p>
            <a:pPr lvl="1"/>
            <a:r>
              <a:rPr lang="en-US" sz="1400" dirty="0"/>
              <a:t>Reinhard submitted a paper  for Workshop on Linear Algebra and Signal Processing in AI/ML for Spectrum Awareness titled “Generalized Boolean Lattices for Policies for Dynamic Spectrum Access Systems”</a:t>
            </a:r>
          </a:p>
          <a:p>
            <a:pPr lvl="1"/>
            <a:r>
              <a:rPr lang="en-US" sz="1400" dirty="0"/>
              <a:t>Carlos gave talks at the NSF NRDZ COM3</a:t>
            </a:r>
          </a:p>
          <a:p>
            <a:r>
              <a:rPr lang="en-US" sz="1800" dirty="0"/>
              <a:t>1/12/24</a:t>
            </a:r>
          </a:p>
          <a:p>
            <a:pPr lvl="1"/>
            <a:r>
              <a:rPr lang="en-US" sz="1400" dirty="0"/>
              <a:t>Nothing new</a:t>
            </a:r>
          </a:p>
          <a:p>
            <a:r>
              <a:rPr lang="en-US" sz="1800" dirty="0"/>
              <a:t>2/2/24</a:t>
            </a:r>
          </a:p>
          <a:p>
            <a:pPr lvl="1"/>
            <a:r>
              <a:rPr lang="en-US" sz="1400" dirty="0"/>
              <a:t>Nothing new</a:t>
            </a:r>
          </a:p>
          <a:p>
            <a:r>
              <a:rPr lang="en-US" sz="1800" dirty="0"/>
              <a:t>3/1/24</a:t>
            </a:r>
          </a:p>
          <a:p>
            <a:pPr lvl="1"/>
            <a:r>
              <a:rPr lang="en-US" sz="1400" dirty="0"/>
              <a:t>IEEE 1900.5.2 Tutorial at DySPAN24</a:t>
            </a:r>
          </a:p>
          <a:p>
            <a:r>
              <a:rPr lang="en-US" sz="1800" dirty="0"/>
              <a:t>4/5/24</a:t>
            </a:r>
          </a:p>
          <a:p>
            <a:pPr lvl="1"/>
            <a:r>
              <a:rPr lang="en-US" sz="1400" dirty="0"/>
              <a:t>IEEE 1900.5.2 Tutorial at </a:t>
            </a:r>
            <a:r>
              <a:rPr lang="en-US" sz="1400" dirty="0" err="1"/>
              <a:t>DySPAN</a:t>
            </a:r>
            <a:r>
              <a:rPr lang="en-US" sz="1400" dirty="0"/>
              <a:t> 24 at 3:30 – 5:00 PM 13 May 24</a:t>
            </a:r>
          </a:p>
          <a:p>
            <a:pPr lvl="1"/>
            <a:r>
              <a:rPr lang="en-US" sz="1400" dirty="0" err="1"/>
              <a:t>DySPAN</a:t>
            </a:r>
            <a:r>
              <a:rPr lang="en-US" sz="1400" dirty="0"/>
              <a:t> poster covers aspects of SCMs and spectrum sharing contracts – spectrum access agreements</a:t>
            </a:r>
          </a:p>
          <a:p>
            <a:pPr lvl="1"/>
            <a:r>
              <a:rPr lang="en-US" sz="1400" dirty="0"/>
              <a:t>NRDZ meetings can be found at </a:t>
            </a:r>
            <a:r>
              <a:rPr lang="en-US" sz="1400" dirty="0">
                <a:hlinkClick r:id="rId2"/>
              </a:rPr>
              <a:t>https://spectrumweek.org/agenda/</a:t>
            </a:r>
            <a:endParaRPr lang="en-US" sz="1400" dirty="0"/>
          </a:p>
          <a:p>
            <a:r>
              <a:rPr lang="en-US" sz="1800" dirty="0"/>
              <a:t>6/7/24</a:t>
            </a:r>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6/6/2024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24</a:t>
            </a:fld>
            <a:endParaRPr lang="en-US"/>
          </a:p>
        </p:txBody>
      </p:sp>
    </p:spTree>
    <p:extLst>
      <p:ext uri="{BB962C8B-B14F-4D97-AF65-F5344CB8AC3E}">
        <p14:creationId xmlns:p14="http://schemas.microsoft.com/office/powerpoint/2010/main" val="364832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4/5/24 1430 ET</a:t>
            </a:r>
          </a:p>
          <a:p>
            <a:r>
              <a:rPr lang="en-US" sz="1600" strike="sngStrike" dirty="0"/>
              <a:t>P1900.5.1 Revision Ad-hoc 4/5/24 1500 ET</a:t>
            </a:r>
          </a:p>
          <a:p>
            <a:r>
              <a:rPr lang="en-US" sz="1600" strike="sngStrike" dirty="0"/>
              <a:t>P1900.5 Revision Ad-hoc 4/12/24 1330 ET</a:t>
            </a:r>
          </a:p>
          <a:p>
            <a:r>
              <a:rPr lang="en-US" sz="1600" strike="sngStrike" dirty="0"/>
              <a:t>P1900.5 Revision Ad-hoc 5/24/24 1330 ET</a:t>
            </a:r>
          </a:p>
          <a:p>
            <a:r>
              <a:rPr lang="en-US" sz="1600" strike="sngStrike" dirty="0"/>
              <a:t>P1900.5.1 Revision Ad-hoc 5/31/24 1500 ET</a:t>
            </a:r>
          </a:p>
          <a:p>
            <a:r>
              <a:rPr lang="en-US" sz="1600" dirty="0"/>
              <a:t>P1900.5 WG Mtg 6/7/24 1430 ET</a:t>
            </a:r>
          </a:p>
          <a:p>
            <a:r>
              <a:rPr lang="en-US" sz="1600" dirty="0"/>
              <a:t>P1900.5 Revision Ad-hoc 6/14/24 1330 ET</a:t>
            </a:r>
          </a:p>
          <a:p>
            <a:r>
              <a:rPr lang="en-US" sz="1600" dirty="0"/>
              <a:t>P1900.5 Revision Ad-hoc 6/28/24 1300 ET</a:t>
            </a:r>
          </a:p>
          <a:p>
            <a:r>
              <a:rPr lang="en-US" sz="1600" dirty="0"/>
              <a:t>P1900.5 WG Mtg 7/5/24 0800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6/6/2024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spTree>
    <p:extLst>
      <p:ext uri="{BB962C8B-B14F-4D97-AF65-F5344CB8AC3E}">
        <p14:creationId xmlns:p14="http://schemas.microsoft.com/office/powerpoint/2010/main" val="10964537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26</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6/6/2024</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#:5-24-0012-00-agen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6/6/2024</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#:5-24-0012-00-agen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No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2798304037"/>
              </p:ext>
            </p:extLst>
          </p:nvPr>
        </p:nvGraphicFramePr>
        <p:xfrm>
          <a:off x="2819400" y="762000"/>
          <a:ext cx="5550157" cy="499417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4/5/24</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Member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6/6/2024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4/5/24  14:30 – 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6/6/2024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5-24-0012-00-agen</a:t>
            </a:r>
          </a:p>
          <a:p>
            <a:endParaRPr dirty="0"/>
          </a:p>
          <a:p>
            <a:r>
              <a:rPr dirty="0"/>
              <a:t>Mover: 			</a:t>
            </a:r>
          </a:p>
          <a:p>
            <a:r>
              <a:rPr dirty="0"/>
              <a:t>Second:</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6/6/2024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6/6/2024</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6/6/2024</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6/6/2024</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#:5-24-0012-00-agen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37190</TotalTime>
  <Words>3141</Words>
  <Application>Microsoft Office PowerPoint</Application>
  <PresentationFormat>On-screen Show (4:3)</PresentationFormat>
  <Paragraphs>481</Paragraphs>
  <Slides>26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Aptos</vt: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643</cp:revision>
  <dcterms:created xsi:type="dcterms:W3CDTF">2013-08-13T02:52:21Z</dcterms:created>
  <dcterms:modified xsi:type="dcterms:W3CDTF">2024-06-06T13:26:06Z</dcterms:modified>
</cp:coreProperties>
</file>