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417" r:id="rId2"/>
    <p:sldId id="489" r:id="rId3"/>
    <p:sldId id="413" r:id="rId4"/>
    <p:sldId id="337" r:id="rId5"/>
    <p:sldId id="332" r:id="rId6"/>
    <p:sldId id="414" r:id="rId7"/>
    <p:sldId id="461" r:id="rId8"/>
    <p:sldId id="462" r:id="rId9"/>
    <p:sldId id="463" r:id="rId10"/>
    <p:sldId id="368" r:id="rId11"/>
    <p:sldId id="369" r:id="rId12"/>
    <p:sldId id="370" r:id="rId13"/>
    <p:sldId id="371" r:id="rId14"/>
    <p:sldId id="372" r:id="rId15"/>
    <p:sldId id="474" r:id="rId16"/>
    <p:sldId id="465" r:id="rId17"/>
    <p:sldId id="437" r:id="rId18"/>
    <p:sldId id="438" r:id="rId19"/>
    <p:sldId id="477" r:id="rId20"/>
    <p:sldId id="426" r:id="rId21"/>
    <p:sldId id="485" r:id="rId22"/>
    <p:sldId id="482" r:id="rId23"/>
    <p:sldId id="440" r:id="rId24"/>
    <p:sldId id="430" r:id="rId25"/>
    <p:sldId id="454"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47" autoAdjust="0"/>
    <p:restoredTop sz="96333"/>
  </p:normalViewPr>
  <p:slideViewPr>
    <p:cSldViewPr>
      <p:cViewPr varScale="1">
        <p:scale>
          <a:sx n="86" d="100"/>
          <a:sy n="86" d="100"/>
        </p:scale>
        <p:origin x="1008"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4/15/2024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17</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4/15/2024</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#:5-24-0011-01-agen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4/15/2024</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#:5-24-0011-01-agen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4/15/2024</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#:5-24-0011-01-agen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4/15/2024</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#:5-24-0011-01-agen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4/15/2024</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#:5-24-0011-01-agen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4/15/2024</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#:5-24-0011-01-agen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4/15/2024</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#:5-24-0011-01-agen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4/15/2024</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#:5-24-0011-01-agen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4/15/2024</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#:5-24-0011-01-agen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4/15/2024</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#:5-24-0011-01-agen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4/15/2024</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#:5-24-0011-01-agen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4/15/2024</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#:5-24-0011-01-agen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purl.ieee.org/sa/dyspan/scm" TargetMode="External"/><Relationship Id="rId2" Type="http://schemas.openxmlformats.org/officeDocument/2006/relationships/hyperlink" Target="http://purl.iee.org/sa"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ieeesa.webex.com/ieeesa/j.php?MTID=m5a914e94d7cd6eaa061629b568ee0456"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tel:%2B1-213-306-3065,,*01*23404156446%23%23*01*" TargetMode="External"/><Relationship Id="rId4" Type="http://schemas.openxmlformats.org/officeDocument/2006/relationships/hyperlink" Target="tel:%2B1-646-992-2010,,*01*23404156446%23%23*01*"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ieee-sa.imeetcentral.com/p1900-5/folder/WzIwLDE3MDgwNzczXQ/WzIsODQ4NjE5NjFd/" TargetMode="External"/><Relationship Id="rId2" Type="http://schemas.openxmlformats.org/officeDocument/2006/relationships/hyperlink" Target="https://sagroups.ieee.org/dyspan/ieee-1900-5/"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4/15/2024</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#:5-24-0011-01-agen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699358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5 Apr 2024</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5 Apr 2024</a:t>
            </a:r>
          </a:p>
          <a:p>
            <a:pPr eaLnBrk="0" hangingPunct="0"/>
            <a:r>
              <a:rPr lang="en-US" sz="1200" b="1" dirty="0">
                <a:latin typeface="Arial" pitchFamily="34" charset="0"/>
                <a:cs typeface="Times New Roman" pitchFamily="18" charset="0"/>
              </a:rPr>
              <a:t>Document No: 5-24-0011-01-agen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dirty="0">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2/2/24 </a:t>
            </a:r>
            <a:r>
              <a:rPr dirty="0"/>
              <a:t>WG minutes contained in </a:t>
            </a:r>
            <a:r>
              <a:rPr lang="en-US" dirty="0">
                <a:solidFill>
                  <a:schemeClr val="tx1"/>
                </a:solidFill>
              </a:rPr>
              <a:t>Doc #:</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4/15/2024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#:5-24-0011-01-agen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126934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normAutofit/>
          </a:bodyPr>
          <a:lstStyle/>
          <a:p>
            <a:r>
              <a:rPr lang="en-US" sz="2200" dirty="0"/>
              <a:t>12/1/23</a:t>
            </a:r>
          </a:p>
          <a:p>
            <a:pPr lvl="1"/>
            <a:r>
              <a:rPr lang="en-US" sz="1800" dirty="0"/>
              <a:t>PAR is likely to be rejected.  We will work on a new PAR in today’s ad hoc</a:t>
            </a:r>
          </a:p>
          <a:p>
            <a:r>
              <a:rPr lang="en-US" sz="2200" dirty="0"/>
              <a:t>1/12/24</a:t>
            </a:r>
          </a:p>
          <a:p>
            <a:pPr lvl="1"/>
            <a:r>
              <a:rPr lang="en-US" sz="1800" dirty="0"/>
              <a:t>New PAR submitted for 31 January </a:t>
            </a:r>
            <a:r>
              <a:rPr lang="en-US" sz="1800" dirty="0" err="1"/>
              <a:t>NesCom</a:t>
            </a:r>
            <a:r>
              <a:rPr lang="en-US" sz="1800" dirty="0"/>
              <a:t> meeting.</a:t>
            </a:r>
          </a:p>
          <a:p>
            <a:pPr lvl="1"/>
            <a:r>
              <a:rPr lang="en-US" sz="1800" dirty="0"/>
              <a:t>Canceled todays ad hoc</a:t>
            </a:r>
          </a:p>
          <a:p>
            <a:r>
              <a:rPr lang="en-US" sz="2200" dirty="0"/>
              <a:t>2/2/24</a:t>
            </a:r>
          </a:p>
          <a:p>
            <a:pPr lvl="1"/>
            <a:r>
              <a:rPr lang="en-US" sz="1800" dirty="0"/>
              <a:t>PAR has been accepted</a:t>
            </a:r>
          </a:p>
          <a:p>
            <a:r>
              <a:rPr lang="en-US" sz="2200" dirty="0"/>
              <a:t>3/1/24</a:t>
            </a:r>
          </a:p>
          <a:p>
            <a:pPr lvl="1"/>
            <a:r>
              <a:rPr lang="en-US" sz="1800" dirty="0"/>
              <a:t>Still working on the feedback received at last ad hoc meeting and will show it in a future ad hoc.</a:t>
            </a:r>
          </a:p>
          <a:p>
            <a:r>
              <a:rPr lang="en-US" sz="2200" dirty="0"/>
              <a:t>4/5/24</a:t>
            </a:r>
          </a:p>
          <a:p>
            <a:pPr lvl="1"/>
            <a:r>
              <a:rPr lang="en-US" sz="1800" dirty="0"/>
              <a:t>Held one meeting in March – clarified how to proceed with examples of the hierarchical architecture should be applied</a:t>
            </a:r>
          </a:p>
          <a:p>
            <a:pPr lvl="1"/>
            <a:endParaRPr lang="en-US" sz="1800" dirty="0"/>
          </a:p>
          <a:p>
            <a:pPr lvl="1"/>
            <a:endParaRPr lang="en-US" sz="18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4/15/2024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#:5-24-0011-01-agen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2000" dirty="0"/>
              <a:t>11/3/23</a:t>
            </a:r>
          </a:p>
          <a:p>
            <a:pPr lvl="1"/>
            <a:r>
              <a:rPr lang="en-US" sz="1600" dirty="0"/>
              <a:t>Waiting for PAR approval</a:t>
            </a:r>
          </a:p>
          <a:p>
            <a:pPr lvl="1"/>
            <a:r>
              <a:rPr lang="en-US" sz="1600" dirty="0"/>
              <a:t>Request an ad hoc after the next WG meeting</a:t>
            </a:r>
          </a:p>
          <a:p>
            <a:r>
              <a:rPr lang="en-US" sz="2000" dirty="0"/>
              <a:t>12/1/23</a:t>
            </a:r>
          </a:p>
          <a:p>
            <a:pPr lvl="1"/>
            <a:r>
              <a:rPr lang="en-US" sz="1600" dirty="0"/>
              <a:t>PAR was Submitted – Comments were received and addressed.  Vote will occur 5 December at 0900 ET</a:t>
            </a:r>
          </a:p>
          <a:p>
            <a:r>
              <a:rPr lang="en-US" sz="2000" dirty="0"/>
              <a:t>1/12/24</a:t>
            </a:r>
          </a:p>
          <a:p>
            <a:pPr lvl="1"/>
            <a:r>
              <a:rPr lang="en-US" sz="1600" dirty="0"/>
              <a:t>New Revision PAR approved on 5 Dec 23</a:t>
            </a:r>
          </a:p>
          <a:p>
            <a:pPr lvl="1"/>
            <a:r>
              <a:rPr lang="en-US" sz="1600" dirty="0"/>
              <a:t>Plan an ad hoc for the next WG meeting Feb 2, 2024</a:t>
            </a:r>
          </a:p>
          <a:p>
            <a:r>
              <a:rPr lang="en-US" sz="2000" dirty="0"/>
              <a:t>2/2/24</a:t>
            </a:r>
          </a:p>
          <a:p>
            <a:pPr lvl="1"/>
            <a:r>
              <a:rPr lang="en-US" sz="1600" dirty="0"/>
              <a:t>Would like to schedule the ad hoc for 1430 16 Feb 24 ET</a:t>
            </a:r>
          </a:p>
          <a:p>
            <a:r>
              <a:rPr lang="en-US" sz="2000" dirty="0"/>
              <a:t>3/1/24</a:t>
            </a:r>
          </a:p>
          <a:p>
            <a:pPr lvl="1"/>
            <a:r>
              <a:rPr lang="en-US" sz="1600" dirty="0"/>
              <a:t>Ad hoc scheduled to follow this meeting</a:t>
            </a:r>
          </a:p>
          <a:p>
            <a:r>
              <a:rPr lang="en-US" sz="2000" dirty="0"/>
              <a:t>4/5/24</a:t>
            </a:r>
          </a:p>
          <a:p>
            <a:pPr lvl="1"/>
            <a:r>
              <a:rPr lang="en-US" sz="1600" dirty="0"/>
              <a:t>Work has progressed on the development of the 1900.5.1 revisions</a:t>
            </a:r>
          </a:p>
          <a:p>
            <a:pPr lvl="1"/>
            <a:endParaRPr lang="en-US" sz="1600" dirty="0"/>
          </a:p>
          <a:p>
            <a:pPr lvl="1"/>
            <a:endParaRPr lang="en-US" sz="16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4/15/2024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#:5-24-0011-01-agen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2720461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2000" dirty="0"/>
              <a:t>2/2/24</a:t>
            </a:r>
          </a:p>
          <a:p>
            <a:pPr lvl="1"/>
            <a:r>
              <a:rPr lang="en-US" sz="1600" dirty="0"/>
              <a:t>CRG met once and will try to schedule a meeting for next week</a:t>
            </a:r>
          </a:p>
          <a:p>
            <a:pPr lvl="1"/>
            <a:r>
              <a:rPr lang="en-US" sz="1600" dirty="0"/>
              <a:t>Ballot pool was closed.  A new ballot pool is being formed</a:t>
            </a:r>
          </a:p>
          <a:p>
            <a:pPr lvl="1"/>
            <a:r>
              <a:rPr lang="en-US" sz="1600" dirty="0"/>
              <a:t>Working on approaches to convert equations for easy sharing of the standard</a:t>
            </a:r>
          </a:p>
          <a:p>
            <a:r>
              <a:rPr lang="en-US" sz="2000" dirty="0"/>
              <a:t>3/1/24</a:t>
            </a:r>
          </a:p>
          <a:p>
            <a:pPr lvl="1"/>
            <a:r>
              <a:rPr lang="en-US" sz="1600" dirty="0"/>
              <a:t>Standard submitted to MEC (Mandatory Editorial Compliance) on 17 Feb</a:t>
            </a:r>
          </a:p>
          <a:p>
            <a:pPr lvl="1"/>
            <a:r>
              <a:rPr lang="en-US" sz="1600" dirty="0"/>
              <a:t>Invitation to join the ballot was sent out and closes on 22 Mar 24</a:t>
            </a:r>
          </a:p>
          <a:p>
            <a:r>
              <a:rPr lang="en-US" sz="2000" dirty="0"/>
              <a:t>4/5/24</a:t>
            </a:r>
          </a:p>
          <a:p>
            <a:pPr lvl="1"/>
            <a:r>
              <a:rPr lang="en-US" sz="1600" dirty="0"/>
              <a:t>Ballot pool has been formed ~54 members</a:t>
            </a:r>
          </a:p>
          <a:p>
            <a:pPr lvl="1"/>
            <a:r>
              <a:rPr lang="en-US" sz="1600" dirty="0"/>
              <a:t>Expect the first ballot to start before the next WG meeting</a:t>
            </a:r>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4/15/2024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#:5-24-0011-01-agen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39524795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a:xfrm>
            <a:off x="457200" y="274638"/>
            <a:ext cx="8229600" cy="638176"/>
          </a:xfrm>
        </p:spPr>
        <p:txBody>
          <a:bodyPr>
            <a:normAutofit fontScale="90000"/>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a:xfrm>
            <a:off x="457200" y="1097629"/>
            <a:ext cx="8229600" cy="5150771"/>
          </a:xfrm>
        </p:spPr>
        <p:txBody>
          <a:bodyPr>
            <a:normAutofit/>
          </a:bodyPr>
          <a:lstStyle/>
          <a:p>
            <a:r>
              <a:rPr lang="en-US" sz="2400" dirty="0"/>
              <a:t>Lead – Eric Lindahl</a:t>
            </a:r>
          </a:p>
          <a:p>
            <a:r>
              <a:rPr lang="en-US" sz="2400" dirty="0"/>
              <a:t>Maintainer – Carlos Caicedo, Becca Rousseau</a:t>
            </a:r>
          </a:p>
          <a:p>
            <a:r>
              <a:rPr lang="en-US" sz="2600" dirty="0">
                <a:effectLst/>
                <a:latin typeface="Calibri" panose="020F0502020204030204" pitchFamily="34" charset="0"/>
                <a:ea typeface="Calibri" panose="020F0502020204030204" pitchFamily="34" charset="0"/>
              </a:rPr>
              <a:t>Root URL "</a:t>
            </a:r>
            <a:r>
              <a:rPr lang="en-US" sz="2600" u="sng" dirty="0">
                <a:solidFill>
                  <a:srgbClr val="0000FF"/>
                </a:solidFill>
                <a:effectLst/>
                <a:latin typeface="Calibri" panose="020F0502020204030204" pitchFamily="34" charset="0"/>
                <a:ea typeface="Calibri" panose="020F0502020204030204" pitchFamily="34" charset="0"/>
                <a:hlinkClick r:id="rId2"/>
              </a:rPr>
              <a:t>purl.ieee.org/</a:t>
            </a:r>
            <a:r>
              <a:rPr lang="en-US" sz="2600" u="sng" dirty="0" err="1">
                <a:solidFill>
                  <a:srgbClr val="0000FF"/>
                </a:solidFill>
                <a:effectLst/>
                <a:latin typeface="Calibri" panose="020F0502020204030204" pitchFamily="34" charset="0"/>
                <a:ea typeface="Calibri" panose="020F0502020204030204" pitchFamily="34" charset="0"/>
                <a:hlinkClick r:id="rId2"/>
              </a:rPr>
              <a:t>sa</a:t>
            </a:r>
            <a:r>
              <a:rPr lang="en-US" sz="2600" dirty="0">
                <a:effectLst/>
                <a:latin typeface="Calibri" panose="020F0502020204030204" pitchFamily="34" charset="0"/>
                <a:ea typeface="Calibri" panose="020F0502020204030204" pitchFamily="34" charset="0"/>
              </a:rPr>
              <a:t>" for the standards groups is fixed and must be the root and using </a:t>
            </a:r>
            <a:r>
              <a:rPr lang="en-US" sz="2600" kern="0" dirty="0">
                <a:effectLst/>
                <a:latin typeface="Calibri" panose="020F0502020204030204" pitchFamily="34" charset="0"/>
                <a:ea typeface="Calibri" panose="020F0502020204030204" pitchFamily="34" charset="0"/>
              </a:rPr>
              <a:t>"/</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for our </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work, and "/</a:t>
            </a:r>
            <a:r>
              <a:rPr lang="en-US" sz="2600" kern="0" dirty="0" err="1">
                <a:effectLst/>
                <a:latin typeface="Calibri" panose="020F0502020204030204" pitchFamily="34" charset="0"/>
                <a:ea typeface="Calibri" panose="020F0502020204030204" pitchFamily="34" charset="0"/>
              </a:rPr>
              <a:t>scm</a:t>
            </a:r>
            <a:r>
              <a:rPr lang="en-US" sz="2600" kern="0" dirty="0">
                <a:effectLst/>
                <a:latin typeface="Calibri" panose="020F0502020204030204" pitchFamily="34" charset="0"/>
                <a:ea typeface="Calibri" panose="020F0502020204030204" pitchFamily="34" charset="0"/>
              </a:rPr>
              <a:t>" for our SCM work</a:t>
            </a:r>
          </a:p>
          <a:p>
            <a:pPr lvl="1"/>
            <a:r>
              <a:rPr lang="en-US" sz="2200" dirty="0">
                <a:effectLst/>
                <a:latin typeface="Calibri" panose="020F0502020204030204" pitchFamily="34" charset="0"/>
                <a:ea typeface="Calibri" panose="020F0502020204030204" pitchFamily="34" charset="0"/>
              </a:rPr>
              <a:t>Our SCM full PURL is "</a:t>
            </a:r>
            <a:r>
              <a:rPr lang="en-US" sz="2200" u="sng" dirty="0">
                <a:solidFill>
                  <a:srgbClr val="0000FF"/>
                </a:solidFill>
                <a:effectLst/>
                <a:latin typeface="Calibri" panose="020F0502020204030204" pitchFamily="34" charset="0"/>
                <a:ea typeface="Calibri" panose="020F0502020204030204" pitchFamily="34" charset="0"/>
                <a:hlinkClick r:id="rId3"/>
              </a:rPr>
              <a:t>purl.ieee.org/</a:t>
            </a:r>
            <a:r>
              <a:rPr lang="en-US" sz="2200" u="sng" dirty="0" err="1">
                <a:solidFill>
                  <a:srgbClr val="0000FF"/>
                </a:solidFill>
                <a:effectLst/>
                <a:latin typeface="Calibri" panose="020F0502020204030204" pitchFamily="34" charset="0"/>
                <a:ea typeface="Calibri" panose="020F0502020204030204" pitchFamily="34" charset="0"/>
                <a:hlinkClick r:id="rId3"/>
              </a:rPr>
              <a:t>sa</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dyspan</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scm</a:t>
            </a:r>
            <a:r>
              <a:rPr lang="en-US" sz="2200" dirty="0">
                <a:effectLst/>
                <a:latin typeface="Calibri" panose="020F0502020204030204" pitchFamily="34" charset="0"/>
                <a:ea typeface="Calibri" panose="020F0502020204030204" pitchFamily="34" charset="0"/>
              </a:rPr>
              <a:t>“</a:t>
            </a:r>
          </a:p>
          <a:p>
            <a:r>
              <a:rPr lang="en-US" sz="2600" dirty="0">
                <a:latin typeface="Calibri" panose="020F0502020204030204" pitchFamily="34" charset="0"/>
                <a:ea typeface="Calibri" panose="020F0502020204030204" pitchFamily="34" charset="0"/>
              </a:rPr>
              <a:t>3/1/24</a:t>
            </a:r>
          </a:p>
          <a:p>
            <a:pPr lvl="1"/>
            <a:r>
              <a:rPr lang="en-US" sz="2200" dirty="0">
                <a:latin typeface="Calibri" panose="020F0502020204030204" pitchFamily="34" charset="0"/>
                <a:ea typeface="Calibri" panose="020F0502020204030204" pitchFamily="34" charset="0"/>
              </a:rPr>
              <a:t>Will attempt a meeting with IEEE and invite Becca.  Will post after balloting </a:t>
            </a:r>
          </a:p>
          <a:p>
            <a:r>
              <a:rPr lang="en-US" sz="2600" dirty="0">
                <a:latin typeface="Calibri" panose="020F0502020204030204" pitchFamily="34" charset="0"/>
                <a:ea typeface="Calibri" panose="020F0502020204030204" pitchFamily="34" charset="0"/>
              </a:rPr>
              <a:t>4/5/24</a:t>
            </a:r>
          </a:p>
          <a:p>
            <a:pPr lvl="1"/>
            <a:r>
              <a:rPr lang="en-US" sz="2200" dirty="0">
                <a:latin typeface="Calibri" panose="020F0502020204030204" pitchFamily="34" charset="0"/>
                <a:ea typeface="Calibri" panose="020F0502020204030204" pitchFamily="34" charset="0"/>
              </a:rPr>
              <a:t>Same</a:t>
            </a:r>
          </a:p>
          <a:p>
            <a:pPr lvl="1"/>
            <a:endParaRPr lang="en-US" sz="2200" dirty="0">
              <a:effectLst/>
              <a:latin typeface="Calibri" panose="020F0502020204030204" pitchFamily="34" charset="0"/>
              <a:ea typeface="Calibri" panose="020F0502020204030204" pitchFamily="34" charset="0"/>
            </a:endParaRPr>
          </a:p>
          <a:p>
            <a:pPr lvl="1"/>
            <a:endParaRPr lang="en-US" sz="2200" dirty="0">
              <a:effectLst/>
              <a:latin typeface="Calibri" panose="020F0502020204030204" pitchFamily="34" charset="0"/>
              <a:ea typeface="Calibri" panose="020F0502020204030204" pitchFamily="34" charset="0"/>
            </a:endParaRPr>
          </a:p>
          <a:p>
            <a:pPr lvl="2"/>
            <a:endParaRPr lang="en-US" sz="1600" dirty="0"/>
          </a:p>
          <a:p>
            <a:pPr lvl="1"/>
            <a:endParaRPr lang="en-US" sz="2000" dirty="0"/>
          </a:p>
          <a:p>
            <a:pPr lvl="1"/>
            <a:endParaRPr lang="en-US" sz="2000" dirty="0"/>
          </a:p>
          <a:p>
            <a:pPr lvl="1"/>
            <a:endParaRPr lang="en-US" sz="2000" dirty="0"/>
          </a:p>
          <a:p>
            <a:pPr lvl="1"/>
            <a:endParaRPr lang="en-US" sz="2000" dirty="0"/>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4/15/2024</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#:5-24-0011-01-agen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19</a:t>
            </a:fld>
            <a:endParaRPr lang="en-US"/>
          </a:p>
        </p:txBody>
      </p:sp>
    </p:spTree>
    <p:extLst>
      <p:ext uri="{BB962C8B-B14F-4D97-AF65-F5344CB8AC3E}">
        <p14:creationId xmlns:p14="http://schemas.microsoft.com/office/powerpoint/2010/main" val="552489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4/15/2024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#:5-23-0015-00-agen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738664"/>
          </a:xfrm>
          <a:prstGeom prst="rect">
            <a:avLst/>
          </a:prstGeom>
        </p:spPr>
        <p:txBody>
          <a:bodyPr wrap="square">
            <a:spAutoFit/>
          </a:bodyPr>
          <a:lstStyle/>
          <a:p>
            <a:pPr marL="0" marR="0">
              <a:spcBef>
                <a:spcPts val="0"/>
              </a:spcBef>
              <a:spcAft>
                <a:spcPts val="0"/>
              </a:spcAft>
            </a:pPr>
            <a:r>
              <a:rPr lang="en-US" sz="1400" dirty="0"/>
              <a:t>IEEE 1900.5 Meetings</a:t>
            </a:r>
          </a:p>
          <a:p>
            <a:endParaRPr lang="en-US" sz="1400" dirty="0"/>
          </a:p>
          <a:p>
            <a:endParaRPr lang="en-US" sz="1400" dirty="0"/>
          </a:p>
        </p:txBody>
      </p:sp>
      <p:graphicFrame>
        <p:nvGraphicFramePr>
          <p:cNvPr id="6" name="Table 5">
            <a:extLst>
              <a:ext uri="{FF2B5EF4-FFF2-40B4-BE49-F238E27FC236}">
                <a16:creationId xmlns:a16="http://schemas.microsoft.com/office/drawing/2014/main" id="{B0FB66F9-9D92-411C-B744-1731E6AE425F}"/>
              </a:ext>
            </a:extLst>
          </p:cNvPr>
          <p:cNvGraphicFramePr>
            <a:graphicFrameLocks noGrp="1"/>
          </p:cNvGraphicFramePr>
          <p:nvPr/>
        </p:nvGraphicFramePr>
        <p:xfrm>
          <a:off x="381000" y="1258888"/>
          <a:ext cx="7391400" cy="328483"/>
        </p:xfrm>
        <a:graphic>
          <a:graphicData uri="http://schemas.openxmlformats.org/drawingml/2006/table">
            <a:tbl>
              <a:tblPr firstRow="1" firstCol="1" bandRow="1">
                <a:tableStyleId>{5C22544A-7EE6-4342-B048-85BDC9FD1C3A}</a:tableStyleId>
              </a:tblPr>
              <a:tblGrid>
                <a:gridCol w="7391400">
                  <a:extLst>
                    <a:ext uri="{9D8B030D-6E8A-4147-A177-3AD203B41FA5}">
                      <a16:colId xmlns:a16="http://schemas.microsoft.com/office/drawing/2014/main" val="1777336001"/>
                    </a:ext>
                  </a:extLst>
                </a:gridCol>
              </a:tblGrid>
              <a:tr h="328483">
                <a:tc>
                  <a:txBody>
                    <a:bodyPr/>
                    <a:lstStyle/>
                    <a:p>
                      <a:pPr marL="0" marR="0" latinLnBrk="1">
                        <a:lnSpc>
                          <a:spcPts val="1800"/>
                        </a:lnSpc>
                        <a:spcBef>
                          <a:spcPts val="0"/>
                        </a:spcBef>
                        <a:spcAft>
                          <a:spcPts val="0"/>
                        </a:spcAft>
                      </a:pPr>
                      <a:r>
                        <a:rPr lang="en-US" sz="1200" u="none" strike="noStrike" kern="100" dirty="0">
                          <a:solidFill>
                            <a:srgbClr val="005E7D"/>
                          </a:solidFill>
                          <a:effectLst/>
                          <a:latin typeface="Arial" panose="020B0604020202020204" pitchFamily="34" charset="0"/>
                          <a:ea typeface="Calibri" panose="020F0502020204030204" pitchFamily="34" charset="0"/>
                          <a:cs typeface="Times New Roman" panose="02020603050405020304" pitchFamily="18" charset="0"/>
                          <a:hlinkClick r:id="rId3"/>
                        </a:rPr>
                        <a:t>https://ieeesa.webex.com/ieeesa/j.php?MTID=m5a914e94d7cd6eaa061629b568ee0456</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bg1"/>
                    </a:solidFill>
                  </a:tcPr>
                </a:tc>
                <a:extLst>
                  <a:ext uri="{0D108BD9-81ED-4DB2-BD59-A6C34878D82A}">
                    <a16:rowId xmlns:a16="http://schemas.microsoft.com/office/drawing/2014/main" val="2346457666"/>
                  </a:ext>
                </a:extLst>
              </a:tr>
            </a:tbl>
          </a:graphicData>
        </a:graphic>
      </p:graphicFrame>
      <p:sp>
        <p:nvSpPr>
          <p:cNvPr id="13" name="TextBox 12">
            <a:extLst>
              <a:ext uri="{FF2B5EF4-FFF2-40B4-BE49-F238E27FC236}">
                <a16:creationId xmlns:a16="http://schemas.microsoft.com/office/drawing/2014/main" id="{C697066B-D370-D807-E074-10B31EBBB4D0}"/>
              </a:ext>
            </a:extLst>
          </p:cNvPr>
          <p:cNvSpPr txBox="1"/>
          <p:nvPr/>
        </p:nvSpPr>
        <p:spPr>
          <a:xfrm>
            <a:off x="282166" y="1856413"/>
            <a:ext cx="6599114" cy="2031325"/>
          </a:xfrm>
          <a:prstGeom prst="rect">
            <a:avLst/>
          </a:prstGeom>
          <a:noFill/>
        </p:spPr>
        <p:txBody>
          <a:bodyPr wrap="none" rtlCol="0">
            <a:spAutoFit/>
          </a:bodyPr>
          <a:lstStyle/>
          <a:p>
            <a:r>
              <a:rPr lang="en-US" sz="1800" kern="100" dirty="0">
                <a:solidFill>
                  <a:schemeClr val="tx1"/>
                </a:solidFill>
                <a:effectLst/>
              </a:rPr>
              <a:t>Meeting number (access code): 2340 415 6446</a:t>
            </a:r>
          </a:p>
          <a:p>
            <a:endParaRPr lang="en-US" kern="100" dirty="0"/>
          </a:p>
          <a:p>
            <a:r>
              <a:rPr lang="en-US" sz="1800" kern="100" dirty="0">
                <a:solidFill>
                  <a:schemeClr val="tx1"/>
                </a:solidFill>
                <a:effectLst/>
              </a:rPr>
              <a:t>Tap to join from a mobile device (attendees only)</a:t>
            </a:r>
            <a:endParaRPr lang="en-US" sz="24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800" u="none" strike="noStrike" kern="100" dirty="0">
                <a:solidFill>
                  <a:schemeClr val="tx1"/>
                </a:solidFill>
                <a:effectLst/>
                <a:hlinkClick r:id="rId4">
                  <a:extLst>
                    <a:ext uri="{A12FA001-AC4F-418D-AE19-62706E023703}">
                      <ahyp:hlinkClr xmlns:ahyp="http://schemas.microsoft.com/office/drawing/2018/hyperlinkcolor" val="tx"/>
                    </a:ext>
                  </a:extLst>
                </a:hlinkClick>
              </a:rPr>
              <a:t>+1-646-992-2010,,23404156446##</a:t>
            </a:r>
            <a:r>
              <a:rPr lang="en-US" sz="1800" kern="100" dirty="0">
                <a:solidFill>
                  <a:schemeClr val="tx1"/>
                </a:solidFill>
                <a:effectLst/>
              </a:rPr>
              <a:t> United States Toll (New York City)</a:t>
            </a:r>
            <a:endParaRPr lang="en-US"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800" u="none" strike="noStrike" kern="100" dirty="0">
                <a:solidFill>
                  <a:schemeClr val="tx1"/>
                </a:solidFill>
                <a:effectLst/>
                <a:hlinkClick r:id="rId5">
                  <a:extLst>
                    <a:ext uri="{A12FA001-AC4F-418D-AE19-62706E023703}">
                      <ahyp:hlinkClr xmlns:ahyp="http://schemas.microsoft.com/office/drawing/2018/hyperlinkcolor" val="tx"/>
                    </a:ext>
                  </a:extLst>
                </a:hlinkClick>
              </a:rPr>
              <a:t>+1-213-306-3065,,23404156446##</a:t>
            </a:r>
            <a:r>
              <a:rPr lang="en-US" sz="1800" kern="100" dirty="0">
                <a:solidFill>
                  <a:schemeClr val="tx1"/>
                </a:solidFill>
                <a:effectLst/>
              </a:rPr>
              <a:t> United States Toll (Los Angeles)</a:t>
            </a:r>
            <a:endParaRPr lang="en-US"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a:p>
            <a:endParaRPr lang="en-US" dirty="0"/>
          </a:p>
        </p:txBody>
      </p:sp>
    </p:spTree>
    <p:extLst>
      <p:ext uri="{BB962C8B-B14F-4D97-AF65-F5344CB8AC3E}">
        <p14:creationId xmlns:p14="http://schemas.microsoft.com/office/powerpoint/2010/main" val="3896700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458200" cy="5392617"/>
          </a:xfrm>
        </p:spPr>
        <p:txBody>
          <a:bodyPr>
            <a:normAutofit fontScale="92500" lnSpcReduction="20000"/>
          </a:bodyPr>
          <a:lstStyle/>
          <a:p>
            <a:r>
              <a:rPr lang="en-US" sz="2000" dirty="0"/>
              <a:t>Met on 19 Mar</a:t>
            </a:r>
          </a:p>
          <a:p>
            <a:r>
              <a:rPr lang="en-US" sz="2000" dirty="0"/>
              <a:t>Treasurer – $45,745 in the account</a:t>
            </a:r>
          </a:p>
          <a:p>
            <a:r>
              <a:rPr lang="en-US" sz="2000" dirty="0"/>
              <a:t>Selected updates</a:t>
            </a:r>
          </a:p>
          <a:p>
            <a:pPr lvl="1"/>
            <a:r>
              <a:rPr lang="en-US" sz="1600" dirty="0"/>
              <a:t>1900.1 – No report</a:t>
            </a:r>
          </a:p>
          <a:p>
            <a:pPr lvl="1"/>
            <a:r>
              <a:rPr lang="en-US" sz="1600" dirty="0"/>
              <a:t>1900.2 – No report</a:t>
            </a:r>
          </a:p>
          <a:p>
            <a:pPr lvl="1"/>
            <a:r>
              <a:rPr lang="en-US" sz="1600" dirty="0"/>
              <a:t>1900.6 – Still need to kick off the work.  Have a tentative PAR.  Primary goal of their revision is to refresh the use cases and then linking the data model to those use cases.  The current baseline standard is no longer active. More of a housekeeping effort</a:t>
            </a:r>
          </a:p>
          <a:p>
            <a:pPr lvl="1"/>
            <a:r>
              <a:rPr lang="en-US" sz="1600" dirty="0"/>
              <a:t>1900.8 – Continuing to discuss a semantic data model. Looking at a RDF representation of what a semantic model looks like. They have an ontology defined and the meaning of the elements,  We use RDF to represent the relationships of the data. </a:t>
            </a:r>
          </a:p>
          <a:p>
            <a:r>
              <a:rPr lang="en-US" sz="2000" dirty="0"/>
              <a:t>Updating the 1900 web site – not much work has been done</a:t>
            </a:r>
          </a:p>
          <a:p>
            <a:pPr lvl="1"/>
            <a:r>
              <a:rPr lang="en-US" sz="1600" dirty="0"/>
              <a:t>Each workgroup has been tasked with updating their specific content</a:t>
            </a:r>
          </a:p>
          <a:p>
            <a:pPr lvl="1"/>
            <a:r>
              <a:rPr lang="en-US" sz="1600" dirty="0"/>
              <a:t>The Secretary’s (Alex </a:t>
            </a:r>
            <a:r>
              <a:rPr lang="en-US" sz="1600" dirty="0" err="1"/>
              <a:t>Lackpour’s</a:t>
            </a:r>
            <a:r>
              <a:rPr lang="en-US" sz="1600" dirty="0"/>
              <a:t>) role is to update our web site.  Recommended reviewing and editing our website as a word document and he would then make changes based on the word document to the web page</a:t>
            </a:r>
          </a:p>
          <a:p>
            <a:r>
              <a:rPr lang="en-US" sz="2100" dirty="0"/>
              <a:t>Funds are available to support publishing and promotion</a:t>
            </a:r>
          </a:p>
          <a:p>
            <a:r>
              <a:rPr lang="en-US" sz="2100" dirty="0"/>
              <a:t>Potential new projects – None</a:t>
            </a:r>
          </a:p>
          <a:p>
            <a:r>
              <a:rPr lang="en-US" sz="2100" dirty="0"/>
              <a:t>Elections have started and a request for nominations for Chair, Vice Chair, and Secretary.  Nominations due by 12 Mar 24</a:t>
            </a:r>
          </a:p>
          <a:p>
            <a:r>
              <a:rPr lang="en-US" sz="2100" dirty="0"/>
              <a:t>Still hoping for a face-to-face SC meeting at the </a:t>
            </a:r>
            <a:r>
              <a:rPr lang="en-US" sz="2100" dirty="0" err="1"/>
              <a:t>DySPAN</a:t>
            </a:r>
            <a:r>
              <a:rPr lang="en-US" sz="2100" dirty="0"/>
              <a:t> Conference in DC in May 2024 but competition from other activities – e.g., NSF, NRDZ, and </a:t>
            </a:r>
            <a:r>
              <a:rPr lang="en-US" sz="2100" dirty="0" err="1"/>
              <a:t>SpectrumX</a:t>
            </a:r>
            <a:endParaRPr lang="en-US" sz="2100" dirty="0"/>
          </a:p>
          <a:p>
            <a:pPr marL="0" indent="0">
              <a:buNone/>
            </a:pPr>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4/15/2024</a:t>
            </a:fld>
            <a:endParaRPr lang="en-US"/>
          </a:p>
        </p:txBody>
      </p:sp>
      <p:sp>
        <p:nvSpPr>
          <p:cNvPr id="5" name="Footer Placeholder 4"/>
          <p:cNvSpPr>
            <a:spLocks noGrp="1"/>
          </p:cNvSpPr>
          <p:nvPr>
            <p:ph type="ftr" sz="quarter" idx="11"/>
          </p:nvPr>
        </p:nvSpPr>
        <p:spPr/>
        <p:txBody>
          <a:bodyPr/>
          <a:lstStyle/>
          <a:p>
            <a:pPr>
              <a:defRPr/>
            </a:pPr>
            <a:r>
              <a:rPr lang="en-US" dirty="0"/>
              <a:t>Doc #:5-24-0011-01-agen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20</a:t>
            </a:fld>
            <a:endParaRPr lang="en-US"/>
          </a:p>
        </p:txBody>
      </p:sp>
    </p:spTree>
    <p:extLst>
      <p:ext uri="{BB962C8B-B14F-4D97-AF65-F5344CB8AC3E}">
        <p14:creationId xmlns:p14="http://schemas.microsoft.com/office/powerpoint/2010/main" val="6037975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DBF0E-FC79-06E8-3F74-3426E6C40396}"/>
              </a:ext>
            </a:extLst>
          </p:cNvPr>
          <p:cNvSpPr>
            <a:spLocks noGrp="1"/>
          </p:cNvSpPr>
          <p:nvPr>
            <p:ph type="title"/>
          </p:nvPr>
        </p:nvSpPr>
        <p:spPr>
          <a:xfrm>
            <a:off x="457200" y="274638"/>
            <a:ext cx="8229600" cy="563562"/>
          </a:xfrm>
        </p:spPr>
        <p:txBody>
          <a:bodyPr>
            <a:normAutofit fontScale="90000"/>
          </a:bodyPr>
          <a:lstStyle/>
          <a:p>
            <a:r>
              <a:rPr lang="en-US" dirty="0"/>
              <a:t>IEEE 1900 Working Groups</a:t>
            </a:r>
          </a:p>
        </p:txBody>
      </p:sp>
      <p:sp>
        <p:nvSpPr>
          <p:cNvPr id="4" name="Date Placeholder 3">
            <a:extLst>
              <a:ext uri="{FF2B5EF4-FFF2-40B4-BE49-F238E27FC236}">
                <a16:creationId xmlns:a16="http://schemas.microsoft.com/office/drawing/2014/main" id="{45398C4A-8183-5DD1-15AC-C9EF3C46F7E0}"/>
              </a:ext>
            </a:extLst>
          </p:cNvPr>
          <p:cNvSpPr>
            <a:spLocks noGrp="1"/>
          </p:cNvSpPr>
          <p:nvPr>
            <p:ph type="dt" sz="half" idx="10"/>
          </p:nvPr>
        </p:nvSpPr>
        <p:spPr/>
        <p:txBody>
          <a:bodyPr/>
          <a:lstStyle/>
          <a:p>
            <a:pPr>
              <a:defRPr/>
            </a:pPr>
            <a:fld id="{16B57355-4AF4-A441-8AA9-B06FF469BB9E}" type="datetime1">
              <a:rPr lang="en-US" smtClean="0"/>
              <a:t>4/15/2024</a:t>
            </a:fld>
            <a:endParaRPr lang="en-US"/>
          </a:p>
        </p:txBody>
      </p:sp>
      <p:sp>
        <p:nvSpPr>
          <p:cNvPr id="5" name="Footer Placeholder 4">
            <a:extLst>
              <a:ext uri="{FF2B5EF4-FFF2-40B4-BE49-F238E27FC236}">
                <a16:creationId xmlns:a16="http://schemas.microsoft.com/office/drawing/2014/main" id="{1E50C9DA-76DD-8DE8-8D91-F5607148732F}"/>
              </a:ext>
            </a:extLst>
          </p:cNvPr>
          <p:cNvSpPr>
            <a:spLocks noGrp="1"/>
          </p:cNvSpPr>
          <p:nvPr>
            <p:ph type="ftr" sz="quarter" idx="11"/>
          </p:nvPr>
        </p:nvSpPr>
        <p:spPr/>
        <p:txBody>
          <a:bodyPr/>
          <a:lstStyle/>
          <a:p>
            <a:r>
              <a:rPr lang="en-US" dirty="0"/>
              <a:t>Doc #:5-24-0011-01-agen</a:t>
            </a:r>
          </a:p>
        </p:txBody>
      </p:sp>
      <p:sp>
        <p:nvSpPr>
          <p:cNvPr id="6" name="Slide Number Placeholder 5">
            <a:extLst>
              <a:ext uri="{FF2B5EF4-FFF2-40B4-BE49-F238E27FC236}">
                <a16:creationId xmlns:a16="http://schemas.microsoft.com/office/drawing/2014/main" id="{FAD0273A-C846-3EAF-928E-0493F5ACBE18}"/>
              </a:ext>
            </a:extLst>
          </p:cNvPr>
          <p:cNvSpPr>
            <a:spLocks noGrp="1"/>
          </p:cNvSpPr>
          <p:nvPr>
            <p:ph type="sldNum" sz="quarter" idx="12"/>
          </p:nvPr>
        </p:nvSpPr>
        <p:spPr/>
        <p:txBody>
          <a:bodyPr/>
          <a:lstStyle/>
          <a:p>
            <a:pPr>
              <a:defRPr/>
            </a:pPr>
            <a:fld id="{E6A9CA49-25C3-408A-A7C2-6BBA5AFB62A7}" type="slidenum">
              <a:rPr lang="en-US" smtClean="0"/>
              <a:pPr>
                <a:defRPr/>
              </a:pPr>
              <a:t>21</a:t>
            </a:fld>
            <a:endParaRPr lang="en-US"/>
          </a:p>
        </p:txBody>
      </p:sp>
      <p:pic>
        <p:nvPicPr>
          <p:cNvPr id="8" name="Content Placeholder 7" descr="Diagram&#10;&#10;Description automatically generated">
            <a:extLst>
              <a:ext uri="{FF2B5EF4-FFF2-40B4-BE49-F238E27FC236}">
                <a16:creationId xmlns:a16="http://schemas.microsoft.com/office/drawing/2014/main" id="{0C8CED8C-5FDA-0049-C3F2-C5B5E0923122}"/>
              </a:ext>
            </a:extLst>
          </p:cNvPr>
          <p:cNvPicPr>
            <a:picLocks noGrp="1" noChangeAspect="1"/>
          </p:cNvPicPr>
          <p:nvPr>
            <p:ph idx="1"/>
          </p:nvPr>
        </p:nvPicPr>
        <p:blipFill>
          <a:blip r:embed="rId2"/>
          <a:stretch>
            <a:fillRect/>
          </a:stretch>
        </p:blipFill>
        <p:spPr>
          <a:xfrm>
            <a:off x="619303" y="914400"/>
            <a:ext cx="7990433" cy="5199324"/>
          </a:xfrm>
          <a:prstGeom prst="rect">
            <a:avLst/>
          </a:prstGeom>
        </p:spPr>
      </p:pic>
    </p:spTree>
    <p:extLst>
      <p:ext uri="{BB962C8B-B14F-4D97-AF65-F5344CB8AC3E}">
        <p14:creationId xmlns:p14="http://schemas.microsoft.com/office/powerpoint/2010/main" val="10645238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AEF1A-7493-2AD4-AE6C-3B30D63D2634}"/>
              </a:ext>
            </a:extLst>
          </p:cNvPr>
          <p:cNvSpPr>
            <a:spLocks noGrp="1"/>
          </p:cNvSpPr>
          <p:nvPr>
            <p:ph type="title"/>
          </p:nvPr>
        </p:nvSpPr>
        <p:spPr/>
        <p:txBody>
          <a:bodyPr/>
          <a:lstStyle/>
          <a:p>
            <a:r>
              <a:rPr lang="en-US" dirty="0"/>
              <a:t>Website</a:t>
            </a:r>
          </a:p>
        </p:txBody>
      </p:sp>
      <p:sp>
        <p:nvSpPr>
          <p:cNvPr id="3" name="Content Placeholder 2">
            <a:extLst>
              <a:ext uri="{FF2B5EF4-FFF2-40B4-BE49-F238E27FC236}">
                <a16:creationId xmlns:a16="http://schemas.microsoft.com/office/drawing/2014/main" id="{5DBA96A7-EFF4-CD11-B576-3D6761F47B9B}"/>
              </a:ext>
            </a:extLst>
          </p:cNvPr>
          <p:cNvSpPr>
            <a:spLocks noGrp="1"/>
          </p:cNvSpPr>
          <p:nvPr>
            <p:ph idx="1"/>
          </p:nvPr>
        </p:nvSpPr>
        <p:spPr/>
        <p:txBody>
          <a:bodyPr/>
          <a:lstStyle/>
          <a:p>
            <a:r>
              <a:rPr lang="en-US" dirty="0">
                <a:hlinkClick r:id="rId2"/>
              </a:rPr>
              <a:t>IEEE 1900.5 | </a:t>
            </a:r>
            <a:r>
              <a:rPr lang="en-US" dirty="0" err="1">
                <a:hlinkClick r:id="rId2"/>
              </a:rPr>
              <a:t>DySPAN</a:t>
            </a:r>
            <a:r>
              <a:rPr lang="en-US" dirty="0">
                <a:hlinkClick r:id="rId2"/>
              </a:rPr>
              <a:t> Standards Committee</a:t>
            </a:r>
            <a:endParaRPr lang="en-US" dirty="0"/>
          </a:p>
          <a:p>
            <a:r>
              <a:rPr lang="en-US" dirty="0">
                <a:hlinkClick r:id="rId3"/>
              </a:rPr>
              <a:t>Word version on </a:t>
            </a:r>
            <a:r>
              <a:rPr lang="en-US" dirty="0" err="1">
                <a:hlinkClick r:id="rId3"/>
              </a:rPr>
              <a:t>iMeet</a:t>
            </a:r>
            <a:r>
              <a:rPr lang="en-US" dirty="0">
                <a:hlinkClick r:id="rId3"/>
              </a:rPr>
              <a:t> </a:t>
            </a:r>
            <a:r>
              <a:rPr lang="en-US" dirty="0"/>
              <a:t>– volunteers to update</a:t>
            </a:r>
          </a:p>
          <a:p>
            <a:pPr lvl="1"/>
            <a:r>
              <a:rPr lang="en-US" dirty="0"/>
              <a:t>Images: Authors </a:t>
            </a:r>
          </a:p>
          <a:p>
            <a:pPr lvl="1"/>
            <a:r>
              <a:rPr lang="en-US" dirty="0"/>
              <a:t>Scope: John </a:t>
            </a:r>
          </a:p>
          <a:p>
            <a:pPr lvl="1"/>
            <a:r>
              <a:rPr lang="en-US" dirty="0"/>
              <a:t>1900.5R: Eric</a:t>
            </a:r>
          </a:p>
          <a:p>
            <a:pPr lvl="1"/>
            <a:r>
              <a:rPr lang="en-US" dirty="0"/>
              <a:t>1900.5.1 &amp; 1900.5.1R: Reinhard</a:t>
            </a:r>
          </a:p>
          <a:p>
            <a:pPr lvl="1"/>
            <a:r>
              <a:rPr lang="en-US" dirty="0"/>
              <a:t>1900.5.2 &amp; 1900.5.2R: John Stine</a:t>
            </a:r>
          </a:p>
          <a:p>
            <a:endParaRPr lang="en-US" dirty="0"/>
          </a:p>
        </p:txBody>
      </p:sp>
      <p:sp>
        <p:nvSpPr>
          <p:cNvPr id="4" name="Date Placeholder 3">
            <a:extLst>
              <a:ext uri="{FF2B5EF4-FFF2-40B4-BE49-F238E27FC236}">
                <a16:creationId xmlns:a16="http://schemas.microsoft.com/office/drawing/2014/main" id="{97AFC9DC-6B52-C884-9527-2AB3594305BA}"/>
              </a:ext>
            </a:extLst>
          </p:cNvPr>
          <p:cNvSpPr>
            <a:spLocks noGrp="1"/>
          </p:cNvSpPr>
          <p:nvPr>
            <p:ph type="dt" sz="half" idx="10"/>
          </p:nvPr>
        </p:nvSpPr>
        <p:spPr/>
        <p:txBody>
          <a:bodyPr/>
          <a:lstStyle/>
          <a:p>
            <a:pPr>
              <a:defRPr/>
            </a:pPr>
            <a:fld id="{16B57355-4AF4-A441-8AA9-B06FF469BB9E}" type="datetime1">
              <a:rPr lang="en-US" smtClean="0"/>
              <a:t>4/15/2024</a:t>
            </a:fld>
            <a:endParaRPr lang="en-US"/>
          </a:p>
        </p:txBody>
      </p:sp>
      <p:sp>
        <p:nvSpPr>
          <p:cNvPr id="5" name="Footer Placeholder 4">
            <a:extLst>
              <a:ext uri="{FF2B5EF4-FFF2-40B4-BE49-F238E27FC236}">
                <a16:creationId xmlns:a16="http://schemas.microsoft.com/office/drawing/2014/main" id="{144DCA94-091F-F049-FA88-D435C265FB2B}"/>
              </a:ext>
            </a:extLst>
          </p:cNvPr>
          <p:cNvSpPr>
            <a:spLocks noGrp="1"/>
          </p:cNvSpPr>
          <p:nvPr>
            <p:ph type="ftr" sz="quarter" idx="11"/>
          </p:nvPr>
        </p:nvSpPr>
        <p:spPr/>
        <p:txBody>
          <a:bodyPr/>
          <a:lstStyle/>
          <a:p>
            <a:r>
              <a:rPr lang="en-US" dirty="0"/>
              <a:t>Doc #:5-24-0011-01-agen</a:t>
            </a:r>
          </a:p>
        </p:txBody>
      </p:sp>
      <p:sp>
        <p:nvSpPr>
          <p:cNvPr id="6" name="Slide Number Placeholder 5">
            <a:extLst>
              <a:ext uri="{FF2B5EF4-FFF2-40B4-BE49-F238E27FC236}">
                <a16:creationId xmlns:a16="http://schemas.microsoft.com/office/drawing/2014/main" id="{856FAE28-2448-ACBA-6E6B-56005E68FB98}"/>
              </a:ext>
            </a:extLst>
          </p:cNvPr>
          <p:cNvSpPr>
            <a:spLocks noGrp="1"/>
          </p:cNvSpPr>
          <p:nvPr>
            <p:ph type="sldNum" sz="quarter" idx="12"/>
          </p:nvPr>
        </p:nvSpPr>
        <p:spPr/>
        <p:txBody>
          <a:bodyPr/>
          <a:lstStyle/>
          <a:p>
            <a:pPr>
              <a:defRPr/>
            </a:pPr>
            <a:fld id="{E6A9CA49-25C3-408A-A7C2-6BBA5AFB62A7}" type="slidenum">
              <a:rPr lang="en-US" smtClean="0"/>
              <a:pPr>
                <a:defRPr/>
              </a:pPr>
              <a:t>22</a:t>
            </a:fld>
            <a:endParaRPr lang="en-US"/>
          </a:p>
        </p:txBody>
      </p:sp>
    </p:spTree>
    <p:extLst>
      <p:ext uri="{BB962C8B-B14F-4D97-AF65-F5344CB8AC3E}">
        <p14:creationId xmlns:p14="http://schemas.microsoft.com/office/powerpoint/2010/main" val="18033074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366"/>
          </a:xfrm>
        </p:spPr>
        <p:txBody>
          <a:bodyPr>
            <a:normAutofit fontScale="90000"/>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12/1/23</a:t>
            </a:r>
          </a:p>
          <a:p>
            <a:pPr lvl="1"/>
            <a:r>
              <a:rPr lang="en-US" sz="1400" dirty="0"/>
              <a:t>Carlos and John submitted a tutorial proposal on IEEE 1900.5.2 at </a:t>
            </a:r>
            <a:r>
              <a:rPr lang="en-US" sz="1400" dirty="0" err="1"/>
              <a:t>DySPAN</a:t>
            </a:r>
            <a:r>
              <a:rPr lang="en-US" sz="1400" dirty="0"/>
              <a:t> 24</a:t>
            </a:r>
          </a:p>
          <a:p>
            <a:pPr lvl="1"/>
            <a:r>
              <a:rPr lang="en-US" sz="1400" dirty="0"/>
              <a:t>Reinhard submitted a paper  for Workshop on Linear Algebra and Signal Processing in AI/ML for Spectrum Awareness titled “Generalized Boolean Lattices for Policies for Dynamic Spectrum Access Systems”</a:t>
            </a:r>
          </a:p>
          <a:p>
            <a:pPr lvl="1"/>
            <a:r>
              <a:rPr lang="en-US" sz="1400" dirty="0"/>
              <a:t>Carlos gave talks at the NSF NRDZ COM3</a:t>
            </a:r>
          </a:p>
          <a:p>
            <a:r>
              <a:rPr lang="en-US" sz="1800" dirty="0"/>
              <a:t>1/12/24</a:t>
            </a:r>
          </a:p>
          <a:p>
            <a:pPr lvl="1"/>
            <a:r>
              <a:rPr lang="en-US" sz="1400" dirty="0"/>
              <a:t>Nothing new</a:t>
            </a:r>
          </a:p>
          <a:p>
            <a:r>
              <a:rPr lang="en-US" sz="1800" dirty="0"/>
              <a:t>2/2/24</a:t>
            </a:r>
          </a:p>
          <a:p>
            <a:pPr lvl="1"/>
            <a:r>
              <a:rPr lang="en-US" sz="1400" dirty="0"/>
              <a:t>Nothing new</a:t>
            </a:r>
          </a:p>
          <a:p>
            <a:r>
              <a:rPr lang="en-US" sz="1800" dirty="0"/>
              <a:t>3/1/24</a:t>
            </a:r>
          </a:p>
          <a:p>
            <a:pPr lvl="1"/>
            <a:r>
              <a:rPr lang="en-US" sz="1400" dirty="0"/>
              <a:t>IEEE 1900.5.2 Tutorial at DySPAN24</a:t>
            </a:r>
          </a:p>
          <a:p>
            <a:r>
              <a:rPr lang="en-US" sz="1800" dirty="0"/>
              <a:t>4/5/24</a:t>
            </a:r>
          </a:p>
          <a:p>
            <a:pPr lvl="1"/>
            <a:r>
              <a:rPr lang="en-US" sz="1400" dirty="0"/>
              <a:t>IEEE 1900.5.2 Tutorial at </a:t>
            </a:r>
            <a:r>
              <a:rPr lang="en-US" sz="1400" dirty="0" err="1"/>
              <a:t>DySPAN</a:t>
            </a:r>
            <a:r>
              <a:rPr lang="en-US" sz="1400" dirty="0"/>
              <a:t> 24 at 3:30 – 5:00 PM 13 May 24</a:t>
            </a:r>
          </a:p>
          <a:p>
            <a:pPr lvl="1"/>
            <a:r>
              <a:rPr lang="en-US" sz="1400" dirty="0" err="1"/>
              <a:t>DySPAN</a:t>
            </a:r>
            <a:r>
              <a:rPr lang="en-US" sz="1400" dirty="0"/>
              <a:t> poster covers aspects of SCMs and spectrum sharing contracts – spectrum access agreements</a:t>
            </a:r>
          </a:p>
          <a:p>
            <a:pPr lvl="1"/>
            <a:r>
              <a:rPr lang="en-US" sz="1400" dirty="0"/>
              <a:t>NRDZ meetings can be found at https://spectrumweek.org/agenda/</a:t>
            </a:r>
          </a:p>
          <a:p>
            <a:pPr lvl="1"/>
            <a:endParaRPr lang="en-US" sz="1400" dirty="0"/>
          </a:p>
          <a:p>
            <a:pPr lvl="1"/>
            <a:endParaRPr lang="en-US" sz="1400" dirty="0"/>
          </a:p>
          <a:p>
            <a:pPr lvl="1"/>
            <a:endParaRPr lang="en-US" sz="1400" dirty="0"/>
          </a:p>
          <a:p>
            <a:pPr lvl="1"/>
            <a:endParaRPr lang="en-US" sz="1400" dirty="0"/>
          </a:p>
          <a:p>
            <a:pPr lvl="1"/>
            <a:endParaRPr lang="en-US" sz="1050" dirty="0"/>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4/15/2024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#:5-24-0011-01-agen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23</a:t>
            </a:fld>
            <a:endParaRPr lang="en-US"/>
          </a:p>
        </p:txBody>
      </p:sp>
    </p:spTree>
    <p:extLst>
      <p:ext uri="{BB962C8B-B14F-4D97-AF65-F5344CB8AC3E}">
        <p14:creationId xmlns:p14="http://schemas.microsoft.com/office/powerpoint/2010/main" val="3648328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 WG Mtg 3/1/24 0800 ET</a:t>
            </a:r>
          </a:p>
          <a:p>
            <a:r>
              <a:rPr lang="en-US" sz="1600" strike="sngStrike" dirty="0"/>
              <a:t>P1900.5.1 Revision Ad-hoc 3/1/24 0800+ ET</a:t>
            </a:r>
          </a:p>
          <a:p>
            <a:r>
              <a:rPr lang="en-US" sz="1600" strike="sngStrike" dirty="0"/>
              <a:t>P1900.5 Revision Ad hoc 3/8/24 1330 ET </a:t>
            </a:r>
          </a:p>
          <a:p>
            <a:r>
              <a:rPr lang="en-US" sz="1600" dirty="0"/>
              <a:t>P1900.5 WG Mtg 4/5/24 1430 ET</a:t>
            </a:r>
          </a:p>
          <a:p>
            <a:r>
              <a:rPr lang="en-US" sz="1600" dirty="0"/>
              <a:t>P1900.5.1 Revision Ad-hoc 4/5/24 1500 ET</a:t>
            </a:r>
          </a:p>
          <a:p>
            <a:r>
              <a:rPr lang="en-US" sz="1600" dirty="0"/>
              <a:t>P1900.5 Revision Ad-hoc 4/12/24 1330 ET</a:t>
            </a:r>
          </a:p>
          <a:p>
            <a:r>
              <a:rPr lang="en-US" sz="1600" dirty="0"/>
              <a:t>P1900.5.1 Revision Ad-hoc 4/19/24 1400 ET</a:t>
            </a:r>
          </a:p>
          <a:p>
            <a:r>
              <a:rPr lang="en-US" sz="1600" dirty="0"/>
              <a:t>P1900.5 Revision Ad-hoc 4/26/24 1330 ET</a:t>
            </a:r>
          </a:p>
          <a:p>
            <a:r>
              <a:rPr lang="en-US" sz="1600" dirty="0"/>
              <a:t>P1900.5 WG Mtg 5/3/24 0800 ET</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4/15/2024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#:5-24-0011-01-agen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24</a:t>
            </a:fld>
            <a:endParaRPr lang="en-US"/>
          </a:p>
        </p:txBody>
      </p:sp>
    </p:spTree>
    <p:extLst>
      <p:ext uri="{BB962C8B-B14F-4D97-AF65-F5344CB8AC3E}">
        <p14:creationId xmlns:p14="http://schemas.microsoft.com/office/powerpoint/2010/main" val="10964537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endParaRPr lang="en-US" sz="2200" dirty="0"/>
          </a:p>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25</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4/15/2024</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#:5-24-0011-01-agen</a:t>
            </a:r>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4/15/2024</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#:5-24-0011-01-agen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3</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6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No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3169762638"/>
              </p:ext>
            </p:extLst>
          </p:nvPr>
        </p:nvGraphicFramePr>
        <p:xfrm>
          <a:off x="2819400" y="762000"/>
          <a:ext cx="5550157" cy="4994175"/>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624271">
                <a:tc>
                  <a:txBody>
                    <a:bodyPr/>
                    <a:lstStyle/>
                    <a:p>
                      <a:pPr algn="ctr" fontAlgn="b"/>
                      <a:r>
                        <a:rPr lang="en-US" sz="800" b="0" i="0" u="none" strike="noStrike" dirty="0">
                          <a:solidFill>
                            <a:srgbClr val="000000"/>
                          </a:solidFill>
                          <a:effectLst/>
                          <a:latin typeface="Calibri" panose="020F0502020204030204" pitchFamily="34" charset="0"/>
                        </a:rPr>
                        <a:t>4/5/24</a:t>
                      </a: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Joint Electromagnetic Warfare Center (JEWC)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Tony</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Rennier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Jesse</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Caulfield</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Keybridge</a:t>
                      </a:r>
                      <a:r>
                        <a:rPr lang="en-US" sz="800" b="0" i="0" u="none" strike="noStrike" dirty="0">
                          <a:solidFill>
                            <a:srgbClr val="000000"/>
                          </a:solidFill>
                          <a:effectLst/>
                          <a:latin typeface="Calibri" panose="020F0502020204030204" pitchFamily="34" charset="0"/>
                        </a:rPr>
                        <a:t> Wireless</a:t>
                      </a:r>
                    </a:p>
                  </a:txBody>
                  <a:tcPr marL="7316" marR="7316" marT="7316" marB="0" anchor="b"/>
                </a:tc>
                <a:extLst>
                  <a:ext uri="{0D108BD9-81ED-4DB2-BD59-A6C34878D82A}">
                    <a16:rowId xmlns:a16="http://schemas.microsoft.com/office/drawing/2014/main" val="136108318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Jennifer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Santulli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Yanji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Chen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Google</a:t>
                      </a:r>
                    </a:p>
                  </a:txBody>
                  <a:tcPr marL="7316" marR="7316" marT="7316" marB="0" anchor="b"/>
                </a:tc>
                <a:extLst>
                  <a:ext uri="{0D108BD9-81ED-4DB2-BD59-A6C34878D82A}">
                    <a16:rowId xmlns:a16="http://schemas.microsoft.com/office/drawing/2014/main" val="69559649"/>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Member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Mohin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Ahmed</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HRL</a:t>
                      </a:r>
                    </a:p>
                  </a:txBody>
                  <a:tcPr marL="7316" marR="7316" marT="7316" marB="0" anchor="b"/>
                </a:tc>
                <a:extLst>
                  <a:ext uri="{0D108BD9-81ED-4DB2-BD59-A6C34878D82A}">
                    <a16:rowId xmlns:a16="http://schemas.microsoft.com/office/drawing/2014/main" val="139591762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Rajesh </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Krishan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Self</a:t>
                      </a:r>
                    </a:p>
                  </a:txBody>
                  <a:tcPr marL="7316" marR="7316" marT="7316" marB="0" anchor="b"/>
                </a:tc>
                <a:extLst>
                  <a:ext uri="{0D108BD9-81ED-4DB2-BD59-A6C34878D82A}">
                    <a16:rowId xmlns:a16="http://schemas.microsoft.com/office/drawing/2014/main" val="358186022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Benjamin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Rolf</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Blind Creek Associates (BCA)</a:t>
                      </a:r>
                    </a:p>
                  </a:txBody>
                  <a:tcPr marL="7316" marR="7316" marT="7316" marB="0" anchor="b"/>
                </a:tc>
                <a:extLst>
                  <a:ext uri="{0D108BD9-81ED-4DB2-BD59-A6C34878D82A}">
                    <a16:rowId xmlns:a16="http://schemas.microsoft.com/office/drawing/2014/main" val="3481097786"/>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4/15/2024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#:5-24-0011-01-agen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4/5/24  14:30 – 16:30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 Revision</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Review of other 1900 activities (1900.1, Leadership meeting etc.)</a:t>
            </a:r>
          </a:p>
          <a:p>
            <a:pPr>
              <a:buFont typeface="+mj-lt"/>
              <a:buAutoNum type="arabicPeriod"/>
            </a:pPr>
            <a:r>
              <a:rPr lang="en-US" sz="1600" dirty="0"/>
              <a:t>Website discussion</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4/15/2024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#:5-24-0011-01-agen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5-24-0011-01-agen</a:t>
            </a:r>
          </a:p>
          <a:p>
            <a:endParaRPr dirty="0"/>
          </a:p>
          <a:p>
            <a:r>
              <a:rPr dirty="0"/>
              <a:t>Mover: 	Eric		</a:t>
            </a:r>
          </a:p>
          <a:p>
            <a:r>
              <a:rPr dirty="0"/>
              <a:t>Second:  Carlos</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4/15/2024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#:5-24-0011-01-agen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4/15/2024</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4/15/2024</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4/15/2024</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#:5-24-0011-01-agen</a:t>
            </a:r>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37075</TotalTime>
  <Words>3096</Words>
  <Application>Microsoft Office PowerPoint</Application>
  <PresentationFormat>On-screen Show (4:3)</PresentationFormat>
  <Paragraphs>477</Paragraphs>
  <Slides>25</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Current Membership</vt:lpstr>
      <vt:lpstr>Rules</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Current Status for 1900.5 Revision</vt:lpstr>
      <vt:lpstr>Current Status for 1900.5.1</vt:lpstr>
      <vt:lpstr>Current Status for 1900.5.2 Revision</vt:lpstr>
      <vt:lpstr>Opensource Repository</vt:lpstr>
      <vt:lpstr>Other DySPAN-SC Activities - 1</vt:lpstr>
      <vt:lpstr>IEEE 1900 Working Groups</vt:lpstr>
      <vt:lpstr>Website</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641</cp:revision>
  <dcterms:created xsi:type="dcterms:W3CDTF">2013-08-13T02:52:21Z</dcterms:created>
  <dcterms:modified xsi:type="dcterms:W3CDTF">2024-04-15T22:07:54Z</dcterms:modified>
</cp:coreProperties>
</file>