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417" r:id="rId2"/>
    <p:sldId id="489"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65" r:id="rId17"/>
    <p:sldId id="437" r:id="rId18"/>
    <p:sldId id="438" r:id="rId19"/>
    <p:sldId id="477" r:id="rId20"/>
    <p:sldId id="426" r:id="rId21"/>
    <p:sldId id="485" r:id="rId22"/>
    <p:sldId id="482" r:id="rId23"/>
    <p:sldId id="440" r:id="rId24"/>
    <p:sldId id="430" r:id="rId25"/>
    <p:sldId id="454"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7" autoAdjust="0"/>
    <p:restoredTop sz="96333"/>
  </p:normalViewPr>
  <p:slideViewPr>
    <p:cSldViewPr>
      <p:cViewPr varScale="1">
        <p:scale>
          <a:sx n="80" d="100"/>
          <a:sy n="80" d="100"/>
        </p:scale>
        <p:origin x="106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2/27/2024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2/27/2024</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#:5-24-0010-00-agen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2/27/2024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#:5-24-0010-00-agen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2/27/2024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#:5-24-0010-00-agen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2/27/2024</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#:5-24-0010-00-agen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2/27/2024</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#:5-24-0010-00-agen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2/27/2024</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#:5-24-0010-00-agen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2/27/2024</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#:5-24-0010-00-agen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2/27/2024</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#:5-24-0010-00-agen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2/27/2024</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#:5-24-0010-00-agen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2/27/2024</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#:5-24-0010-00-agen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2/27/2024</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#:5-24-0010-00-agen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2/27/2024</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#:5-24-0010-00-agen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5a914e94d7cd6eaa061629b568ee0456"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tel:%2B1-213-306-3065,,*01*23404156446%23%23*01*" TargetMode="External"/><Relationship Id="rId4" Type="http://schemas.openxmlformats.org/officeDocument/2006/relationships/hyperlink" Target="tel:%2B1-646-992-2010,,*01*23404156446%23%23*0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2/27/2024</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#:5-24-0010-00-agen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8424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12 Jan 2024</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 Feb 2024</a:t>
            </a:r>
          </a:p>
          <a:p>
            <a:pPr eaLnBrk="0" hangingPunct="0"/>
            <a:r>
              <a:rPr lang="en-US" sz="1200" b="1" dirty="0">
                <a:latin typeface="Arial" pitchFamily="34" charset="0"/>
                <a:cs typeface="Times New Roman" pitchFamily="18" charset="0"/>
              </a:rPr>
              <a:t>Document No: 5-24-0010-00-agen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2/2/24 </a:t>
            </a:r>
            <a:r>
              <a:rPr dirty="0"/>
              <a:t>WG minutes contained in </a:t>
            </a:r>
            <a:r>
              <a:rPr lang="en-US" dirty="0">
                <a:solidFill>
                  <a:schemeClr val="tx1"/>
                </a:solidFill>
              </a:rPr>
              <a:t>Doc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2/27/2024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11/3/23</a:t>
            </a:r>
          </a:p>
          <a:p>
            <a:pPr lvl="1"/>
            <a:r>
              <a:rPr lang="en-US" sz="1800" dirty="0"/>
              <a:t>Request was made to cancel the PAR – now need to work on creating a new PAR for submission in December</a:t>
            </a:r>
          </a:p>
          <a:p>
            <a:r>
              <a:rPr lang="en-US" sz="2200" dirty="0"/>
              <a:t>12/1/23</a:t>
            </a:r>
          </a:p>
          <a:p>
            <a:pPr lvl="1"/>
            <a:r>
              <a:rPr lang="en-US" sz="1800" dirty="0"/>
              <a:t>PAR is likely to be rejected.  We will work on a new PAR in today’s ad hoc</a:t>
            </a:r>
          </a:p>
          <a:p>
            <a:r>
              <a:rPr lang="en-US" sz="2200" dirty="0"/>
              <a:t>1/12/24</a:t>
            </a:r>
          </a:p>
          <a:p>
            <a:pPr lvl="1"/>
            <a:r>
              <a:rPr lang="en-US" sz="1800" dirty="0"/>
              <a:t>New PAR submitted for 31 January </a:t>
            </a:r>
            <a:r>
              <a:rPr lang="en-US" sz="1800" dirty="0" err="1"/>
              <a:t>NesCom</a:t>
            </a:r>
            <a:r>
              <a:rPr lang="en-US" sz="1800" dirty="0"/>
              <a:t> meeting.</a:t>
            </a:r>
          </a:p>
          <a:p>
            <a:pPr lvl="1"/>
            <a:r>
              <a:rPr lang="en-US" sz="1800" dirty="0"/>
              <a:t>Canceled todays ad hoc</a:t>
            </a:r>
          </a:p>
          <a:p>
            <a:r>
              <a:rPr lang="en-US" sz="2200" dirty="0"/>
              <a:t>2/2/24</a:t>
            </a:r>
          </a:p>
          <a:p>
            <a:pPr lvl="1"/>
            <a:r>
              <a:rPr lang="en-US" sz="1800" dirty="0"/>
              <a:t>PAR has been accepted</a:t>
            </a:r>
          </a:p>
          <a:p>
            <a:r>
              <a:rPr lang="en-US" sz="2200" dirty="0"/>
              <a:t>3/1/24</a:t>
            </a:r>
          </a:p>
          <a:p>
            <a:pPr lvl="1"/>
            <a:endParaRPr lang="en-US" sz="1800" dirty="0"/>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2/27/2024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2000" dirty="0"/>
              <a:t>10/6/23</a:t>
            </a:r>
          </a:p>
          <a:p>
            <a:pPr lvl="1"/>
            <a:r>
              <a:rPr lang="en-US" sz="1600" dirty="0"/>
              <a:t>Par ad hoc follows after this meeting</a:t>
            </a:r>
          </a:p>
          <a:p>
            <a:r>
              <a:rPr lang="en-US" sz="2000" dirty="0"/>
              <a:t>11/3/23</a:t>
            </a:r>
          </a:p>
          <a:p>
            <a:pPr lvl="1"/>
            <a:r>
              <a:rPr lang="en-US" sz="1600" dirty="0"/>
              <a:t>Waiting for PAR approval</a:t>
            </a:r>
          </a:p>
          <a:p>
            <a:pPr lvl="1"/>
            <a:r>
              <a:rPr lang="en-US" sz="1600" dirty="0"/>
              <a:t>Request an ad hoc after the next WG meeting</a:t>
            </a:r>
          </a:p>
          <a:p>
            <a:r>
              <a:rPr lang="en-US" sz="2000" dirty="0"/>
              <a:t>12/1/23</a:t>
            </a:r>
          </a:p>
          <a:p>
            <a:pPr lvl="1"/>
            <a:r>
              <a:rPr lang="en-US" sz="1600" dirty="0"/>
              <a:t>PAR was Submitted – Comments were received and addressed.  Vote will occur 5 December at 0900 ET</a:t>
            </a:r>
          </a:p>
          <a:p>
            <a:r>
              <a:rPr lang="en-US" sz="2000" dirty="0"/>
              <a:t>1/12/24</a:t>
            </a:r>
          </a:p>
          <a:p>
            <a:pPr lvl="1"/>
            <a:r>
              <a:rPr lang="en-US" sz="1600" dirty="0"/>
              <a:t>New Revision PAR approved on 5 Dec 23</a:t>
            </a:r>
          </a:p>
          <a:p>
            <a:pPr lvl="1"/>
            <a:r>
              <a:rPr lang="en-US" sz="1600" dirty="0"/>
              <a:t>Plan an ad hoc for the next WG meeting Feb 2, 2024</a:t>
            </a:r>
          </a:p>
          <a:p>
            <a:r>
              <a:rPr lang="en-US" sz="2000" dirty="0"/>
              <a:t>2/2/24</a:t>
            </a:r>
          </a:p>
          <a:p>
            <a:pPr lvl="1"/>
            <a:r>
              <a:rPr lang="en-US" sz="1600" dirty="0"/>
              <a:t>Would like to schedule the ad hoc for 1430 16 Feb 24 ET</a:t>
            </a:r>
          </a:p>
          <a:p>
            <a:r>
              <a:rPr lang="en-US" sz="2000" dirty="0"/>
              <a:t>3/1/24</a:t>
            </a:r>
          </a:p>
          <a:p>
            <a:pPr lvl="1"/>
            <a:r>
              <a:rPr lang="en-US" sz="1600" dirty="0"/>
              <a:t>Ad hoc scheduled to follow this meeting</a:t>
            </a:r>
          </a:p>
          <a:p>
            <a:pPr lvl="1"/>
            <a:endParaRPr lang="en-US" sz="16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2/27/2024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1/12/24</a:t>
            </a:r>
          </a:p>
          <a:p>
            <a:pPr lvl="1"/>
            <a:r>
              <a:rPr lang="en-US" sz="1600" dirty="0"/>
              <a:t>1900.5.2 Revision was completed and placed on Mentor. CRG is doing the final review</a:t>
            </a:r>
          </a:p>
          <a:p>
            <a:pPr lvl="1"/>
            <a:r>
              <a:rPr lang="en-US" sz="1600" dirty="0"/>
              <a:t>Will seek the WG to authorize moving it forward to ballot</a:t>
            </a:r>
          </a:p>
          <a:p>
            <a:pPr lvl="1"/>
            <a:r>
              <a:rPr lang="en-US" sz="1600" dirty="0"/>
              <a:t>The volume of updates have made this a very different standard and the CRG recommends that we start over, form a new ballot group. This will enable current anticipated users (e.g., NSF NRDZ participants, government) to have a vote</a:t>
            </a:r>
          </a:p>
          <a:p>
            <a:r>
              <a:rPr lang="en-US" sz="2000" dirty="0"/>
              <a:t>2/2/24</a:t>
            </a:r>
          </a:p>
          <a:p>
            <a:pPr lvl="1"/>
            <a:r>
              <a:rPr lang="en-US" sz="1600" dirty="0"/>
              <a:t>CRG met once and will try to schedule a meeting for next week</a:t>
            </a:r>
          </a:p>
          <a:p>
            <a:pPr lvl="1"/>
            <a:r>
              <a:rPr lang="en-US" sz="1600" dirty="0"/>
              <a:t>Ballot pool was closed.  A new ballot pool is being formed</a:t>
            </a:r>
          </a:p>
          <a:p>
            <a:pPr lvl="1"/>
            <a:r>
              <a:rPr lang="en-US" sz="1600" dirty="0"/>
              <a:t>Working on approaches to convert equations for easy sharing of the standard</a:t>
            </a:r>
          </a:p>
          <a:p>
            <a:r>
              <a:rPr lang="en-US" sz="2000" dirty="0"/>
              <a:t>3/1/24</a:t>
            </a:r>
          </a:p>
          <a:p>
            <a:pPr lvl="1"/>
            <a:r>
              <a:rPr lang="en-US" sz="1600" dirty="0"/>
              <a:t>Standard submitted to MEC (Mandatory Editorial Compliance) on 17 Feb</a:t>
            </a:r>
          </a:p>
          <a:p>
            <a:pPr lvl="1"/>
            <a:r>
              <a:rPr lang="en-US" sz="1600" dirty="0"/>
              <a:t>Invitation to join the ballot was sent out and closes on 22 Mar 24</a:t>
            </a:r>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2/27/2024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2/2/24</a:t>
            </a:r>
          </a:p>
          <a:p>
            <a:pPr lvl="1"/>
            <a:r>
              <a:rPr lang="en-US" sz="2200" dirty="0">
                <a:effectLst/>
                <a:latin typeface="Calibri" panose="020F0502020204030204" pitchFamily="34" charset="0"/>
                <a:ea typeface="Calibri" panose="020F0502020204030204" pitchFamily="34" charset="0"/>
              </a:rPr>
              <a:t>Need to schedule a session to walk through creating a small repository</a:t>
            </a:r>
          </a:p>
          <a:p>
            <a:r>
              <a:rPr lang="en-US" sz="2600" dirty="0">
                <a:latin typeface="Calibri" panose="020F0502020204030204" pitchFamily="34" charset="0"/>
                <a:ea typeface="Calibri" panose="020F0502020204030204" pitchFamily="34" charset="0"/>
              </a:rPr>
              <a:t>3/1/24</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2/27/2024</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#:5-24-0010-00-agen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19</a:t>
            </a:fld>
            <a:endParaRPr lang="en-US"/>
          </a:p>
        </p:txBody>
      </p:sp>
    </p:spTree>
    <p:extLst>
      <p:ext uri="{BB962C8B-B14F-4D97-AF65-F5344CB8AC3E}">
        <p14:creationId xmlns:p14="http://schemas.microsoft.com/office/powerpoint/2010/main" val="552489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2/27/2024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73866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p:txBody>
      </p:sp>
      <p:graphicFrame>
        <p:nvGraphicFramePr>
          <p:cNvPr id="6" name="Table 5">
            <a:extLst>
              <a:ext uri="{FF2B5EF4-FFF2-40B4-BE49-F238E27FC236}">
                <a16:creationId xmlns:a16="http://schemas.microsoft.com/office/drawing/2014/main" id="{B0FB66F9-9D92-411C-B744-1731E6AE425F}"/>
              </a:ext>
            </a:extLst>
          </p:cNvPr>
          <p:cNvGraphicFramePr>
            <a:graphicFrameLocks noGrp="1"/>
          </p:cNvGraphicFramePr>
          <p:nvPr/>
        </p:nvGraphicFramePr>
        <p:xfrm>
          <a:off x="381000" y="1258888"/>
          <a:ext cx="7391400" cy="328483"/>
        </p:xfrm>
        <a:graphic>
          <a:graphicData uri="http://schemas.openxmlformats.org/drawingml/2006/table">
            <a:tbl>
              <a:tblPr firstRow="1" firstCol="1" bandRow="1">
                <a:tableStyleId>{5C22544A-7EE6-4342-B048-85BDC9FD1C3A}</a:tableStyleId>
              </a:tblPr>
              <a:tblGrid>
                <a:gridCol w="7391400">
                  <a:extLst>
                    <a:ext uri="{9D8B030D-6E8A-4147-A177-3AD203B41FA5}">
                      <a16:colId xmlns:a16="http://schemas.microsoft.com/office/drawing/2014/main" val="1777336001"/>
                    </a:ext>
                  </a:extLst>
                </a:gridCol>
              </a:tblGrid>
              <a:tr h="328483">
                <a:tc>
                  <a:txBody>
                    <a:bodyPr/>
                    <a:lstStyle/>
                    <a:p>
                      <a:pPr marL="0" marR="0" latinLnBrk="1">
                        <a:lnSpc>
                          <a:spcPts val="1800"/>
                        </a:lnSpc>
                        <a:spcBef>
                          <a:spcPts val="0"/>
                        </a:spcBef>
                        <a:spcAft>
                          <a:spcPts val="0"/>
                        </a:spcAft>
                      </a:pPr>
                      <a:r>
                        <a:rPr lang="en-US" sz="1200" u="none" strike="noStrike" kern="100" dirty="0">
                          <a:solidFill>
                            <a:srgbClr val="005E7D"/>
                          </a:solidFill>
                          <a:effectLst/>
                          <a:latin typeface="Arial" panose="020B0604020202020204" pitchFamily="34" charset="0"/>
                          <a:ea typeface="Calibri" panose="020F0502020204030204" pitchFamily="34" charset="0"/>
                          <a:cs typeface="Times New Roman" panose="02020603050405020304" pitchFamily="18" charset="0"/>
                          <a:hlinkClick r:id="rId3"/>
                        </a:rPr>
                        <a:t>https://ieeesa.webex.com/ieeesa/j.php?MTID=m5a914e94d7cd6eaa061629b568ee0456</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2346457666"/>
                  </a:ext>
                </a:extLst>
              </a:tr>
            </a:tbl>
          </a:graphicData>
        </a:graphic>
      </p:graphicFrame>
      <p:sp>
        <p:nvSpPr>
          <p:cNvPr id="13" name="TextBox 12">
            <a:extLst>
              <a:ext uri="{FF2B5EF4-FFF2-40B4-BE49-F238E27FC236}">
                <a16:creationId xmlns:a16="http://schemas.microsoft.com/office/drawing/2014/main" id="{C697066B-D370-D807-E074-10B31EBBB4D0}"/>
              </a:ext>
            </a:extLst>
          </p:cNvPr>
          <p:cNvSpPr txBox="1"/>
          <p:nvPr/>
        </p:nvSpPr>
        <p:spPr>
          <a:xfrm>
            <a:off x="282166" y="1856413"/>
            <a:ext cx="6599114" cy="2031325"/>
          </a:xfrm>
          <a:prstGeom prst="rect">
            <a:avLst/>
          </a:prstGeom>
          <a:noFill/>
        </p:spPr>
        <p:txBody>
          <a:bodyPr wrap="none" rtlCol="0">
            <a:spAutoFit/>
          </a:bodyPr>
          <a:lstStyle/>
          <a:p>
            <a:r>
              <a:rPr lang="en-US" sz="1800" kern="100" dirty="0">
                <a:solidFill>
                  <a:schemeClr val="tx1"/>
                </a:solidFill>
                <a:effectLst/>
              </a:rPr>
              <a:t>Meeting number (access code): 2340 415 6446</a:t>
            </a:r>
          </a:p>
          <a:p>
            <a:endParaRPr lang="en-US" kern="100" dirty="0"/>
          </a:p>
          <a:p>
            <a:r>
              <a:rPr lang="en-US" sz="1800" kern="100" dirty="0">
                <a:solidFill>
                  <a:schemeClr val="tx1"/>
                </a:solidFill>
                <a:effectLst/>
              </a:rPr>
              <a:t>Tap to join from a mobile device (attendees only)</a:t>
            </a:r>
            <a:endParaRPr lang="en-US"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u="none" strike="noStrike" kern="100" dirty="0">
                <a:solidFill>
                  <a:schemeClr val="tx1"/>
                </a:solidFill>
                <a:effectLst/>
                <a:hlinkClick r:id="rId4">
                  <a:extLst>
                    <a:ext uri="{A12FA001-AC4F-418D-AE19-62706E023703}">
                      <ahyp:hlinkClr xmlns:ahyp="http://schemas.microsoft.com/office/drawing/2018/hyperlinkcolor" val="tx"/>
                    </a:ext>
                  </a:extLst>
                </a:hlinkClick>
              </a:rPr>
              <a:t>+1-646-992-2010,,23404156446##</a:t>
            </a:r>
            <a:r>
              <a:rPr lang="en-US" sz="1800" kern="100" dirty="0">
                <a:solidFill>
                  <a:schemeClr val="tx1"/>
                </a:solidFill>
                <a:effectLst/>
              </a:rPr>
              <a:t> United States Toll (New York City)</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u="none" strike="noStrike" kern="100" dirty="0">
                <a:solidFill>
                  <a:schemeClr val="tx1"/>
                </a:solidFill>
                <a:effectLst/>
                <a:hlinkClick r:id="rId5">
                  <a:extLst>
                    <a:ext uri="{A12FA001-AC4F-418D-AE19-62706E023703}">
                      <ahyp:hlinkClr xmlns:ahyp="http://schemas.microsoft.com/office/drawing/2018/hyperlinkcolor" val="tx"/>
                    </a:ext>
                  </a:extLst>
                </a:hlinkClick>
              </a:rPr>
              <a:t>+1-213-306-3065,,23404156446##</a:t>
            </a:r>
            <a:r>
              <a:rPr lang="en-US" sz="1800" kern="100" dirty="0">
                <a:solidFill>
                  <a:schemeClr val="tx1"/>
                </a:solidFill>
                <a:effectLst/>
              </a:rPr>
              <a:t> United States Toll (Los Angeles)</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389670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92500" lnSpcReduction="20000"/>
          </a:bodyPr>
          <a:lstStyle/>
          <a:p>
            <a:r>
              <a:rPr lang="en-US" sz="2000" dirty="0"/>
              <a:t>Met on 20 Feb</a:t>
            </a:r>
          </a:p>
          <a:p>
            <a:r>
              <a:rPr lang="en-US" sz="2000" dirty="0"/>
              <a:t>Treasurer – $45,745 in the account</a:t>
            </a:r>
          </a:p>
          <a:p>
            <a:r>
              <a:rPr lang="en-US" sz="2000" dirty="0"/>
              <a:t>Selected updates</a:t>
            </a:r>
          </a:p>
          <a:p>
            <a:pPr lvl="1"/>
            <a:r>
              <a:rPr lang="en-US" sz="1600" dirty="0"/>
              <a:t>1900.1 – No report</a:t>
            </a:r>
          </a:p>
          <a:p>
            <a:pPr lvl="1"/>
            <a:r>
              <a:rPr lang="en-US" sz="1600" dirty="0"/>
              <a:t>1900.2 – No report</a:t>
            </a:r>
          </a:p>
          <a:p>
            <a:pPr lvl="1"/>
            <a:r>
              <a:rPr lang="en-US" sz="1600" dirty="0"/>
              <a:t>1900.6 – Still need to kick off the work.  Have a tentative PAR.  Primary goal of their revision is to refresh the use cases and then linking the data model to those use cases.  The current baseline standard is no longer active. More of a housekeeping effort</a:t>
            </a:r>
          </a:p>
          <a:p>
            <a:pPr lvl="1"/>
            <a:r>
              <a:rPr lang="en-US" sz="1600" dirty="0"/>
              <a:t>1900.8 – Continuing to discuss a semantic data model. Looking at a RDF representation of what a semantic model looks like. They have an ontology defined and the meaning of the elements,  We use RDF to represent the relationships of the data. </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None</a:t>
            </a:r>
          </a:p>
          <a:p>
            <a:r>
              <a:rPr lang="en-US" sz="2100" dirty="0"/>
              <a:t>Elections have started and a request for nominations for Chair, Vice Chair, and Secretary.  Nominations due by 12 Mar 24</a:t>
            </a:r>
          </a:p>
          <a:p>
            <a:r>
              <a:rPr lang="en-US" sz="2100" dirty="0"/>
              <a:t>Still hoping for a face-to-face SC meeting at the </a:t>
            </a:r>
            <a:r>
              <a:rPr lang="en-US" sz="2100" dirty="0" err="1"/>
              <a:t>DySPAN</a:t>
            </a:r>
            <a:r>
              <a:rPr lang="en-US" sz="2100" dirty="0"/>
              <a:t> Conference in DC in May 2024 but competition from other activities – e.g., NSF, NRDZ, and </a:t>
            </a:r>
            <a:r>
              <a:rPr lang="en-US" sz="2100" dirty="0" err="1"/>
              <a:t>SpectrumX</a:t>
            </a:r>
            <a:endParaRPr lang="en-US" sz="2100" dirty="0"/>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2/27/2024</a:t>
            </a:fld>
            <a:endParaRPr lang="en-US"/>
          </a:p>
        </p:txBody>
      </p:sp>
      <p:sp>
        <p:nvSpPr>
          <p:cNvPr id="5" name="Footer Placeholder 4"/>
          <p:cNvSpPr>
            <a:spLocks noGrp="1"/>
          </p:cNvSpPr>
          <p:nvPr>
            <p:ph type="ftr" sz="quarter" idx="11"/>
          </p:nvPr>
        </p:nvSpPr>
        <p:spPr/>
        <p:txBody>
          <a:bodyPr/>
          <a:lstStyle/>
          <a:p>
            <a:pPr>
              <a:defRPr/>
            </a:pPr>
            <a:r>
              <a:rPr lang="en-US" dirty="0"/>
              <a:t>Doc #:5-24-0010-00-agen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60379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2/27/2024</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#:5-24-0010-00-agen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21</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2/27/2024</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#:5-24-0010-00-agen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18033074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11/3/23</a:t>
            </a:r>
          </a:p>
          <a:p>
            <a:pPr lvl="1"/>
            <a:r>
              <a:rPr lang="en-US" sz="1400" dirty="0"/>
              <a:t>Carlos and John presented a tutorial on IEEE 1900.5.2 at MILCOM23</a:t>
            </a:r>
          </a:p>
          <a:p>
            <a:r>
              <a:rPr lang="en-US" sz="1800" dirty="0"/>
              <a:t>12/1/23</a:t>
            </a:r>
          </a:p>
          <a:p>
            <a:pPr lvl="1"/>
            <a:r>
              <a:rPr lang="en-US" sz="1400" dirty="0"/>
              <a:t>Carlos and John submitted a tutorial proposal on IEEE 1900.5.2 at </a:t>
            </a:r>
            <a:r>
              <a:rPr lang="en-US" sz="1400" dirty="0" err="1"/>
              <a:t>DySPAN</a:t>
            </a:r>
            <a:r>
              <a:rPr lang="en-US" sz="1400" dirty="0"/>
              <a:t> 24</a:t>
            </a:r>
          </a:p>
          <a:p>
            <a:pPr lvl="1"/>
            <a:r>
              <a:rPr lang="en-US" sz="1400" dirty="0"/>
              <a:t>Reinhard submitted a paper  for Workshop on Linear Algebra and Signal Processing in AI/ML for Spectrum Awareness titled “Generalized Boolean Lattices for Policies for Dynamic Spectrum Access Systems”</a:t>
            </a:r>
          </a:p>
          <a:p>
            <a:pPr lvl="1"/>
            <a:r>
              <a:rPr lang="en-US" sz="1400" dirty="0"/>
              <a:t>Carlos gave talks at the NSF NRDZ COM3</a:t>
            </a:r>
          </a:p>
          <a:p>
            <a:r>
              <a:rPr lang="en-US" sz="1800" dirty="0"/>
              <a:t>1/12/24</a:t>
            </a:r>
          </a:p>
          <a:p>
            <a:pPr lvl="1"/>
            <a:r>
              <a:rPr lang="en-US" sz="1400" dirty="0"/>
              <a:t>Nothing new</a:t>
            </a:r>
          </a:p>
          <a:p>
            <a:r>
              <a:rPr lang="en-US" sz="1800" dirty="0"/>
              <a:t>2/2/24</a:t>
            </a:r>
          </a:p>
          <a:p>
            <a:pPr lvl="1"/>
            <a:r>
              <a:rPr lang="en-US" sz="1400" dirty="0"/>
              <a:t>Nothing new</a:t>
            </a:r>
          </a:p>
          <a:p>
            <a:r>
              <a:rPr lang="en-US" sz="1800" dirty="0"/>
              <a:t>3/1/24</a:t>
            </a:r>
          </a:p>
          <a:p>
            <a:pPr lvl="1"/>
            <a:r>
              <a:rPr lang="en-US" sz="1400" dirty="0"/>
              <a:t>IEEE 1900.5.2 Tutorial at DySPAN24</a:t>
            </a:r>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2/27/2024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364832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P1900.5.2 CRG TBD 2/6/24 1400 ET</a:t>
            </a:r>
          </a:p>
          <a:p>
            <a:r>
              <a:rPr lang="en-US" sz="1600" strike="sngStrike" dirty="0"/>
              <a:t>P1900.5 Revision Ad-hoc 2/9/24 1330 ET</a:t>
            </a:r>
          </a:p>
          <a:p>
            <a:r>
              <a:rPr lang="en-US" sz="1600" strike="sngStrike" dirty="0"/>
              <a:t>P1900.5.2 CRG 2/16/23 1300 ET</a:t>
            </a:r>
          </a:p>
          <a:p>
            <a:r>
              <a:rPr lang="en-US" sz="1600" strike="sngStrike" dirty="0"/>
              <a:t>P1900.5.1 Revision Ad-hoc 2/16/24 1430 ET</a:t>
            </a:r>
          </a:p>
          <a:p>
            <a:r>
              <a:rPr lang="en-US" sz="1600" strike="sngStrike" dirty="0"/>
              <a:t>P1900.5 Revision Ad-hoc 2/23/24 1330 ET</a:t>
            </a:r>
          </a:p>
          <a:p>
            <a:r>
              <a:rPr lang="en-US" sz="1600" dirty="0"/>
              <a:t>P1900.5 WG Mtg 3/1/24 0800 ET</a:t>
            </a:r>
          </a:p>
          <a:p>
            <a:r>
              <a:rPr lang="en-US" sz="1600" dirty="0"/>
              <a:t>P1900.5.1 Revision Ad-hoc 3/1/24 0800+ ET</a:t>
            </a:r>
          </a:p>
          <a:p>
            <a:r>
              <a:rPr lang="en-US" sz="1600" dirty="0"/>
              <a:t>P1900.5 Revision Ad hoc 3/8/24 1330 ET </a:t>
            </a:r>
          </a:p>
          <a:p>
            <a:r>
              <a:rPr lang="en-US" sz="1600" dirty="0"/>
              <a:t>P1900.5 Revision Ad hoc 3/22/24 1300 ET </a:t>
            </a:r>
          </a:p>
          <a:p>
            <a:r>
              <a:rPr lang="en-US" sz="1600" dirty="0"/>
              <a:t>P1900.5 WG Mtg 4/5/24 1430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2/27/2024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1096453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25</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2/27/2024</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#:5-24-0010-00-agen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2/27/2024</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#:5-24-0010-00-agen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4203269335"/>
              </p:ext>
            </p:extLst>
          </p:nvPr>
        </p:nvGraphicFramePr>
        <p:xfrm>
          <a:off x="2819400" y="762000"/>
          <a:ext cx="5550157" cy="499417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12/1/23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Member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2/27/2024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3/1/24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2/27/2024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5-24-0010-00-agen</a:t>
            </a:r>
          </a:p>
          <a:p>
            <a:endParaRPr dirty="0"/>
          </a:p>
          <a:p>
            <a:r>
              <a:rPr dirty="0"/>
              <a:t>Mover: 		</a:t>
            </a:r>
          </a:p>
          <a:p>
            <a:r>
              <a:rPr dirty="0"/>
              <a:t>Second:</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2/27/2024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2/27/2024</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2/27/2024</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2/27/2024</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#:5-24-0010-00-agen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36874</TotalTime>
  <Words>3090</Words>
  <Application>Microsoft Office PowerPoint</Application>
  <PresentationFormat>On-screen Show (4:3)</PresentationFormat>
  <Paragraphs>470</Paragraphs>
  <Slides>25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633</cp:revision>
  <dcterms:created xsi:type="dcterms:W3CDTF">2013-08-13T02:52:21Z</dcterms:created>
  <dcterms:modified xsi:type="dcterms:W3CDTF">2024-02-27T23:56:22Z</dcterms:modified>
</cp:coreProperties>
</file>