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86" r:id="rId17"/>
    <p:sldId id="490" r:id="rId18"/>
    <p:sldId id="491" r:id="rId19"/>
    <p:sldId id="492" r:id="rId20"/>
    <p:sldId id="493" r:id="rId21"/>
    <p:sldId id="465" r:id="rId22"/>
    <p:sldId id="437" r:id="rId23"/>
    <p:sldId id="438" r:id="rId24"/>
    <p:sldId id="477" r:id="rId25"/>
    <p:sldId id="426" r:id="rId26"/>
    <p:sldId id="485" r:id="rId27"/>
    <p:sldId id="482" r:id="rId28"/>
    <p:sldId id="440" r:id="rId29"/>
    <p:sldId id="430" r:id="rId30"/>
    <p:sldId id="45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varScale="1">
        <p:scale>
          <a:sx n="105" d="100"/>
          <a:sy n="105" d="100"/>
        </p:scale>
        <p:origin x="215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22</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1/12/2024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#:5-24-0001-01-agen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1/12/2024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#:5-24-0001-01-agen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1/12/2024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#:5-24-0001-01-agen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1/12/2024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#:5-24-0001-01-agen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1/12/2024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#:5-24-0001-01-agen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1/12/2024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#:5-24-0001-01-agen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1/12/2024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#:5-24-0001-01-agen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1/12/2024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#:5-24-0001-01-agen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1/12/2024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#:5-24-0001-01-agen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1/12/2024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#:5-24-0001-01-agen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1/12/2024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#:5-24-0001-01-agen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1/12/2024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#:5-24-0001-01-agen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1/12/2024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#:5-24-0001-01-agen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842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12 Jan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12 Jan 2024</a:t>
            </a:r>
          </a:p>
          <a:p>
            <a:pPr eaLnBrk="0" hangingPunct="0"/>
            <a:r>
              <a:rPr lang="en-US" sz="1200" b="1" dirty="0">
                <a:latin typeface="Arial" pitchFamily="34" charset="0"/>
                <a:cs typeface="Times New Roman" pitchFamily="18" charset="0"/>
              </a:rPr>
              <a:t>Document No: 5-24-0001-01-agen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a:t>
            </a:r>
            <a:r>
              <a:rPr lang="en-US" dirty="0"/>
              <a:t>5-24-0002-00-mins</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1/12/2024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8</a:t>
            </a:r>
            <a:r>
              <a:rPr lang="en-US" dirty="0">
                <a:solidFill>
                  <a:schemeClr val="tx1"/>
                </a:solidFill>
              </a:rPr>
              <a:t>/4/23 </a:t>
            </a:r>
            <a:r>
              <a:rPr dirty="0"/>
              <a:t>WG minutes contained in </a:t>
            </a:r>
            <a:r>
              <a:rPr lang="en-US" dirty="0">
                <a:solidFill>
                  <a:schemeClr val="tx1"/>
                </a:solidFill>
              </a:rPr>
              <a:t>Doc #: 5-23-0024-00-mins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Carlos</a:t>
            </a:r>
          </a:p>
          <a:p>
            <a:r>
              <a:rPr dirty="0"/>
              <a:t>Second: Alex</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1/12/2024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98022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9</a:t>
            </a:r>
            <a:r>
              <a:rPr lang="en-US" dirty="0">
                <a:solidFill>
                  <a:schemeClr val="tx1"/>
                </a:solidFill>
              </a:rPr>
              <a:t>/1/23 </a:t>
            </a:r>
            <a:r>
              <a:rPr dirty="0"/>
              <a:t>WG minutes contained in </a:t>
            </a:r>
            <a:r>
              <a:rPr lang="en-US" dirty="0">
                <a:solidFill>
                  <a:schemeClr val="tx1"/>
                </a:solidFill>
              </a:rPr>
              <a:t>Doc #: 5-23-0023-00-mins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Carlos</a:t>
            </a:r>
          </a:p>
          <a:p>
            <a:r>
              <a:rPr dirty="0"/>
              <a:t>Second: Reinhard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1/12/2024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290420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10</a:t>
            </a:r>
            <a:r>
              <a:rPr lang="en-US" dirty="0">
                <a:solidFill>
                  <a:schemeClr val="tx1"/>
                </a:solidFill>
              </a:rPr>
              <a:t>/6/23 </a:t>
            </a:r>
            <a:r>
              <a:rPr dirty="0"/>
              <a:t>WG minutes contained in </a:t>
            </a:r>
            <a:r>
              <a:rPr lang="en-US" dirty="0">
                <a:solidFill>
                  <a:schemeClr val="tx1"/>
                </a:solidFill>
              </a:rPr>
              <a:t>Doc #: 5-24-0005-00-mins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1/12/2024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013438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11</a:t>
            </a:r>
            <a:r>
              <a:rPr lang="en-US" dirty="0">
                <a:solidFill>
                  <a:schemeClr val="tx1"/>
                </a:solidFill>
              </a:rPr>
              <a:t>/3/23 </a:t>
            </a:r>
            <a:r>
              <a:rPr dirty="0"/>
              <a:t>WG minutes contained in </a:t>
            </a:r>
            <a:r>
              <a:rPr lang="en-US" dirty="0">
                <a:solidFill>
                  <a:schemeClr val="tx1"/>
                </a:solidFill>
              </a:rPr>
              <a:t>Doc #: 5-24-0006-00-mins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1/12/2024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583147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1/12/2024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12</a:t>
            </a:r>
            <a:r>
              <a:rPr lang="en-US" dirty="0">
                <a:solidFill>
                  <a:schemeClr val="tx1"/>
                </a:solidFill>
              </a:rPr>
              <a:t>/1/23 </a:t>
            </a:r>
            <a:r>
              <a:rPr dirty="0"/>
              <a:t>WG minutes contained in </a:t>
            </a:r>
            <a:r>
              <a:rPr lang="en-US" dirty="0">
                <a:solidFill>
                  <a:schemeClr val="tx1"/>
                </a:solidFill>
              </a:rPr>
              <a:t>Doc #: 5-24-0007-00-mins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1/12/2024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20</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554074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11/3/23</a:t>
            </a:r>
          </a:p>
          <a:p>
            <a:pPr lvl="1"/>
            <a:r>
              <a:rPr lang="en-US" sz="1800" dirty="0"/>
              <a:t>Request was made to cancel the PAR – now need to work on creating a new PAR for submission in December</a:t>
            </a:r>
          </a:p>
          <a:p>
            <a:r>
              <a:rPr lang="en-US" sz="2200" dirty="0"/>
              <a:t>12/1/23</a:t>
            </a:r>
          </a:p>
          <a:p>
            <a:pPr lvl="1"/>
            <a:r>
              <a:rPr lang="en-US" sz="1800" dirty="0"/>
              <a:t>PAR is likely to be rejected.  We will work on a new PAR in today’s ad hoc</a:t>
            </a:r>
          </a:p>
          <a:p>
            <a:r>
              <a:rPr lang="en-US" sz="2200" dirty="0"/>
              <a:t>1/12/24</a:t>
            </a:r>
          </a:p>
          <a:p>
            <a:pPr lvl="1"/>
            <a:r>
              <a:rPr lang="en-US" sz="1800" dirty="0"/>
              <a:t>New PAR submitted for 24 January </a:t>
            </a:r>
            <a:r>
              <a:rPr lang="en-US" sz="1800" dirty="0" err="1"/>
              <a:t>NesCom</a:t>
            </a:r>
            <a:r>
              <a:rPr lang="en-US" sz="1800" dirty="0"/>
              <a:t> meeting.</a:t>
            </a:r>
          </a:p>
          <a:p>
            <a:pPr lvl="1"/>
            <a:r>
              <a:rPr lang="en-US" sz="1800" dirty="0"/>
              <a:t>Canceled todays ad hoc</a:t>
            </a:r>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1/12/2024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2000" dirty="0"/>
              <a:t>10/6/23</a:t>
            </a:r>
          </a:p>
          <a:p>
            <a:pPr lvl="1"/>
            <a:r>
              <a:rPr lang="en-US" sz="1600" dirty="0"/>
              <a:t>Par ad hoc follows after this meeting</a:t>
            </a:r>
          </a:p>
          <a:p>
            <a:r>
              <a:rPr lang="en-US" sz="2000" dirty="0"/>
              <a:t>11/3/23</a:t>
            </a:r>
          </a:p>
          <a:p>
            <a:pPr lvl="1"/>
            <a:r>
              <a:rPr lang="en-US" sz="1600" dirty="0"/>
              <a:t>Waiting for PAR approval</a:t>
            </a:r>
          </a:p>
          <a:p>
            <a:pPr lvl="1"/>
            <a:r>
              <a:rPr lang="en-US" sz="1600" dirty="0"/>
              <a:t>Request an ad hoc after the next WG meeting</a:t>
            </a:r>
          </a:p>
          <a:p>
            <a:r>
              <a:rPr lang="en-US" sz="2000" dirty="0"/>
              <a:t>12/1/23</a:t>
            </a:r>
          </a:p>
          <a:p>
            <a:pPr lvl="1"/>
            <a:r>
              <a:rPr lang="en-US" sz="1600" dirty="0"/>
              <a:t>PAR was Submitted – Comments were received and addressed.  Vote will occur 5 December at 0900 ET</a:t>
            </a:r>
          </a:p>
          <a:p>
            <a:r>
              <a:rPr lang="en-US" sz="2000" dirty="0"/>
              <a:t>1/12/24</a:t>
            </a:r>
          </a:p>
          <a:p>
            <a:pPr lvl="1"/>
            <a:r>
              <a:rPr lang="en-US" sz="1600" dirty="0"/>
              <a:t>New Revision PAR approved on 5 Dec 23</a:t>
            </a:r>
          </a:p>
          <a:p>
            <a:pPr lvl="1"/>
            <a:r>
              <a:rPr lang="en-US" sz="1600" dirty="0"/>
              <a:t>Plan an ad hoc for the next WG meeting Feb 2, 2024</a:t>
            </a:r>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1/12/2024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2720461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10/6/23</a:t>
            </a:r>
          </a:p>
          <a:p>
            <a:pPr lvl="1"/>
            <a:r>
              <a:rPr lang="en-US" sz="1600" dirty="0"/>
              <a:t>CRG group met three times and has made great progress</a:t>
            </a:r>
          </a:p>
          <a:p>
            <a:pPr lvl="2"/>
            <a:r>
              <a:rPr lang="en-US" sz="1200" dirty="0"/>
              <a:t>Expect completion of draft version 2 by next WG meeting</a:t>
            </a:r>
          </a:p>
          <a:p>
            <a:r>
              <a:rPr lang="en-US" sz="2000" dirty="0"/>
              <a:t>11/3/23</a:t>
            </a:r>
          </a:p>
          <a:p>
            <a:pPr lvl="1"/>
            <a:r>
              <a:rPr lang="en-US" sz="1600" dirty="0"/>
              <a:t>Continue to work to resolve new comments.  Work now involves closing the last few comments and finalizing the schema</a:t>
            </a:r>
          </a:p>
          <a:p>
            <a:r>
              <a:rPr lang="en-US" sz="2000" dirty="0"/>
              <a:t>12/1/23</a:t>
            </a:r>
          </a:p>
          <a:p>
            <a:pPr lvl="1"/>
            <a:r>
              <a:rPr lang="en-US" sz="1600" dirty="0"/>
              <a:t>A whisker away from completion – likely complete in the next two weeks and will post on Mentor and will use email to conduct a WG ballot to approve advancing to a new standards ballot.</a:t>
            </a:r>
          </a:p>
          <a:p>
            <a:r>
              <a:rPr lang="en-US" sz="2000" dirty="0"/>
              <a:t>1/12/24</a:t>
            </a:r>
          </a:p>
          <a:p>
            <a:pPr lvl="1"/>
            <a:r>
              <a:rPr lang="en-US" sz="1600" dirty="0"/>
              <a:t>1900.5.2 Revision was completed and placed on Mentor. CRG is doing the final review</a:t>
            </a:r>
          </a:p>
          <a:p>
            <a:pPr lvl="1"/>
            <a:r>
              <a:rPr lang="en-US" sz="1600" dirty="0"/>
              <a:t>Will seek the WG to authorize moving it forward to ballot</a:t>
            </a:r>
          </a:p>
          <a:p>
            <a:pPr lvl="1"/>
            <a:r>
              <a:rPr lang="en-US" sz="1600" dirty="0"/>
              <a:t>The volume of updates have made this a very different standard and the CRG recommends that we start over, form a new ballot group. This will enable current anticipated users (e.g., NSF NRDZ participants, government) to have a vote</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1/12/2024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23</a:t>
            </a:fld>
            <a:endParaRPr lang="en-US"/>
          </a:p>
        </p:txBody>
      </p:sp>
    </p:spTree>
    <p:extLst>
      <p:ext uri="{BB962C8B-B14F-4D97-AF65-F5344CB8AC3E}">
        <p14:creationId xmlns:p14="http://schemas.microsoft.com/office/powerpoint/2010/main" val="3952479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effectLst/>
                <a:latin typeface="Calibri" panose="020F0502020204030204" pitchFamily="34" charset="0"/>
                <a:ea typeface="Calibri" panose="020F0502020204030204" pitchFamily="34" charset="0"/>
              </a:rPr>
              <a:t>1/12/24</a:t>
            </a:r>
          </a:p>
          <a:p>
            <a:pPr lvl="1"/>
            <a:r>
              <a:rPr lang="en-US" sz="2200" dirty="0">
                <a:effectLst/>
                <a:latin typeface="Calibri" panose="020F0502020204030204" pitchFamily="34" charset="0"/>
                <a:ea typeface="Calibri" panose="020F0502020204030204" pitchFamily="34" charset="0"/>
              </a:rPr>
              <a:t>After final CRG review we will begin efforts to upload the SCM schemas</a:t>
            </a: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1/12/2024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#:5-24-0001-01-agen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552489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19 Dec–I did not attend</a:t>
            </a:r>
          </a:p>
          <a:p>
            <a:r>
              <a:rPr lang="en-US" sz="2000" dirty="0"/>
              <a:t>Treasurer – Discussed making claims on the IEEE Concur site</a:t>
            </a:r>
          </a:p>
          <a:p>
            <a:r>
              <a:rPr lang="en-US" sz="2000" dirty="0"/>
              <a:t>Selected updates</a:t>
            </a:r>
          </a:p>
          <a:p>
            <a:pPr lvl="1"/>
            <a:r>
              <a:rPr lang="en-US" sz="1600" dirty="0"/>
              <a:t>1900.1 – Recently not meeting – but still revising definitions</a:t>
            </a:r>
          </a:p>
          <a:p>
            <a:pPr lvl="1"/>
            <a:r>
              <a:rPr lang="en-US" sz="1600" dirty="0"/>
              <a:t>1900.2 – No report</a:t>
            </a:r>
          </a:p>
          <a:p>
            <a:pPr lvl="1"/>
            <a:r>
              <a:rPr lang="en-US" sz="1600" dirty="0"/>
              <a:t>1900.6 – currently 3 voting members and not very active. Oliver sees it as his responsibility to get the work moving</a:t>
            </a:r>
          </a:p>
          <a:p>
            <a:pPr lvl="1"/>
            <a:r>
              <a:rPr lang="en-US" sz="1600" dirty="0"/>
              <a:t>1900.8 – Some progress - Finalizing the spreadsheet of metadata fields required for each of the RF use cases – classifying and detecting emitters</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a:t>
            </a:r>
          </a:p>
          <a:p>
            <a:pPr lvl="1"/>
            <a:r>
              <a:rPr lang="en-US" sz="1700" dirty="0"/>
              <a:t>Current discussion covered ideas to provide a control channel for managing wireless spectrum sharing</a:t>
            </a:r>
          </a:p>
          <a:p>
            <a:pPr lvl="1"/>
            <a:r>
              <a:rPr lang="en-US" sz="1700" dirty="0"/>
              <a:t>Spent some time looking through the 6g framework thinking it will reveal some ideas</a:t>
            </a:r>
          </a:p>
          <a:p>
            <a:r>
              <a:rPr lang="en-US" sz="2100" dirty="0"/>
              <a:t>Still hoping for a face-to-face SC meeting at the </a:t>
            </a:r>
            <a:r>
              <a:rPr lang="en-US" sz="2100" dirty="0" err="1"/>
              <a:t>DySPAN</a:t>
            </a:r>
            <a:r>
              <a:rPr lang="en-US" sz="2100" dirty="0"/>
              <a:t> Conference in DC in May 2024</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1/12/2024</a:t>
            </a:fld>
            <a:endParaRPr lang="en-US"/>
          </a:p>
        </p:txBody>
      </p:sp>
      <p:sp>
        <p:nvSpPr>
          <p:cNvPr id="5" name="Footer Placeholder 4"/>
          <p:cNvSpPr>
            <a:spLocks noGrp="1"/>
          </p:cNvSpPr>
          <p:nvPr>
            <p:ph type="ftr" sz="quarter" idx="11"/>
          </p:nvPr>
        </p:nvSpPr>
        <p:spPr/>
        <p:txBody>
          <a:bodyPr/>
          <a:lstStyle/>
          <a:p>
            <a:pPr>
              <a:defRPr/>
            </a:pPr>
            <a:r>
              <a:rPr lang="en-US" dirty="0"/>
              <a:t>Doc #:5-24-0001-01-agen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25</a:t>
            </a:fld>
            <a:endParaRPr lang="en-US"/>
          </a:p>
        </p:txBody>
      </p:sp>
    </p:spTree>
    <p:extLst>
      <p:ext uri="{BB962C8B-B14F-4D97-AF65-F5344CB8AC3E}">
        <p14:creationId xmlns:p14="http://schemas.microsoft.com/office/powerpoint/2010/main" val="60379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1/12/2024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#:5-24-0001-01-agen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1/12/2024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#:5-24-0001-01-agen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spTree>
    <p:extLst>
      <p:ext uri="{BB962C8B-B14F-4D97-AF65-F5344CB8AC3E}">
        <p14:creationId xmlns:p14="http://schemas.microsoft.com/office/powerpoint/2010/main" val="1803307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9/1/23</a:t>
            </a:r>
          </a:p>
          <a:p>
            <a:pPr lvl="1"/>
            <a:r>
              <a:rPr lang="en-US" sz="1050" dirty="0"/>
              <a:t>Team from NW and MIT that has a NSF grant under the NRDZ program.  It is a supplement to the grant that Carlos has.  They are looking at market structures and the spectrum access agreements.  Carlos will be collaborating with them and they are likely to use SCMs.</a:t>
            </a:r>
          </a:p>
          <a:p>
            <a:r>
              <a:rPr lang="en-US" sz="1800" dirty="0"/>
              <a:t>11/3/23</a:t>
            </a:r>
          </a:p>
          <a:p>
            <a:pPr lvl="1"/>
            <a:r>
              <a:rPr lang="en-US" sz="1400" dirty="0"/>
              <a:t>Carlos and John presented a tutorial on IEEE 1900.5.2 at MILCOM23</a:t>
            </a:r>
          </a:p>
          <a:p>
            <a:r>
              <a:rPr lang="en-US" sz="1800" dirty="0"/>
              <a:t>12/1/23</a:t>
            </a:r>
          </a:p>
          <a:p>
            <a:pPr lvl="1"/>
            <a:r>
              <a:rPr lang="en-US" sz="1400" dirty="0"/>
              <a:t>Carlos and John submitted a tutorial proposal on IEEE 1900.5.2 at </a:t>
            </a:r>
            <a:r>
              <a:rPr lang="en-US" sz="1400" dirty="0" err="1"/>
              <a:t>DySPAN</a:t>
            </a:r>
            <a:r>
              <a:rPr lang="en-US" sz="1400" dirty="0"/>
              <a:t> 24</a:t>
            </a:r>
          </a:p>
          <a:p>
            <a:pPr lvl="1"/>
            <a:r>
              <a:rPr lang="en-US" sz="1400" dirty="0"/>
              <a:t>Reinhard submitted a paper  for Workshop on Linear Algebra and Signal Processing in AI/ML for Spectrum Awareness titled “Generalized Boolean Lattices for Policies for Dynamic Spectrum Access Systems”</a:t>
            </a:r>
          </a:p>
          <a:p>
            <a:pPr lvl="1"/>
            <a:r>
              <a:rPr lang="en-US" sz="1400" dirty="0"/>
              <a:t>Carlos gave talks at the NSF NRDZ COM3</a:t>
            </a:r>
          </a:p>
          <a:p>
            <a:r>
              <a:rPr lang="en-US" sz="1800" dirty="0"/>
              <a:t>1/12/24</a:t>
            </a:r>
          </a:p>
          <a:p>
            <a:pPr lvl="1"/>
            <a:r>
              <a:rPr lang="en-US" sz="1400" dirty="0"/>
              <a:t>Nothing new</a:t>
            </a:r>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1/12/2024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64832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12/1/23 1430 ET</a:t>
            </a:r>
          </a:p>
          <a:p>
            <a:r>
              <a:rPr lang="en-US" sz="1600" strike="sngStrike" dirty="0"/>
              <a:t>P1900.5 Ad hoc 12/1/23 1430+ ET </a:t>
            </a:r>
          </a:p>
          <a:p>
            <a:r>
              <a:rPr lang="en-US" sz="1600" strike="sngStrike" dirty="0"/>
              <a:t>P1900.5.1 Ad hoc 12/1/23 1430+ ET </a:t>
            </a:r>
          </a:p>
          <a:p>
            <a:r>
              <a:rPr lang="en-US" sz="1600" strike="sngStrike" dirty="0"/>
              <a:t>P1900.5 Revision Ad-hoc 12/8/23 1330 ET</a:t>
            </a:r>
          </a:p>
          <a:p>
            <a:r>
              <a:rPr lang="en-US" sz="1600" strike="sngStrike" dirty="0"/>
              <a:t>P1900.5.2 CRG 12/15/23 1300 ET</a:t>
            </a:r>
          </a:p>
          <a:p>
            <a:r>
              <a:rPr lang="en-US" sz="1600" dirty="0"/>
              <a:t>P1900.5 WG Mtg 1/12/24 0800 ET</a:t>
            </a:r>
          </a:p>
          <a:p>
            <a:r>
              <a:rPr lang="en-US" sz="1600" dirty="0"/>
              <a:t>P1900.5.2 CRG 1/19/24 1300 ET</a:t>
            </a:r>
          </a:p>
          <a:p>
            <a:r>
              <a:rPr lang="en-US" sz="1600" dirty="0"/>
              <a:t>P1900.5 Revision Ad hoc 1/26/24 1300 ET </a:t>
            </a:r>
          </a:p>
          <a:p>
            <a:r>
              <a:rPr lang="en-US" sz="1600" dirty="0"/>
              <a:t>P1900.5.2 CRG 2/2/24 1300 ET</a:t>
            </a:r>
          </a:p>
          <a:p>
            <a:r>
              <a:rPr lang="en-US" sz="1600" dirty="0"/>
              <a:t>P1900.5 WG Mtg 2/2/24 1430 ET</a:t>
            </a:r>
          </a:p>
          <a:p>
            <a:r>
              <a:rPr lang="en-US" sz="1600" dirty="0"/>
              <a:t>P1900.5.1 Revision Ad hoc 2/2/24 1430 ET </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1/12/2024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29</a:t>
            </a:fld>
            <a:endParaRPr lang="en-US"/>
          </a:p>
        </p:txBody>
      </p:sp>
    </p:spTree>
    <p:extLst>
      <p:ext uri="{BB962C8B-B14F-4D97-AF65-F5344CB8AC3E}">
        <p14:creationId xmlns:p14="http://schemas.microsoft.com/office/powerpoint/2010/main" val="109645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1/12/2024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#:5-24-0001-01-agen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1287210244"/>
              </p:ext>
            </p:extLst>
          </p:nvPr>
        </p:nvGraphicFramePr>
        <p:xfrm>
          <a:off x="2819400" y="964097"/>
          <a:ext cx="5550157" cy="4838107"/>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12/1/23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Electronic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30</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1/12/2024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#:5-24-0001-01-agen</a:t>
            </a:r>
          </a:p>
        </p:txBody>
      </p:sp>
    </p:spTree>
    <p:extLst>
      <p:ext uri="{BB962C8B-B14F-4D97-AF65-F5344CB8AC3E}">
        <p14:creationId xmlns:p14="http://schemas.microsoft.com/office/powerpoint/2010/main" val="415785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1/12/2024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#:5-24-0001-01-agen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1/12/24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1/12/2024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#:5-24-0001-01-agen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5-24-0001-01-agen</a:t>
            </a:r>
          </a:p>
          <a:p>
            <a:endParaRPr dirty="0"/>
          </a:p>
          <a:p>
            <a:r>
              <a:rPr dirty="0"/>
              <a:t>Mover: Eric	</a:t>
            </a:r>
          </a:p>
          <a:p>
            <a:r>
              <a:rPr dirty="0"/>
              <a:t>Second: Reinhard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1/12/2024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1/12/2024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1/12/2024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1/12/2024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#:5-24-0001-01-agen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36672</TotalTime>
  <Words>3206</Words>
  <Application>Microsoft Office PowerPoint</Application>
  <PresentationFormat>On-screen Show (4:3)</PresentationFormat>
  <Paragraphs>510</Paragraphs>
  <Slides>30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625</cp:revision>
  <dcterms:created xsi:type="dcterms:W3CDTF">2013-08-13T02:52:21Z</dcterms:created>
  <dcterms:modified xsi:type="dcterms:W3CDTF">2024-01-12T13:53:39Z</dcterms:modified>
</cp:coreProperties>
</file>