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0" r:id="rId18"/>
    <p:sldId id="491"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106" d="100"/>
          <a:sy n="106" d="100"/>
        </p:scale>
        <p:origin x="21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11/3/2023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#:5-23-0020-01-agen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11/3/2023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#:5-23-0020-01-agen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11/3/2023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#:5-23-0020-01-agen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11/3/2023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#:5-23-0020-01-agen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11/3/2023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#:5-23-0020-01-agen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11/3/2023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#:5-23-0020-01-agen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11/3/2023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#:5-23-0020-01-agen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11/3/2023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#:5-23-0020-01-agen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11/3/2023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#:5-23-0020-01-agen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11/3/2023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#:5-23-0020-01-agen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org/sa" TargetMode="External"/><Relationship Id="rId2" Type="http://schemas.openxmlformats.org/officeDocument/2006/relationships/hyperlink" Target="mailto:j.gay@ieee.org" TargetMode="External"/><Relationship Id="rId1" Type="http://schemas.openxmlformats.org/officeDocument/2006/relationships/slideLayout" Target="../slideLayouts/slideLayout2.xml"/><Relationship Id="rId4" Type="http://schemas.openxmlformats.org/officeDocument/2006/relationships/hyperlink" Target="http://purl.ieee.org/sa/dyspan/sc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11/3/2023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#:5-23-0020-01-agen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16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Nov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Nov 2023</a:t>
            </a:r>
          </a:p>
          <a:p>
            <a:pPr eaLnBrk="0" hangingPunct="0"/>
            <a:r>
              <a:rPr lang="en-US" sz="1200" b="1" dirty="0">
                <a:latin typeface="Arial" pitchFamily="34" charset="0"/>
                <a:cs typeface="Times New Roman" pitchFamily="18" charset="0"/>
              </a:rPr>
              <a:t>Document No: 5-23-0020-01-agen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11/3/2023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9/1/23</a:t>
            </a:r>
          </a:p>
          <a:p>
            <a:pPr lvl="1"/>
            <a:r>
              <a:rPr lang="en-US" sz="1800" dirty="0"/>
              <a:t>PAR strategy established.  Will create a new PAR if it has no effect on the existing standard or will push for extension if it does</a:t>
            </a:r>
          </a:p>
          <a:p>
            <a:pPr lvl="1"/>
            <a:r>
              <a:rPr lang="en-US" sz="1800" dirty="0"/>
              <a:t>A document that covers current discussion will be posted by 4 Sep</a:t>
            </a:r>
          </a:p>
          <a:p>
            <a:r>
              <a:rPr lang="en-US" sz="2200" dirty="0"/>
              <a:t>10/6/23</a:t>
            </a:r>
          </a:p>
          <a:p>
            <a:pPr lvl="1"/>
            <a:r>
              <a:rPr lang="en-US" sz="1800" dirty="0"/>
              <a:t>Discussed the new layout of the architecture of the standard and received comments on the high level architecture</a:t>
            </a:r>
          </a:p>
          <a:p>
            <a:pPr lvl="1"/>
            <a:r>
              <a:rPr lang="en-US" sz="1800" dirty="0"/>
              <a:t>Discussed the detail of the functionality of each layer of the architecture</a:t>
            </a:r>
          </a:p>
          <a:p>
            <a:pPr lvl="1"/>
            <a:r>
              <a:rPr lang="en-US" sz="1800" dirty="0"/>
              <a:t>Updated the architecture document and will discuss at the next meeting</a:t>
            </a:r>
          </a:p>
          <a:p>
            <a:pPr lvl="1"/>
            <a:r>
              <a:rPr lang="en-US" sz="1800" dirty="0"/>
              <a:t>Cancel the current PAR by 14 Oct and resubmit in December – Will discuss the new PAR at 13 Oct ad hoc. If time permits discussion on the architecture document will follow</a:t>
            </a:r>
          </a:p>
          <a:p>
            <a:r>
              <a:rPr lang="en-US" sz="2200" dirty="0"/>
              <a:t>11/3/23</a:t>
            </a:r>
          </a:p>
          <a:p>
            <a:pPr lvl="1"/>
            <a:r>
              <a:rPr lang="en-US" sz="1800" dirty="0"/>
              <a:t>Request was made to cancel the PAR – now need to work on creating a new PAR for submission in December</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7/7/23</a:t>
            </a:r>
          </a:p>
          <a:p>
            <a:pPr lvl="1"/>
            <a:r>
              <a:rPr lang="en-US" sz="1600" dirty="0"/>
              <a:t>Had an ad hoc on 29 June</a:t>
            </a:r>
          </a:p>
          <a:p>
            <a:pPr lvl="1"/>
            <a:r>
              <a:rPr lang="en-US" sz="1600" dirty="0"/>
              <a:t>PAR for the augmented language was uploaded on the 9</a:t>
            </a:r>
            <a:r>
              <a:rPr lang="en-US" sz="1600" baseline="30000" dirty="0"/>
              <a:t>th</a:t>
            </a:r>
            <a:r>
              <a:rPr lang="en-US" sz="1600" dirty="0"/>
              <a:t> of May</a:t>
            </a:r>
          </a:p>
          <a:p>
            <a:pPr lvl="1"/>
            <a:r>
              <a:rPr lang="en-US" sz="1600" dirty="0"/>
              <a:t>Continuing to work – hope to bring the PAR and working on the policy language – the interpreter and the compiler.</a:t>
            </a:r>
          </a:p>
          <a:p>
            <a:pPr lvl="1"/>
            <a:r>
              <a:rPr lang="en-US" sz="1600" dirty="0"/>
              <a:t>Will write down a scope to be pushed forward with the PAR and the new draft</a:t>
            </a:r>
          </a:p>
          <a:p>
            <a:r>
              <a:rPr lang="en-US" sz="2000" dirty="0"/>
              <a:t>8/4/23</a:t>
            </a:r>
          </a:p>
          <a:p>
            <a:pPr lvl="1"/>
            <a:r>
              <a:rPr lang="en-US" sz="1600" dirty="0"/>
              <a:t>Updated a revision PAR and will be discussed at the follow-on ad hoc.</a:t>
            </a:r>
          </a:p>
          <a:p>
            <a:r>
              <a:rPr lang="en-US" sz="2000" dirty="0"/>
              <a:t>9/1/23</a:t>
            </a:r>
          </a:p>
          <a:p>
            <a:pPr lvl="1"/>
            <a:r>
              <a:rPr lang="en-US" sz="1600" dirty="0"/>
              <a:t>Finishing a new version of the 1900.5.1R PAR. Will distribute.  Posted on </a:t>
            </a:r>
            <a:r>
              <a:rPr lang="en-US" sz="1600" dirty="0" err="1"/>
              <a:t>MyProject</a:t>
            </a:r>
            <a:r>
              <a:rPr lang="en-US" sz="1600" dirty="0"/>
              <a:t>.  Will vote on accepting next WG meeting.</a:t>
            </a:r>
          </a:p>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the last few comments and finalizing the schema</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fontScale="92500" lnSpcReduction="10000"/>
          </a:bodyPr>
          <a:lstStyle/>
          <a:p>
            <a:r>
              <a:rPr lang="en-US" sz="2400" dirty="0"/>
              <a:t>Lead – Eric Lindahl</a:t>
            </a:r>
          </a:p>
          <a:p>
            <a:r>
              <a:rPr lang="en-US" sz="2400" dirty="0"/>
              <a:t>Maintainer – Carlos Caicedo, Becca Rousseau</a:t>
            </a:r>
          </a:p>
          <a:p>
            <a:r>
              <a:rPr lang="en-US" sz="2400" dirty="0"/>
              <a:t>9/1/23</a:t>
            </a:r>
          </a:p>
          <a:p>
            <a:pPr lvl="1"/>
            <a:r>
              <a:rPr lang="en-US" sz="2000" dirty="0"/>
              <a:t>No changes – need to schedule a new meeting with the IEEE SA contact – Joshua Gay </a:t>
            </a:r>
            <a:r>
              <a:rPr lang="en-US" sz="2000" dirty="0">
                <a:hlinkClick r:id="rId2"/>
              </a:rPr>
              <a:t>j.gay@ieee.org</a:t>
            </a:r>
            <a:r>
              <a:rPr lang="en-US" sz="2000" dirty="0"/>
              <a:t> </a:t>
            </a:r>
          </a:p>
          <a:p>
            <a:pPr lvl="1"/>
            <a:r>
              <a:rPr lang="en-US" sz="2000" dirty="0"/>
              <a:t>Work with schemas to update their namespaces to match the PURL</a:t>
            </a:r>
          </a:p>
          <a:p>
            <a:pPr lvl="1"/>
            <a:r>
              <a:rPr lang="en-US" sz="2000" dirty="0"/>
              <a:t>Alex and Eric will review the steps for creating the PURL and will inform the group of the choice</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4"/>
              </a:rPr>
              <a:t>purl.ieee.org/</a:t>
            </a:r>
            <a:r>
              <a:rPr lang="en-US" sz="1800" u="sng" dirty="0" err="1">
                <a:solidFill>
                  <a:srgbClr val="0000FF"/>
                </a:solidFill>
                <a:effectLst/>
                <a:latin typeface="Calibri" panose="020F0502020204030204" pitchFamily="34" charset="0"/>
                <a:ea typeface="Calibri" panose="020F0502020204030204" pitchFamily="34" charset="0"/>
                <a:hlinkClick r:id="rId4"/>
              </a:rPr>
              <a:t>sa</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dyspan</a:t>
            </a:r>
            <a:r>
              <a:rPr lang="en-US" sz="1800" u="sng" dirty="0">
                <a:solidFill>
                  <a:srgbClr val="0000FF"/>
                </a:solidFill>
                <a:effectLst/>
                <a:latin typeface="Calibri" panose="020F0502020204030204" pitchFamily="34" charset="0"/>
                <a:ea typeface="Calibri" panose="020F0502020204030204" pitchFamily="34" charset="0"/>
                <a:hlinkClick r:id="rId4"/>
              </a:rPr>
              <a:t>/</a:t>
            </a:r>
            <a:r>
              <a:rPr lang="en-US" sz="1800" u="sng" dirty="0" err="1">
                <a:solidFill>
                  <a:srgbClr val="0000FF"/>
                </a:solidFill>
                <a:effectLst/>
                <a:latin typeface="Calibri" panose="020F0502020204030204" pitchFamily="34" charset="0"/>
                <a:ea typeface="Calibri" panose="020F0502020204030204" pitchFamily="34" charset="0"/>
                <a:hlinkClick r:id="rId4"/>
              </a:rPr>
              <a:t>scm</a:t>
            </a:r>
            <a:r>
              <a:rPr lang="en-US" sz="18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11/3/23</a:t>
            </a:r>
          </a:p>
          <a:p>
            <a:pPr lvl="1"/>
            <a:r>
              <a:rPr lang="en-US" sz="2200" dirty="0">
                <a:latin typeface="Calibri" panose="020F0502020204030204" pitchFamily="34" charset="0"/>
                <a:ea typeface="Calibri" panose="020F0502020204030204" pitchFamily="34" charset="0"/>
              </a:rPr>
              <a:t>Posting of schemas expected soon</a:t>
            </a:r>
            <a:endParaRPr lang="en-US" sz="2200" dirty="0">
              <a:effectLst/>
              <a:latin typeface="Calibri" panose="020F0502020204030204" pitchFamily="34" charset="0"/>
              <a:ea typeface="Calibri" panose="020F0502020204030204" pitchFamily="34" charset="0"/>
            </a:endParaRPr>
          </a:p>
          <a:p>
            <a:pPr lvl="2"/>
            <a:endParaRPr lang="en-US" sz="18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11/3/2023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#:5-23-0020-01-agen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17 Oct–notes follow</a:t>
            </a:r>
          </a:p>
          <a:p>
            <a:r>
              <a:rPr lang="en-US" sz="2000" dirty="0"/>
              <a:t>Treasurer – Discussed making claims on the IEEE Concur site</a:t>
            </a:r>
          </a:p>
          <a:p>
            <a:r>
              <a:rPr lang="en-US" sz="2000" dirty="0"/>
              <a:t>Selected updates</a:t>
            </a:r>
          </a:p>
          <a:p>
            <a:pPr lvl="1"/>
            <a:r>
              <a:rPr lang="en-US" sz="1600" dirty="0"/>
              <a:t>1900.1 – Meetings ongoing – work is being done using email to elicit review of new definitions –some definitions have been removed from the standard</a:t>
            </a:r>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Reviewed contributions made at the Alan Turing Institute – they will make it into portions of the new standard. They are working on or terminology and the metadate requirements sheets for the RF use cases for the standard</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Halted previous ideas for the time being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2024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11/3/2023</a:t>
            </a:fld>
            <a:endParaRPr lang="en-US"/>
          </a:p>
        </p:txBody>
      </p:sp>
      <p:sp>
        <p:nvSpPr>
          <p:cNvPr id="5" name="Footer Placeholder 4"/>
          <p:cNvSpPr>
            <a:spLocks noGrp="1"/>
          </p:cNvSpPr>
          <p:nvPr>
            <p:ph type="ftr" sz="quarter" idx="11"/>
          </p:nvPr>
        </p:nvSpPr>
        <p:spPr/>
        <p:txBody>
          <a:bodyPr/>
          <a:lstStyle/>
          <a:p>
            <a:pPr>
              <a:defRPr/>
            </a:pPr>
            <a:r>
              <a:rPr lang="en-US" dirty="0"/>
              <a:t>Doc #:5-23-0020-01-agen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11/3/2023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#:5-23-0020-01-agen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11/3/2023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#:5-23-0020-01-agen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Carlos and John presented a tutorial on IEEE 1900.5.2 at MILCOM23</a:t>
            </a:r>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10/6/23 1430+ ET </a:t>
            </a:r>
          </a:p>
          <a:p>
            <a:r>
              <a:rPr lang="en-US" sz="1600" strike="sngStrike" dirty="0"/>
              <a:t>P1900.5.1 Ad hoc 10/6/23 1430+ ET </a:t>
            </a:r>
          </a:p>
          <a:p>
            <a:r>
              <a:rPr lang="en-US" sz="1600" strike="sngStrike" dirty="0"/>
              <a:t>P1900.5 Revision Ad-hoc 10/13/23 1330 ET</a:t>
            </a:r>
          </a:p>
          <a:p>
            <a:r>
              <a:rPr lang="en-US" sz="1600" strike="sngStrike" dirty="0"/>
              <a:t>P1900.5.2 CRG 10/20/23 1300 ET</a:t>
            </a:r>
          </a:p>
          <a:p>
            <a:r>
              <a:rPr lang="en-US" sz="1600" strike="sngStrike" dirty="0"/>
              <a:t>P1900.5 Revision Ad-hoc 10/27/23 1330 E</a:t>
            </a:r>
            <a:r>
              <a:rPr lang="en-US" sz="1600" dirty="0"/>
              <a:t>T</a:t>
            </a:r>
          </a:p>
          <a:p>
            <a:r>
              <a:rPr lang="en-US" sz="1600" dirty="0"/>
              <a:t>P1900.5 WG Mtg 11/3/23 0800 ET</a:t>
            </a:r>
          </a:p>
          <a:p>
            <a:r>
              <a:rPr lang="en-US" sz="1600" dirty="0"/>
              <a:t>P1900.5.2 CRG 11/3/23 1300 ET</a:t>
            </a:r>
          </a:p>
          <a:p>
            <a:r>
              <a:rPr lang="en-US" sz="1600" dirty="0"/>
              <a:t>P1900.5 Revision Ad hoc 11/10/23 1330 ET </a:t>
            </a:r>
          </a:p>
          <a:p>
            <a:r>
              <a:rPr lang="en-US" sz="1600" dirty="0"/>
              <a:t>P1900.5.2 CRG 11/17/23 1300 ET</a:t>
            </a:r>
          </a:p>
          <a:p>
            <a:r>
              <a:rPr lang="en-US" sz="1600" dirty="0"/>
              <a:t>P1900.5 Revision Ad-hoc 11/24/23 1300 ET (?)</a:t>
            </a:r>
          </a:p>
          <a:p>
            <a:r>
              <a:rPr lang="en-US" sz="1600" dirty="0"/>
              <a:t>P1900.5.2 CRG 12/1/23 1300 ET</a:t>
            </a:r>
          </a:p>
          <a:p>
            <a:r>
              <a:rPr lang="en-US" sz="1600" dirty="0"/>
              <a:t>P1900.5 WG Mtg 12/1/23 1430 ET</a:t>
            </a:r>
          </a:p>
          <a:p>
            <a:r>
              <a:rPr lang="en-US" sz="1600" dirty="0"/>
              <a:t>P1900.5.1 Ad hoc 12/1/23 1430+ ET </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11/3/2023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#:5-23-0020-01-agen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11/3/2023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585273945"/>
              </p:ext>
            </p:extLst>
          </p:nvPr>
        </p:nvGraphicFramePr>
        <p:xfrm>
          <a:off x="2819400" y="964097"/>
          <a:ext cx="5550157" cy="4525971"/>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11/3/23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11/3/23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11/3/2023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5-23-0020-01-agen</a:t>
            </a:r>
          </a:p>
          <a:p>
            <a:endParaRPr dirty="0"/>
          </a:p>
          <a:p>
            <a:r>
              <a:rPr dirty="0"/>
              <a:t>Mover:</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11/3/2023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#:5-23-0020-01-agen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11/3/2023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11/3/2023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#:5-23-0020-01-agen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36331</TotalTime>
  <Words>3277</Words>
  <Application>Microsoft Office PowerPoint</Application>
  <PresentationFormat>On-screen Show (4:3)</PresentationFormat>
  <Paragraphs>488</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616</cp:revision>
  <dcterms:created xsi:type="dcterms:W3CDTF">2013-08-13T02:52:21Z</dcterms:created>
  <dcterms:modified xsi:type="dcterms:W3CDTF">2023-11-03T12:31:07Z</dcterms:modified>
</cp:coreProperties>
</file>