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86" r:id="rId18"/>
    <p:sldId id="490"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10" d="100"/>
          <a:sy n="110" d="100"/>
        </p:scale>
        <p:origin x="121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10/6/2023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#:5-23-0019-01-agen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10/6/2023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#:5-23-0019-01-agen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10/6/2023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#:5-23-0019-01-agen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10/6/2023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#:5-23-0019-01-agen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10/6/2023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#:5-23-0019-01-agen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10/6/2023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#:5-23-0019-01-agen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10/6/2023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#:5-23-0019-01-agen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10/6/2023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#:5-23-0019-01-agen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10/6/2023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10/6/2023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#:5-23-0019-01-agen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org/sa" TargetMode="External"/><Relationship Id="rId2" Type="http://schemas.openxmlformats.org/officeDocument/2006/relationships/hyperlink" Target="mailto:j.gay@ieee.org" TargetMode="External"/><Relationship Id="rId1" Type="http://schemas.openxmlformats.org/officeDocument/2006/relationships/slideLayout" Target="../slideLayouts/slideLayout2.xml"/><Relationship Id="rId4" Type="http://schemas.openxmlformats.org/officeDocument/2006/relationships/hyperlink" Target="http://purl.ieee.org/sa/dyspan/sc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10/6/2023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#:5-23-0019-01-agen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Oct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Oct 2023</a:t>
            </a:r>
          </a:p>
          <a:p>
            <a:pPr eaLnBrk="0" hangingPunct="0"/>
            <a:r>
              <a:rPr lang="en-US" sz="1200" b="1" dirty="0">
                <a:latin typeface="Arial" pitchFamily="34" charset="0"/>
                <a:cs typeface="Times New Roman" pitchFamily="18" charset="0"/>
              </a:rPr>
              <a:t>Document No: 5-23-0019-01-agen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10/6/2023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5-23-0017-00-mins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10/6/2023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10/6/2023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10/6/2023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lnSpcReduction="10000"/>
          </a:bodyPr>
          <a:lstStyle/>
          <a:p>
            <a:r>
              <a:rPr lang="en-US" sz="2200" dirty="0"/>
              <a:t>8/4/23</a:t>
            </a:r>
          </a:p>
          <a:p>
            <a:pPr lvl="1"/>
            <a:r>
              <a:rPr lang="en-US" sz="1800" dirty="0"/>
              <a:t>PAR Extension approved by </a:t>
            </a:r>
            <a:r>
              <a:rPr lang="en-US" sz="1800" dirty="0" err="1"/>
              <a:t>DySPAN</a:t>
            </a:r>
            <a:r>
              <a:rPr lang="en-US" sz="1800" dirty="0"/>
              <a:t> SC and submitted to </a:t>
            </a:r>
            <a:r>
              <a:rPr lang="en-US" sz="1800" dirty="0" err="1"/>
              <a:t>NesCom</a:t>
            </a:r>
            <a:endParaRPr lang="en-US" sz="1800" dirty="0"/>
          </a:p>
          <a:p>
            <a:pPr lvl="1"/>
            <a:r>
              <a:rPr lang="en-US" sz="1800" dirty="0"/>
              <a:t>Carlos briefed the group on the history of our standards work and identified the good material that is available and proposed a direction that the group agreed to</a:t>
            </a:r>
          </a:p>
          <a:p>
            <a:r>
              <a:rPr lang="en-US" sz="2200" dirty="0"/>
              <a:t>9/1/23</a:t>
            </a:r>
          </a:p>
          <a:p>
            <a:pPr lvl="1"/>
            <a:r>
              <a:rPr lang="en-US" sz="1800" dirty="0"/>
              <a:t>PAR strategy established.  Will create a new PAR if it has no effect on the existing standard or will push for extension if it does</a:t>
            </a:r>
          </a:p>
          <a:p>
            <a:pPr lvl="1"/>
            <a:r>
              <a:rPr lang="en-US" sz="1800" dirty="0"/>
              <a:t>A document that covers current discussion will be posted by 4 Sep</a:t>
            </a:r>
          </a:p>
          <a:p>
            <a:r>
              <a:rPr lang="en-US" sz="2200" dirty="0"/>
              <a:t>10/6/23</a:t>
            </a:r>
          </a:p>
          <a:p>
            <a:pPr lvl="1"/>
            <a:r>
              <a:rPr lang="en-US" sz="1800" dirty="0"/>
              <a:t>Discussed the new layout of the architecture of the standard and received comments on the high level architecture</a:t>
            </a:r>
          </a:p>
          <a:p>
            <a:pPr lvl="1"/>
            <a:r>
              <a:rPr lang="en-US" sz="1800" dirty="0"/>
              <a:t>Discussed the detail of the functionality of each layer of the architecture</a:t>
            </a:r>
          </a:p>
          <a:p>
            <a:pPr lvl="1"/>
            <a:r>
              <a:rPr lang="en-US" sz="1800" dirty="0"/>
              <a:t>Updated the architecture document and will discuss at the next meeting</a:t>
            </a:r>
          </a:p>
          <a:p>
            <a:pPr lvl="1"/>
            <a:r>
              <a:rPr lang="en-US" sz="1800" dirty="0"/>
              <a:t>Cancel the current PAR by 14 Oct and resubmit in December – Will discuss the new PAR at 13 Oct ad hoc. If time permits discussion on the architecture document will follow</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10/6/2023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extLst>
              <p:ext uri="{D42A27DB-BD31-4B8C-83A1-F6EECF244321}">
                <p14:modId xmlns:p14="http://schemas.microsoft.com/office/powerpoint/2010/main" val="2072594994"/>
              </p:ext>
            </p:extLst>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r>
              <a:rPr lang="en-US" sz="1800" dirty="0"/>
              <a:t>8/4/23</a:t>
            </a:r>
          </a:p>
          <a:p>
            <a:pPr lvl="1"/>
            <a:r>
              <a:rPr lang="en-US" sz="1400" dirty="0"/>
              <a:t>Updated a revision PAR and will be discussed at the follow-on ad hoc.</a:t>
            </a:r>
          </a:p>
          <a:p>
            <a:r>
              <a:rPr lang="en-US" sz="1800" dirty="0"/>
              <a:t>9/1/23</a:t>
            </a:r>
          </a:p>
          <a:p>
            <a:pPr lvl="1"/>
            <a:r>
              <a:rPr lang="en-US" sz="1400" dirty="0"/>
              <a:t>Finishing a new version of the 1900.5.1R PAR. Will distribute.  Posted on </a:t>
            </a:r>
            <a:r>
              <a:rPr lang="en-US" sz="1400" dirty="0" err="1"/>
              <a:t>MyProject</a:t>
            </a:r>
            <a:r>
              <a:rPr lang="en-US" sz="1400" dirty="0"/>
              <a:t>.  Will vote on accepting next WG meeting.</a:t>
            </a:r>
          </a:p>
          <a:p>
            <a:r>
              <a:rPr lang="en-US" sz="1800" dirty="0"/>
              <a:t>10/6/23</a:t>
            </a:r>
          </a:p>
          <a:p>
            <a:pPr lvl="1"/>
            <a:r>
              <a:rPr lang="en-US" sz="1400" dirty="0"/>
              <a:t>Par ad hoc follows after this meeting</a:t>
            </a:r>
          </a:p>
          <a:p>
            <a:pPr lvl="1"/>
            <a:endParaRPr lang="en-US" sz="1400" dirty="0"/>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8/4/23</a:t>
            </a:r>
          </a:p>
          <a:p>
            <a:pPr lvl="1"/>
            <a:r>
              <a:rPr lang="en-US" sz="1600" dirty="0"/>
              <a:t>Held three CRG meetings and in those meetings</a:t>
            </a:r>
          </a:p>
          <a:p>
            <a:pPr lvl="2"/>
            <a:r>
              <a:rPr lang="en-US" sz="1200" dirty="0"/>
              <a:t>Updated the scanning methods</a:t>
            </a:r>
          </a:p>
          <a:p>
            <a:pPr lvl="2"/>
            <a:r>
              <a:rPr lang="en-US" sz="1200" dirty="0"/>
              <a:t>Added a Minimum separation distance</a:t>
            </a:r>
          </a:p>
          <a:p>
            <a:pPr lvl="2"/>
            <a:r>
              <a:rPr lang="en-US" sz="1200" dirty="0"/>
              <a:t>Provided informative annexes on the spherical direct and inverse problems</a:t>
            </a:r>
          </a:p>
          <a:p>
            <a:pPr lvl="2"/>
            <a:r>
              <a:rPr lang="en-US" sz="1200" dirty="0"/>
              <a:t>Add a better description of pointing for power maps</a:t>
            </a:r>
          </a:p>
          <a:p>
            <a:pPr lvl="2"/>
            <a:r>
              <a:rPr lang="en-US" sz="1200" dirty="0"/>
              <a:t>And more</a:t>
            </a:r>
          </a:p>
          <a:p>
            <a:pPr lvl="1"/>
            <a:r>
              <a:rPr lang="en-US" sz="1600" dirty="0"/>
              <a:t>Expect completion by the end of September</a:t>
            </a:r>
          </a:p>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fontScale="92500" lnSpcReduction="20000"/>
          </a:bodyPr>
          <a:lstStyle/>
          <a:p>
            <a:r>
              <a:rPr lang="en-US" sz="2400" dirty="0"/>
              <a:t>Lead – Eric Lindahl</a:t>
            </a:r>
          </a:p>
          <a:p>
            <a:r>
              <a:rPr lang="en-US" sz="2400" dirty="0"/>
              <a:t>Maintainer – Carlos Caicedo, Becca Rousseau</a:t>
            </a:r>
          </a:p>
          <a:p>
            <a:r>
              <a:rPr lang="en-US" sz="2400" dirty="0"/>
              <a:t>8/4/23</a:t>
            </a:r>
          </a:p>
          <a:p>
            <a:pPr lvl="1"/>
            <a:r>
              <a:rPr lang="en-US" sz="2000" dirty="0"/>
              <a:t>Plan to have schemas ready in a couple of weeks.  </a:t>
            </a:r>
          </a:p>
          <a:p>
            <a:pPr lvl="1"/>
            <a:r>
              <a:rPr lang="en-US" sz="2000" dirty="0"/>
              <a:t>We still have not made progress using PURL</a:t>
            </a:r>
          </a:p>
          <a:p>
            <a:r>
              <a:rPr lang="en-US" sz="2400" dirty="0"/>
              <a:t>9/1/23</a:t>
            </a:r>
          </a:p>
          <a:p>
            <a:pPr lvl="1"/>
            <a:r>
              <a:rPr lang="en-US" sz="2000" dirty="0"/>
              <a:t>No changes – need to schedule a new meeting with the IEEE SA contact – Joshua Gay </a:t>
            </a:r>
            <a:r>
              <a:rPr lang="en-US" sz="2000" dirty="0">
                <a:hlinkClick r:id="rId2"/>
              </a:rPr>
              <a:t>j.gay@ieee.org</a:t>
            </a:r>
            <a:r>
              <a:rPr lang="en-US" sz="2000" dirty="0"/>
              <a:t> </a:t>
            </a:r>
          </a:p>
          <a:p>
            <a:pPr lvl="1"/>
            <a:r>
              <a:rPr lang="en-US" sz="2000" dirty="0"/>
              <a:t>Work with schemas to update their namespaces to match the PURL</a:t>
            </a:r>
          </a:p>
          <a:p>
            <a:pPr lvl="1"/>
            <a:r>
              <a:rPr lang="en-US" sz="2000" dirty="0"/>
              <a:t>Alex and Eric will review the steps for creating the PURL and will inform the group of the choice</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4"/>
              </a:rPr>
              <a:t>purl.ieee.org/</a:t>
            </a:r>
            <a:r>
              <a:rPr lang="en-US" sz="1800" u="sng" dirty="0" err="1">
                <a:solidFill>
                  <a:srgbClr val="0000FF"/>
                </a:solidFill>
                <a:effectLst/>
                <a:latin typeface="Calibri" panose="020F0502020204030204" pitchFamily="34" charset="0"/>
                <a:ea typeface="Calibri" panose="020F0502020204030204" pitchFamily="34" charset="0"/>
                <a:hlinkClick r:id="rId4"/>
              </a:rPr>
              <a:t>sa</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dyspan</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scm</a:t>
            </a:r>
            <a:r>
              <a:rPr lang="en-US" sz="1800" dirty="0">
                <a:effectLst/>
                <a:latin typeface="Calibri" panose="020F0502020204030204" pitchFamily="34" charset="0"/>
                <a:ea typeface="Calibri" panose="020F0502020204030204" pitchFamily="34" charset="0"/>
              </a:rPr>
              <a:t>"</a:t>
            </a:r>
          </a:p>
          <a:p>
            <a:pPr lvl="2"/>
            <a:endParaRPr lang="en-US" sz="18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10/6/2023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#:5-23-0019-01-agen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19 Sep–notes follow</a:t>
            </a:r>
          </a:p>
          <a:p>
            <a:r>
              <a:rPr lang="en-US" sz="2000" dirty="0"/>
              <a:t>Treasurer – Reinhard has received a credit card and it has been activated</a:t>
            </a:r>
          </a:p>
          <a:p>
            <a:r>
              <a:rPr lang="en-US" sz="2000" dirty="0"/>
              <a:t>Selected updates</a:t>
            </a:r>
          </a:p>
          <a:p>
            <a:pPr lvl="1"/>
            <a:r>
              <a:rPr lang="en-US" sz="1600" dirty="0"/>
              <a:t>1900.1 – Meetings ongoing</a:t>
            </a:r>
          </a:p>
          <a:p>
            <a:pPr lvl="1"/>
            <a:r>
              <a:rPr lang="en-US" sz="1600" dirty="0"/>
              <a:t>1900.2 – No report</a:t>
            </a:r>
          </a:p>
          <a:p>
            <a:pPr lvl="1"/>
            <a:r>
              <a:rPr lang="en-US" sz="1600" dirty="0"/>
              <a:t>1900.6 – No report</a:t>
            </a:r>
          </a:p>
          <a:p>
            <a:pPr lvl="1"/>
            <a:r>
              <a:rPr lang="en-US" sz="1600" dirty="0"/>
              <a:t>1900.8 – Investigated a data set with 5G data.  Reviewed an ITU standard to store IQ data samples and meta data of those recordings.  Want to map this standard to theirs as well as the SIGMF standard</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Halted previous ideas for the time being</a:t>
            </a:r>
          </a:p>
          <a:p>
            <a:r>
              <a:rPr lang="en-US" sz="2100" dirty="0"/>
              <a:t>Oliver and Alex gave a briefing at the Alan Turing Institute conference discussing the use of AI/ML. Discussions covered</a:t>
            </a:r>
          </a:p>
          <a:p>
            <a:pPr lvl="1"/>
            <a:r>
              <a:rPr lang="en-US" sz="1600" dirty="0">
                <a:latin typeface="Calibri" panose="020F0502020204030204" pitchFamily="34" charset="0"/>
              </a:rPr>
              <a:t>The need for data sets and standards for those data sets</a:t>
            </a:r>
          </a:p>
          <a:p>
            <a:pPr lvl="1"/>
            <a:r>
              <a:rPr lang="en-US" sz="1600" dirty="0">
                <a:latin typeface="Calibri" panose="020F0502020204030204" pitchFamily="34" charset="0"/>
              </a:rPr>
              <a:t>Defense applications that do not require databases </a:t>
            </a:r>
          </a:p>
          <a:p>
            <a:r>
              <a:rPr lang="en-US" sz="2100" dirty="0"/>
              <a:t>Still hoping for a face-to-face SC meeting at the </a:t>
            </a:r>
            <a:r>
              <a:rPr lang="en-US" sz="2100" dirty="0" err="1"/>
              <a:t>DySPAN</a:t>
            </a:r>
            <a:r>
              <a:rPr lang="en-US" sz="2100" dirty="0"/>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10/6/2023</a:t>
            </a:fld>
            <a:endParaRPr lang="en-US"/>
          </a:p>
        </p:txBody>
      </p:sp>
      <p:sp>
        <p:nvSpPr>
          <p:cNvPr id="5" name="Footer Placeholder 4"/>
          <p:cNvSpPr>
            <a:spLocks noGrp="1"/>
          </p:cNvSpPr>
          <p:nvPr>
            <p:ph type="ftr" sz="quarter" idx="11"/>
          </p:nvPr>
        </p:nvSpPr>
        <p:spPr/>
        <p:txBody>
          <a:bodyPr/>
          <a:lstStyle/>
          <a:p>
            <a:pPr>
              <a:defRPr/>
            </a:pPr>
            <a:r>
              <a:rPr lang="en-US" dirty="0"/>
              <a:t>Doc #:5-23-0019-01-agen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10/6/2023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#:5-23-0019-01-agen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A screenshot of a computer&#10;&#10;Description automatically generated with low confidence">
            <a:extLst>
              <a:ext uri="{FF2B5EF4-FFF2-40B4-BE49-F238E27FC236}">
                <a16:creationId xmlns:a16="http://schemas.microsoft.com/office/drawing/2014/main" id="{EDE643EC-7D07-7B6E-FD4A-3F58B518F58F}"/>
              </a:ext>
            </a:extLst>
          </p:cNvPr>
          <p:cNvPicPr>
            <a:picLocks noGrp="1" noChangeAspect="1"/>
          </p:cNvPicPr>
          <p:nvPr>
            <p:ph idx="1"/>
          </p:nvPr>
        </p:nvPicPr>
        <p:blipFill>
          <a:blip r:embed="rId2"/>
          <a:stretch>
            <a:fillRect/>
          </a:stretch>
        </p:blipFill>
        <p:spPr>
          <a:xfrm>
            <a:off x="990600" y="1060802"/>
            <a:ext cx="6473456" cy="5065362"/>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10/6/2023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#:5-23-0019-01-agen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10/6/23</a:t>
            </a:r>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9/1/23 0800 ET</a:t>
            </a:r>
          </a:p>
          <a:p>
            <a:r>
              <a:rPr lang="en-US" sz="1600" strike="sngStrike" dirty="0"/>
              <a:t>Open-Source Meeting TBD</a:t>
            </a:r>
          </a:p>
          <a:p>
            <a:r>
              <a:rPr lang="en-US" sz="1600" strike="sngStrike" dirty="0"/>
              <a:t>P1900.5 Revision Ad hoc 9/8/23 1330 ET </a:t>
            </a:r>
          </a:p>
          <a:p>
            <a:r>
              <a:rPr lang="en-US" sz="1600" strike="sngStrike" dirty="0"/>
              <a:t>P1900.5.2 CRG 9/15/23 1300 ET</a:t>
            </a:r>
          </a:p>
          <a:p>
            <a:r>
              <a:rPr lang="en-US" sz="1600" strike="sngStrike" dirty="0"/>
              <a:t>P1900.5 Revision Ad-hoc 9/22/23 1300 ET</a:t>
            </a:r>
          </a:p>
          <a:p>
            <a:r>
              <a:rPr lang="en-US" sz="1600" strike="sngStrike" dirty="0"/>
              <a:t>P1900.5.2 CRG 9/29/23 1300 ET</a:t>
            </a:r>
          </a:p>
          <a:p>
            <a:r>
              <a:rPr lang="en-US" sz="1600" dirty="0"/>
              <a:t>P1900.5.2 CRG 10/6/23 1300 ET</a:t>
            </a:r>
          </a:p>
          <a:p>
            <a:r>
              <a:rPr lang="en-US" sz="1600" dirty="0"/>
              <a:t>P1900.5 WG Mtg 10/6/23 1430 ET</a:t>
            </a:r>
          </a:p>
          <a:p>
            <a:r>
              <a:rPr lang="en-US" sz="1600" dirty="0"/>
              <a:t>P1900.5.1 Ad hoc 10/6/23 1430+ ET </a:t>
            </a:r>
          </a:p>
          <a:p>
            <a:r>
              <a:rPr lang="en-US" sz="1600" dirty="0"/>
              <a:t>P1900.5 Revision Ad-hoc 10/13/23 1330 ET</a:t>
            </a:r>
          </a:p>
          <a:p>
            <a:r>
              <a:rPr lang="en-US" sz="1600" dirty="0"/>
              <a:t>P1900.5.2 CRG 10/20/23 1300 ET</a:t>
            </a:r>
          </a:p>
          <a:p>
            <a:r>
              <a:rPr lang="en-US" sz="1600" dirty="0"/>
              <a:t>P1900.5 Revision Ad-hoc 10/27/23 1330 ET</a:t>
            </a:r>
          </a:p>
          <a:p>
            <a:r>
              <a:rPr lang="en-US" sz="1600" dirty="0"/>
              <a:t>P1900.5 WG Mtg 11/3/23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10/6/2023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#:5-23-0019-01-agen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10/6/2023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279123579"/>
              </p:ext>
            </p:extLst>
          </p:nvPr>
        </p:nvGraphicFramePr>
        <p:xfrm>
          <a:off x="2819400" y="964097"/>
          <a:ext cx="5550157" cy="4525971"/>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10/6/23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10/6/2023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10/6/23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10/6/2023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5-23-0019-01-agen</a:t>
            </a:r>
          </a:p>
          <a:p>
            <a:endParaRPr dirty="0"/>
          </a:p>
          <a:p>
            <a:r>
              <a:rPr dirty="0"/>
              <a:t>Mover: Reinhard</a:t>
            </a:r>
          </a:p>
          <a:p>
            <a:r>
              <a:rPr dirty="0"/>
              <a:t>Second: Tony</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10/6/2023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10/6/2023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10/6/2023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10/6/2023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#:5-23-0019-01-agen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35820</TotalTime>
  <Words>3460</Words>
  <Application>Microsoft Office PowerPoint</Application>
  <PresentationFormat>On-screen Show (4:3)</PresentationFormat>
  <Paragraphs>500</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612</cp:revision>
  <dcterms:created xsi:type="dcterms:W3CDTF">2013-08-13T02:52:21Z</dcterms:created>
  <dcterms:modified xsi:type="dcterms:W3CDTF">2023-10-06T19:13:46Z</dcterms:modified>
</cp:coreProperties>
</file>