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3" r:id="rId17"/>
    <p:sldId id="486" r:id="rId18"/>
    <p:sldId id="490"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106" d="100"/>
          <a:sy n="106" d="100"/>
        </p:scale>
        <p:origin x="133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10/4/2023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#:5-23-0019-00-agen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10/4/2023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#:5-23-0019-00-agen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10/4/2023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#:5-23-0019-00-agen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10/4/2023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#:5-23-0019-00-agen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10/4/2023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#:5-23-0019-00-agen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10/4/2023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#:5-23-0019-00-agen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10/4/2023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#:5-23-0019-00-agen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10/4/2023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#:5-23-0019-00-agen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10/4/2023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#:5-23-0019-00-agen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10/4/2023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#:5-23-0019-00-agen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org/sa" TargetMode="External"/><Relationship Id="rId2" Type="http://schemas.openxmlformats.org/officeDocument/2006/relationships/hyperlink" Target="mailto:j.gay@ieee.org" TargetMode="External"/><Relationship Id="rId1" Type="http://schemas.openxmlformats.org/officeDocument/2006/relationships/slideLayout" Target="../slideLayouts/slideLayout2.xml"/><Relationship Id="rId4" Type="http://schemas.openxmlformats.org/officeDocument/2006/relationships/hyperlink" Target="http://purl.ieee.org/sa/dyspan/sc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fcc.gov/fcc-nsf-ai-workshop"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10/4/2023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#:5-23-0019-00-agen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12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Oct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Oct 2023</a:t>
            </a:r>
          </a:p>
          <a:p>
            <a:pPr eaLnBrk="0" hangingPunct="0"/>
            <a:r>
              <a:rPr lang="en-US" sz="1200" b="1" dirty="0">
                <a:latin typeface="Arial" pitchFamily="34" charset="0"/>
                <a:cs typeface="Times New Roman" pitchFamily="18" charset="0"/>
              </a:rPr>
              <a:t>Document No: 5-23-0019-00-agen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10/4/2023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7/7/23 </a:t>
            </a:r>
            <a:r>
              <a:rPr dirty="0"/>
              <a:t>WG minutes contained in </a:t>
            </a:r>
            <a:r>
              <a:rPr lang="en-US" dirty="0">
                <a:solidFill>
                  <a:schemeClr val="tx1"/>
                </a:solidFill>
              </a:rPr>
              <a:t>Doc #: 5-23-0017-00-mins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10/4/2023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6037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10/4/2023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10/4/2023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8/4/23</a:t>
            </a:r>
          </a:p>
          <a:p>
            <a:pPr lvl="1"/>
            <a:r>
              <a:rPr lang="en-US" sz="1800" dirty="0"/>
              <a:t>PAR Extension approved by </a:t>
            </a:r>
            <a:r>
              <a:rPr lang="en-US" sz="1800" dirty="0" err="1"/>
              <a:t>DySPAN</a:t>
            </a:r>
            <a:r>
              <a:rPr lang="en-US" sz="1800" dirty="0"/>
              <a:t> SC and submitted to </a:t>
            </a:r>
            <a:r>
              <a:rPr lang="en-US" sz="1800" dirty="0" err="1"/>
              <a:t>NesCom</a:t>
            </a:r>
            <a:endParaRPr lang="en-US" sz="1800" dirty="0"/>
          </a:p>
          <a:p>
            <a:pPr lvl="1"/>
            <a:r>
              <a:rPr lang="en-US" sz="1800" dirty="0"/>
              <a:t>Carlos briefed the group on the history of our standards work and identified the good material that is available and proposed a direction that the group agreed to</a:t>
            </a:r>
          </a:p>
          <a:p>
            <a:r>
              <a:rPr lang="en-US" sz="2200" dirty="0"/>
              <a:t>9/1/23</a:t>
            </a:r>
          </a:p>
          <a:p>
            <a:pPr lvl="1"/>
            <a:r>
              <a:rPr lang="en-US" sz="1800" dirty="0"/>
              <a:t>PAR strategy established.  Will create a new PAR if it has no effect on the existing standard or will push for extension if it does</a:t>
            </a:r>
          </a:p>
          <a:p>
            <a:pPr lvl="1"/>
            <a:r>
              <a:rPr lang="en-US" sz="1800" dirty="0"/>
              <a:t>A document that covers current discussion will be posted by 4 Sep</a:t>
            </a:r>
          </a:p>
          <a:p>
            <a:r>
              <a:rPr lang="en-US" sz="2200" dirty="0"/>
              <a:t>10/6/23</a:t>
            </a:r>
          </a:p>
          <a:p>
            <a:pPr lvl="1"/>
            <a:r>
              <a:rPr lang="en-US" sz="1800" dirty="0"/>
              <a:t>q</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10/4/2023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extLst>
              <p:ext uri="{D42A27DB-BD31-4B8C-83A1-F6EECF244321}">
                <p14:modId xmlns:p14="http://schemas.microsoft.com/office/powerpoint/2010/main" val="2072594994"/>
              </p:ext>
            </p:extLst>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7/7/23</a:t>
            </a:r>
          </a:p>
          <a:p>
            <a:pPr lvl="1"/>
            <a:r>
              <a:rPr lang="en-US" sz="1400" dirty="0"/>
              <a:t>Had an ad hoc on 29 June</a:t>
            </a:r>
          </a:p>
          <a:p>
            <a:pPr lvl="1"/>
            <a:r>
              <a:rPr lang="en-US" sz="1400" dirty="0"/>
              <a:t>PAR for the augmented language was uploaded on the 9</a:t>
            </a:r>
            <a:r>
              <a:rPr lang="en-US" sz="1400" baseline="30000" dirty="0"/>
              <a:t>th</a:t>
            </a:r>
            <a:r>
              <a:rPr lang="en-US" sz="1400" dirty="0"/>
              <a:t> of May</a:t>
            </a:r>
          </a:p>
          <a:p>
            <a:pPr lvl="1"/>
            <a:r>
              <a:rPr lang="en-US" sz="1400" dirty="0"/>
              <a:t>Continuing to work – hope to bring the PAR and working on the policy language – the interpreter and the compiler.</a:t>
            </a:r>
          </a:p>
          <a:p>
            <a:pPr lvl="1"/>
            <a:r>
              <a:rPr lang="en-US" sz="1400" dirty="0"/>
              <a:t>Will write down a scope to be pushed forward with the PAR and the new draft</a:t>
            </a:r>
          </a:p>
          <a:p>
            <a:r>
              <a:rPr lang="en-US" sz="1800" dirty="0"/>
              <a:t>8/4/23</a:t>
            </a:r>
          </a:p>
          <a:p>
            <a:pPr lvl="1"/>
            <a:r>
              <a:rPr lang="en-US" sz="1400" dirty="0"/>
              <a:t>Updated a revision PAR and will be discussed at the follow-on ad hoc.</a:t>
            </a:r>
          </a:p>
          <a:p>
            <a:r>
              <a:rPr lang="en-US" sz="1800" dirty="0"/>
              <a:t>9/1/23</a:t>
            </a:r>
          </a:p>
          <a:p>
            <a:pPr lvl="1"/>
            <a:r>
              <a:rPr lang="en-US" sz="1400" dirty="0"/>
              <a:t>Finishing a new version of the 1900.5.1R PAR. Will distribute.  Posted on </a:t>
            </a:r>
            <a:r>
              <a:rPr lang="en-US" sz="1400" dirty="0" err="1"/>
              <a:t>MyProject</a:t>
            </a:r>
            <a:r>
              <a:rPr lang="en-US" sz="1400" dirty="0"/>
              <a:t>.  Will vote on accepting next WG meeting.</a:t>
            </a:r>
          </a:p>
          <a:p>
            <a:r>
              <a:rPr lang="en-US" sz="1800" dirty="0"/>
              <a:t>10/6/23</a:t>
            </a:r>
          </a:p>
          <a:p>
            <a:pPr lvl="1"/>
            <a:r>
              <a:rPr lang="en-US" sz="1400" dirty="0"/>
              <a:t>q</a:t>
            </a:r>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8/4/23</a:t>
            </a:r>
          </a:p>
          <a:p>
            <a:pPr lvl="1"/>
            <a:r>
              <a:rPr lang="en-US" sz="1600" dirty="0"/>
              <a:t>Held three CRG meetings and in those meetings</a:t>
            </a:r>
          </a:p>
          <a:p>
            <a:pPr lvl="2"/>
            <a:r>
              <a:rPr lang="en-US" sz="1200" dirty="0"/>
              <a:t>Updated the scanning methods</a:t>
            </a:r>
          </a:p>
          <a:p>
            <a:pPr lvl="2"/>
            <a:r>
              <a:rPr lang="en-US" sz="1200" dirty="0"/>
              <a:t>Added a Minimum separation distance</a:t>
            </a:r>
          </a:p>
          <a:p>
            <a:pPr lvl="2"/>
            <a:r>
              <a:rPr lang="en-US" sz="1200" dirty="0"/>
              <a:t>Provided informative annexes on the spherical direct and inverse problems</a:t>
            </a:r>
          </a:p>
          <a:p>
            <a:pPr lvl="2"/>
            <a:r>
              <a:rPr lang="en-US" sz="1200" dirty="0"/>
              <a:t>Add a better description of pointing for power maps</a:t>
            </a:r>
          </a:p>
          <a:p>
            <a:pPr lvl="2"/>
            <a:r>
              <a:rPr lang="en-US" sz="1200" dirty="0"/>
              <a:t>And more</a:t>
            </a:r>
          </a:p>
          <a:p>
            <a:pPr lvl="1"/>
            <a:r>
              <a:rPr lang="en-US" sz="1600" dirty="0"/>
              <a:t>Expect completion by the end of September</a:t>
            </a:r>
          </a:p>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ellipsoidal triangles</a:t>
            </a:r>
          </a:p>
          <a:p>
            <a:pPr lvl="1"/>
            <a:r>
              <a:rPr lang="en-US" sz="1600" dirty="0"/>
              <a:t>Today’s CRG meeting is canceled and an additional CRG meeting will be scheduled for 29 Sep</a:t>
            </a:r>
          </a:p>
          <a:p>
            <a:r>
              <a:rPr lang="en-US" sz="2000" dirty="0"/>
              <a:t>10/6/23</a:t>
            </a:r>
          </a:p>
          <a:p>
            <a:pPr lvl="1"/>
            <a:r>
              <a:rPr lang="en-US" sz="1600" dirty="0"/>
              <a:t>CRG group met three times and has made great progress</a:t>
            </a:r>
          </a:p>
          <a:p>
            <a:pPr lvl="2"/>
            <a:r>
              <a:rPr lang="en-US" sz="1200" dirty="0"/>
              <a:t>Expect completion of draft version 2 by next WG meeting</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fontScale="92500" lnSpcReduction="20000"/>
          </a:bodyPr>
          <a:lstStyle/>
          <a:p>
            <a:r>
              <a:rPr lang="en-US" sz="2400" dirty="0"/>
              <a:t>Lead – Eric Lindahl</a:t>
            </a:r>
          </a:p>
          <a:p>
            <a:r>
              <a:rPr lang="en-US" sz="2400" dirty="0"/>
              <a:t>Maintainer – Carlos Caicedo, Becca Rousseau</a:t>
            </a:r>
          </a:p>
          <a:p>
            <a:r>
              <a:rPr lang="en-US" sz="2400" dirty="0"/>
              <a:t>8/4/23</a:t>
            </a:r>
          </a:p>
          <a:p>
            <a:pPr lvl="1"/>
            <a:r>
              <a:rPr lang="en-US" sz="2000" dirty="0"/>
              <a:t>Plan to have schemas ready in a couple of weeks.  </a:t>
            </a:r>
          </a:p>
          <a:p>
            <a:pPr lvl="1"/>
            <a:r>
              <a:rPr lang="en-US" sz="2000" dirty="0"/>
              <a:t>We still have not made progress using PURL</a:t>
            </a:r>
          </a:p>
          <a:p>
            <a:r>
              <a:rPr lang="en-US" sz="2400" dirty="0"/>
              <a:t>9/1/23</a:t>
            </a:r>
          </a:p>
          <a:p>
            <a:pPr lvl="1"/>
            <a:r>
              <a:rPr lang="en-US" sz="2000" dirty="0"/>
              <a:t>No changes – need to schedule a new meeting with the IEEE SA contact – Joshua Gay </a:t>
            </a:r>
            <a:r>
              <a:rPr lang="en-US" sz="2000" dirty="0">
                <a:hlinkClick r:id="rId2"/>
              </a:rPr>
              <a:t>j.gay@ieee.org</a:t>
            </a:r>
            <a:r>
              <a:rPr lang="en-US" sz="2000" dirty="0"/>
              <a:t> </a:t>
            </a:r>
          </a:p>
          <a:p>
            <a:pPr lvl="1"/>
            <a:r>
              <a:rPr lang="en-US" sz="2000" dirty="0"/>
              <a:t>Work with schemas to update their namespaces to match the PURL</a:t>
            </a:r>
          </a:p>
          <a:p>
            <a:pPr lvl="1"/>
            <a:r>
              <a:rPr lang="en-US" sz="2000" dirty="0"/>
              <a:t>Alex and Eric will review the steps for creating the PURL and will inform the group of the choice</a:t>
            </a:r>
          </a:p>
          <a:p>
            <a:r>
              <a:rPr lang="en-US" sz="2400" dirty="0"/>
              <a:t>10/6/23</a:t>
            </a:r>
          </a:p>
          <a:p>
            <a:pPr lvl="1"/>
            <a:r>
              <a:rPr lang="en-US" sz="2000" dirty="0"/>
              <a:t>PURL settled</a:t>
            </a:r>
          </a:p>
          <a:p>
            <a:pPr lvl="2"/>
            <a:r>
              <a:rPr lang="en-US" sz="1800" dirty="0">
                <a:effectLst/>
                <a:latin typeface="Calibri" panose="020F0502020204030204" pitchFamily="34" charset="0"/>
                <a:ea typeface="Calibri" panose="020F0502020204030204" pitchFamily="34" charset="0"/>
              </a:rPr>
              <a:t>The root URL "</a:t>
            </a:r>
            <a:r>
              <a:rPr lang="en-US" sz="1800" u="sng" dirty="0">
                <a:solidFill>
                  <a:srgbClr val="0000FF"/>
                </a:solidFill>
                <a:effectLst/>
                <a:latin typeface="Calibri" panose="020F0502020204030204" pitchFamily="34" charset="0"/>
                <a:ea typeface="Calibri" panose="020F0502020204030204" pitchFamily="34" charset="0"/>
                <a:hlinkClick r:id="rId3"/>
              </a:rPr>
              <a:t>purl.ieee.org/</a:t>
            </a:r>
            <a:r>
              <a:rPr lang="en-US" sz="1800" u="sng" dirty="0" err="1">
                <a:solidFill>
                  <a:srgbClr val="0000FF"/>
                </a:solidFill>
                <a:effectLst/>
                <a:latin typeface="Calibri" panose="020F0502020204030204" pitchFamily="34" charset="0"/>
                <a:ea typeface="Calibri" panose="020F0502020204030204" pitchFamily="34" charset="0"/>
                <a:hlinkClick r:id="rId3"/>
              </a:rPr>
              <a:t>sa</a:t>
            </a:r>
            <a:r>
              <a:rPr lang="en-US" sz="1800" dirty="0">
                <a:effectLst/>
                <a:latin typeface="Calibri" panose="020F0502020204030204" pitchFamily="34" charset="0"/>
                <a:ea typeface="Calibri" panose="020F0502020204030204" pitchFamily="34" charset="0"/>
              </a:rPr>
              <a:t>" for the standards groups is fixed and must be the root and using </a:t>
            </a:r>
            <a:r>
              <a:rPr lang="en-US" sz="1800" kern="0" dirty="0">
                <a:effectLst/>
                <a:latin typeface="Calibri" panose="020F0502020204030204" pitchFamily="34" charset="0"/>
                <a:ea typeface="Calibri" panose="020F0502020204030204" pitchFamily="34" charset="0"/>
              </a:rPr>
              <a:t>"/</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for our </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work, and "/</a:t>
            </a:r>
            <a:r>
              <a:rPr lang="en-US" sz="1800" kern="0" dirty="0" err="1">
                <a:effectLst/>
                <a:latin typeface="Calibri" panose="020F0502020204030204" pitchFamily="34" charset="0"/>
                <a:ea typeface="Calibri" panose="020F0502020204030204" pitchFamily="34" charset="0"/>
              </a:rPr>
              <a:t>scm</a:t>
            </a:r>
            <a:r>
              <a:rPr lang="en-US" sz="1800" kern="0" dirty="0">
                <a:effectLst/>
                <a:latin typeface="Calibri" panose="020F0502020204030204" pitchFamily="34" charset="0"/>
                <a:ea typeface="Calibri" panose="020F0502020204030204" pitchFamily="34" charset="0"/>
              </a:rPr>
              <a:t>" for our SCM work</a:t>
            </a:r>
          </a:p>
          <a:p>
            <a:pPr lvl="2"/>
            <a:r>
              <a:rPr lang="en-US" sz="1800" dirty="0">
                <a:effectLst/>
                <a:latin typeface="Calibri" panose="020F0502020204030204" pitchFamily="34" charset="0"/>
                <a:ea typeface="Calibri" panose="020F0502020204030204" pitchFamily="34" charset="0"/>
              </a:rPr>
              <a:t>Our SCM full PURL is "</a:t>
            </a:r>
            <a:r>
              <a:rPr lang="en-US" sz="1800" u="sng" dirty="0">
                <a:solidFill>
                  <a:srgbClr val="0000FF"/>
                </a:solidFill>
                <a:effectLst/>
                <a:latin typeface="Calibri" panose="020F0502020204030204" pitchFamily="34" charset="0"/>
                <a:ea typeface="Calibri" panose="020F0502020204030204" pitchFamily="34" charset="0"/>
                <a:hlinkClick r:id="rId4"/>
              </a:rPr>
              <a:t>purl.ieee.org/</a:t>
            </a:r>
            <a:r>
              <a:rPr lang="en-US" sz="1800" u="sng" dirty="0" err="1">
                <a:solidFill>
                  <a:srgbClr val="0000FF"/>
                </a:solidFill>
                <a:effectLst/>
                <a:latin typeface="Calibri" panose="020F0502020204030204" pitchFamily="34" charset="0"/>
                <a:ea typeface="Calibri" panose="020F0502020204030204" pitchFamily="34" charset="0"/>
                <a:hlinkClick r:id="rId4"/>
              </a:rPr>
              <a:t>sa</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dyspan</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scm</a:t>
            </a:r>
            <a:r>
              <a:rPr lang="en-US" sz="1800" dirty="0">
                <a:effectLst/>
                <a:latin typeface="Calibri" panose="020F0502020204030204" pitchFamily="34" charset="0"/>
                <a:ea typeface="Calibri" panose="020F0502020204030204" pitchFamily="34" charset="0"/>
              </a:rPr>
              <a:t>"</a:t>
            </a:r>
          </a:p>
          <a:p>
            <a:pPr lvl="2"/>
            <a:endParaRPr lang="en-US" sz="18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10/4/2023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#:5-23-0019-00-agen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15 Aug–notes follow</a:t>
            </a:r>
          </a:p>
          <a:p>
            <a:r>
              <a:rPr lang="en-US" sz="2000" dirty="0"/>
              <a:t>Treasurer – Reinhard has received a credit card and it has been activated</a:t>
            </a:r>
          </a:p>
          <a:p>
            <a:r>
              <a:rPr lang="en-US" sz="2000" dirty="0"/>
              <a:t>Selected updates</a:t>
            </a:r>
          </a:p>
          <a:p>
            <a:pPr lvl="1"/>
            <a:r>
              <a:rPr lang="en-US" sz="1600" dirty="0"/>
              <a:t>1900.1 – Meetings ongoing</a:t>
            </a:r>
          </a:p>
          <a:p>
            <a:pPr lvl="1"/>
            <a:r>
              <a:rPr lang="en-US" sz="1600" dirty="0"/>
              <a:t>1900.2 – No report</a:t>
            </a:r>
          </a:p>
          <a:p>
            <a:pPr lvl="1"/>
            <a:r>
              <a:rPr lang="en-US" sz="1600" dirty="0"/>
              <a:t>1900.6 – No report</a:t>
            </a:r>
          </a:p>
          <a:p>
            <a:pPr lvl="1"/>
            <a:r>
              <a:rPr lang="en-US" sz="1600" dirty="0"/>
              <a:t>1900.8 – Investigated a data set with 5G data.  Reviewed an ITU standard to store IQ data samples and meta data of those recordings.  Want to map this standard to theirs as well as the SIGMF standard</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Halted previous ideas for the time being</a:t>
            </a:r>
          </a:p>
          <a:p>
            <a:r>
              <a:rPr lang="en-US" sz="2100" dirty="0"/>
              <a:t>Oliver and Alex gave a briefing at the Alan Turing Institute conference discussing the use of AI/ML. Discussions covered</a:t>
            </a:r>
          </a:p>
          <a:p>
            <a:pPr lvl="1"/>
            <a:r>
              <a:rPr lang="en-US" sz="1600" dirty="0">
                <a:latin typeface="Calibri" panose="020F0502020204030204" pitchFamily="34" charset="0"/>
              </a:rPr>
              <a:t>The need for data sets and standards for those data sets</a:t>
            </a:r>
          </a:p>
          <a:p>
            <a:pPr lvl="1"/>
            <a:r>
              <a:rPr lang="en-US" sz="1600" dirty="0">
                <a:latin typeface="Calibri" panose="020F0502020204030204" pitchFamily="34" charset="0"/>
              </a:rPr>
              <a:t>Defense applications that do not require databases </a:t>
            </a:r>
          </a:p>
          <a:p>
            <a:r>
              <a:rPr lang="en-US" sz="2100" dirty="0"/>
              <a:t>Still hoping for a face-to-face SC meeting at the </a:t>
            </a:r>
            <a:r>
              <a:rPr lang="en-US" sz="2100" dirty="0" err="1"/>
              <a:t>DySPAN</a:t>
            </a:r>
            <a:r>
              <a:rPr lang="en-US" sz="2100" dirty="0"/>
              <a:t> Conference in DC in May 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10/4/2023</a:t>
            </a:fld>
            <a:endParaRPr lang="en-US"/>
          </a:p>
        </p:txBody>
      </p:sp>
      <p:sp>
        <p:nvSpPr>
          <p:cNvPr id="5" name="Footer Placeholder 4"/>
          <p:cNvSpPr>
            <a:spLocks noGrp="1"/>
          </p:cNvSpPr>
          <p:nvPr>
            <p:ph type="ftr" sz="quarter" idx="11"/>
          </p:nvPr>
        </p:nvSpPr>
        <p:spPr/>
        <p:txBody>
          <a:bodyPr/>
          <a:lstStyle/>
          <a:p>
            <a:pPr>
              <a:defRPr/>
            </a:pPr>
            <a:r>
              <a:rPr lang="en-US" dirty="0"/>
              <a:t>Doc #:5-23-0019-00-agen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10/4/2023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#:5-23-0019-00-agen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A screenshot of a computer&#10;&#10;Description automatically generated with low confidence">
            <a:extLst>
              <a:ext uri="{FF2B5EF4-FFF2-40B4-BE49-F238E27FC236}">
                <a16:creationId xmlns:a16="http://schemas.microsoft.com/office/drawing/2014/main" id="{EDE643EC-7D07-7B6E-FD4A-3F58B518F58F}"/>
              </a:ext>
            </a:extLst>
          </p:cNvPr>
          <p:cNvPicPr>
            <a:picLocks noGrp="1" noChangeAspect="1"/>
          </p:cNvPicPr>
          <p:nvPr>
            <p:ph idx="1"/>
          </p:nvPr>
        </p:nvPicPr>
        <p:blipFill>
          <a:blip r:embed="rId2"/>
          <a:stretch>
            <a:fillRect/>
          </a:stretch>
        </p:blipFill>
        <p:spPr>
          <a:xfrm>
            <a:off x="990600" y="1060802"/>
            <a:ext cx="6473456" cy="5065362"/>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10/4/2023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#:5-23-0019-00-agen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7/7/23</a:t>
            </a:r>
          </a:p>
          <a:p>
            <a:pPr lvl="1"/>
            <a:r>
              <a:rPr lang="en-US" sz="1200" dirty="0"/>
              <a:t>Carlos and John submitted a tutorial proposal on SCMs to MILCOM 23 which will occur in late October</a:t>
            </a:r>
          </a:p>
          <a:p>
            <a:pPr lvl="1"/>
            <a:r>
              <a:rPr lang="en-US" sz="1200" dirty="0"/>
              <a:t>Julia – submitted proposal to MILCOM on intelligent algorithms and their applications to communications</a:t>
            </a:r>
          </a:p>
          <a:p>
            <a:pPr lvl="1"/>
            <a:r>
              <a:rPr lang="en-US" sz="1200" dirty="0" err="1"/>
              <a:t>Keybridge</a:t>
            </a:r>
            <a:r>
              <a:rPr lang="en-US" sz="1200" dirty="0"/>
              <a:t> runs CBRS SAS and a TV Whitespace database and are considering a frequency coordination system in the 6 GHz.  We want to squeeze performance out of the CBRS SAS. Assignments do not scale well.  Looking at alternate methods that scale better and SCM is one of them interested in the spec and data model. Wants to use SCMs as a logical data model – want to come up with equivalent CBRS solution. Answers need to match.  Want to turn an n! problem into a log n problem. Aggregate interference is a big issue. Seeks channel assignment and power limitation to optimize the outcomes.  Wants computational simplicity.</a:t>
            </a:r>
          </a:p>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10/6/23</a:t>
            </a:r>
          </a:p>
          <a:p>
            <a:pPr lvl="1"/>
            <a:r>
              <a:rPr lang="en-US" sz="1050" dirty="0"/>
              <a:t>q</a:t>
            </a:r>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9/1/23 0800 ET</a:t>
            </a:r>
          </a:p>
          <a:p>
            <a:r>
              <a:rPr lang="en-US" sz="1600" strike="sngStrike" dirty="0"/>
              <a:t>Open-Source Meeting TBD</a:t>
            </a:r>
          </a:p>
          <a:p>
            <a:r>
              <a:rPr lang="en-US" sz="1600" strike="sngStrike" dirty="0"/>
              <a:t>P1900.5 Revision Ad hoc 9/8/23 1330 ET </a:t>
            </a:r>
          </a:p>
          <a:p>
            <a:r>
              <a:rPr lang="en-US" sz="1600" strike="sngStrike" dirty="0"/>
              <a:t>P1900.5.2 CRG 9/15/23 1300 ET</a:t>
            </a:r>
          </a:p>
          <a:p>
            <a:r>
              <a:rPr lang="en-US" sz="1600" strike="sngStrike" dirty="0"/>
              <a:t>P1900.5 Revision Ad-hoc 9/22/23 1300 ET</a:t>
            </a:r>
          </a:p>
          <a:p>
            <a:r>
              <a:rPr lang="en-US" sz="1600" strike="sngStrike" dirty="0"/>
              <a:t>P1900.5.2 CRG 9/29/23 1300 ET</a:t>
            </a:r>
          </a:p>
          <a:p>
            <a:r>
              <a:rPr lang="en-US" sz="1600" dirty="0"/>
              <a:t>P1900.5.2 CRG 10/6/23 1300 ET</a:t>
            </a:r>
          </a:p>
          <a:p>
            <a:r>
              <a:rPr lang="en-US" sz="1600" dirty="0"/>
              <a:t>P1900.5 WG Mtg 10/6/23 1430 ET</a:t>
            </a:r>
          </a:p>
          <a:p>
            <a:r>
              <a:rPr lang="en-US" sz="1600" dirty="0"/>
              <a:t>P1900.5.1 Ad hoc 10/6/23 1430+ ET </a:t>
            </a:r>
          </a:p>
          <a:p>
            <a:r>
              <a:rPr lang="en-US" sz="1600" dirty="0"/>
              <a:t>P1900.5 Revision Ad-hoc 9/13/23 1330 ET</a:t>
            </a:r>
          </a:p>
          <a:p>
            <a:r>
              <a:rPr lang="en-US" sz="1600" dirty="0"/>
              <a:t>P1900.5.2 CRG 9/20/23 1300 ET</a:t>
            </a:r>
          </a:p>
          <a:p>
            <a:r>
              <a:rPr lang="en-US" sz="1600" dirty="0"/>
              <a:t>P1900.5 Revision Ad-hoc 9/27/23 1330 ET</a:t>
            </a:r>
          </a:p>
          <a:p>
            <a:r>
              <a:rPr lang="en-US" sz="1600" dirty="0"/>
              <a:t>P1900.5 WG Mtg 11/3/23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r>
              <a:rPr lang="en-US" sz="2200" dirty="0"/>
              <a:t>Workshop at the FCC on AI applied to communications </a:t>
            </a:r>
            <a:r>
              <a:rPr lang="en-US" sz="2200" dirty="0">
                <a:hlinkClick r:id="rId2"/>
              </a:rPr>
              <a:t>https://www.fcc.gov/fcc-nsf-ai-workshop</a:t>
            </a:r>
            <a:endParaRPr lang="en-US" sz="2200" dirty="0"/>
          </a:p>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10/4/2023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#:5-23-0019-00-agen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10/4/2023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807008200"/>
              </p:ext>
            </p:extLst>
          </p:nvPr>
        </p:nvGraphicFramePr>
        <p:xfrm>
          <a:off x="2819400" y="964097"/>
          <a:ext cx="5550157" cy="436990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10/6/23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10/4/2023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9/1/23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10/4/2023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5-23-0019-00-agen</a:t>
            </a:r>
          </a:p>
          <a:p>
            <a:endParaRPr dirty="0"/>
          </a:p>
          <a:p>
            <a:r>
              <a:rPr dirty="0"/>
              <a:t>Mover:</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10/4/2023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#:5-23-0019-00-agen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10/4/2023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10/4/2023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10/4/2023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#:5-23-0019-00-agen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35774</TotalTime>
  <Words>3382</Words>
  <Application>Microsoft Office PowerPoint</Application>
  <PresentationFormat>On-screen Show (4:3)</PresentationFormat>
  <Paragraphs>482</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610</cp:revision>
  <dcterms:created xsi:type="dcterms:W3CDTF">2013-08-13T02:52:21Z</dcterms:created>
  <dcterms:modified xsi:type="dcterms:W3CDTF">2023-10-04T10:39:13Z</dcterms:modified>
</cp:coreProperties>
</file>