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86" r:id="rId18"/>
    <p:sldId id="465" r:id="rId19"/>
    <p:sldId id="487" r:id="rId20"/>
    <p:sldId id="484" r:id="rId21"/>
    <p:sldId id="437" r:id="rId22"/>
    <p:sldId id="438" r:id="rId23"/>
    <p:sldId id="477" r:id="rId24"/>
    <p:sldId id="488"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p:scale>
          <a:sx n="110" d="100"/>
          <a:sy n="110" d="100"/>
        </p:scale>
        <p:origin x="20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9/1/2023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#:5-23-0016-01-agen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9/1/2023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#:5-23-0016-01-agen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9/1/2023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#:5-23-0016-01-agen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9/1/2023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#:5-23-0016-01-agen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9/1/2023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#:5-23-0016-01-agen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9/1/2023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#:5-23-0016-01-agen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9/1/2023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#:5-23-0016-01-agen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9/1/2023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#:5-23-0016-01-agen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9/1/2023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9/1/2023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#:5-23-0016-01-agen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j.gay@ieee.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apache.org/licenses/LICENSE-2.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9/1/2023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#:5-23-0016-01-agen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36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Sep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Sep 2023</a:t>
            </a:r>
          </a:p>
          <a:p>
            <a:pPr eaLnBrk="0" hangingPunct="0"/>
            <a:r>
              <a:rPr lang="en-US" sz="1200" b="1" dirty="0">
                <a:latin typeface="Arial" pitchFamily="34" charset="0"/>
                <a:cs typeface="Times New Roman" pitchFamily="18" charset="0"/>
              </a:rPr>
              <a:t>Document No: 5-23-0016-01-agen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7/7/23</a:t>
            </a:r>
          </a:p>
          <a:p>
            <a:pPr lvl="1"/>
            <a:r>
              <a:rPr lang="en-US" sz="1800" dirty="0"/>
              <a:t>Went over possible enumerations of classes of systems, actors, and components</a:t>
            </a:r>
          </a:p>
          <a:p>
            <a:pPr lvl="1"/>
            <a:r>
              <a:rPr lang="en-US" sz="1800" dirty="0"/>
              <a:t>Won’t be done by December and not within a year so we will seek an extension</a:t>
            </a:r>
          </a:p>
          <a:p>
            <a:pPr lvl="1"/>
            <a:r>
              <a:rPr lang="en-US" sz="1800" dirty="0"/>
              <a:t>Eric presented the C4 model for the concepts and providing visualization of them – Shastri created a UML model which we will discuss at the next ad hoc</a:t>
            </a:r>
            <a:endParaRPr lang="en-US" sz="2200" dirty="0"/>
          </a:p>
          <a:p>
            <a:r>
              <a:rPr lang="en-US" sz="2200" dirty="0"/>
              <a:t>8/4/23</a:t>
            </a:r>
          </a:p>
          <a:p>
            <a:pPr lvl="1"/>
            <a:r>
              <a:rPr lang="en-US" sz="1800" dirty="0"/>
              <a:t>PAR Extension approved by </a:t>
            </a:r>
            <a:r>
              <a:rPr lang="en-US" sz="1800" dirty="0" err="1"/>
              <a:t>DySPAN</a:t>
            </a:r>
            <a:r>
              <a:rPr lang="en-US" sz="1800" dirty="0"/>
              <a:t> SC and submitted to </a:t>
            </a:r>
            <a:r>
              <a:rPr lang="en-US" sz="1800" dirty="0" err="1"/>
              <a:t>NesCom</a:t>
            </a:r>
            <a:endParaRPr lang="en-US" sz="1800" dirty="0"/>
          </a:p>
          <a:p>
            <a:pPr lvl="1"/>
            <a:r>
              <a:rPr lang="en-US" sz="1800" dirty="0"/>
              <a:t>Carlos briefed the group on the history of our standards work and identified the good material that is available and proposed a direction that the group agreed to</a:t>
            </a:r>
          </a:p>
          <a:p>
            <a:r>
              <a:rPr lang="en-US" sz="2200" dirty="0"/>
              <a:t>9/1/23</a:t>
            </a:r>
          </a:p>
          <a:p>
            <a:pPr lvl="1"/>
            <a:r>
              <a:rPr lang="en-US" sz="1800" dirty="0"/>
              <a:t>PAR strategy established.  Will create a new PAR if it has no effect on the existing standard or will push for extension if it does</a:t>
            </a:r>
          </a:p>
          <a:p>
            <a:pPr lvl="1"/>
            <a:r>
              <a:rPr lang="en-US" sz="1800" dirty="0"/>
              <a:t>A document that covers current discussion will be posted by 4 Sep</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1900.5 Revision Par Strategy</a:t>
            </a:r>
          </a:p>
        </p:txBody>
      </p:sp>
      <p:sp>
        <p:nvSpPr>
          <p:cNvPr id="12291" name="Content Placeholder 2"/>
          <p:cNvSpPr>
            <a:spLocks noGrp="1"/>
          </p:cNvSpPr>
          <p:nvPr>
            <p:ph idx="1"/>
          </p:nvPr>
        </p:nvSpPr>
        <p:spPr/>
        <p:txBody>
          <a:bodyPr/>
          <a:lstStyle/>
          <a:p>
            <a:r>
              <a:rPr dirty="0">
                <a:solidFill>
                  <a:schemeClr val="tx1"/>
                </a:solidFill>
              </a:rPr>
              <a:t>T</a:t>
            </a:r>
            <a:r>
              <a:rPr lang="en-US" dirty="0">
                <a:solidFill>
                  <a:schemeClr val="tx1"/>
                </a:solidFill>
              </a:rPr>
              <a:t>h</a:t>
            </a:r>
            <a:r>
              <a:rPr dirty="0">
                <a:solidFill>
                  <a:schemeClr val="tx1"/>
                </a:solidFill>
              </a:rPr>
              <a:t>e workgroup should cancel the PAR extension and the PAR and submit a new PAR if this does not affect the status of the current standard and if it does defend the extension</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a:t>
            </a:r>
          </a:p>
          <a:p>
            <a:r>
              <a:rPr dirty="0"/>
              <a:t>Second: Carlos</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4130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9/1/2023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extLst>
              <p:ext uri="{D42A27DB-BD31-4B8C-83A1-F6EECF244321}">
                <p14:modId xmlns:p14="http://schemas.microsoft.com/office/powerpoint/2010/main" val="3360696257"/>
              </p:ext>
            </p:extLst>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022E610-DF4A-E19C-6926-AFFAA3F50446}"/>
              </a:ext>
            </a:extLst>
          </p:cNvPr>
          <p:cNvSpPr>
            <a:spLocks noGrp="1"/>
          </p:cNvSpPr>
          <p:nvPr>
            <p:ph type="title"/>
          </p:nvPr>
        </p:nvSpPr>
        <p:spPr/>
        <p:txBody>
          <a:bodyPr/>
          <a:lstStyle/>
          <a:p>
            <a:r>
              <a:rPr lang="en-US" dirty="0"/>
              <a:t>1900.5R PAR Extension</a:t>
            </a:r>
          </a:p>
        </p:txBody>
      </p:sp>
      <p:sp>
        <p:nvSpPr>
          <p:cNvPr id="8" name="Content Placeholder 7">
            <a:extLst>
              <a:ext uri="{FF2B5EF4-FFF2-40B4-BE49-F238E27FC236}">
                <a16:creationId xmlns:a16="http://schemas.microsoft.com/office/drawing/2014/main" id="{84DD8C9B-7DAB-3E79-F8DD-4EDE3C7E37CB}"/>
              </a:ext>
            </a:extLst>
          </p:cNvPr>
          <p:cNvSpPr>
            <a:spLocks noGrp="1"/>
          </p:cNvSpPr>
          <p:nvPr>
            <p:ph sz="half" idx="1"/>
          </p:nvPr>
        </p:nvSpPr>
        <p:spPr/>
        <p:txBody>
          <a:bodyPr/>
          <a:lstStyle/>
          <a:p>
            <a:pPr fontAlgn="t"/>
            <a:r>
              <a:rPr lang="en-US" sz="1400" b="1" dirty="0">
                <a:solidFill>
                  <a:srgbClr val="333333"/>
                </a:solidFill>
                <a:effectLst/>
                <a:latin typeface="Open Sans" panose="020B0606030504020204" pitchFamily="34" charset="0"/>
              </a:rPr>
              <a:t>Number of Years that the Extension is being requested: </a:t>
            </a:r>
            <a:r>
              <a:rPr lang="en-US" sz="1400" dirty="0">
                <a:solidFill>
                  <a:srgbClr val="333333"/>
                </a:solidFill>
                <a:effectLst/>
                <a:latin typeface="Open Sans" panose="020B0606030504020204" pitchFamily="34" charset="0"/>
              </a:rPr>
              <a:t>2</a:t>
            </a:r>
          </a:p>
          <a:p>
            <a:pPr fontAlgn="t"/>
            <a:r>
              <a:rPr lang="en-US" sz="1400" b="1" dirty="0">
                <a:solidFill>
                  <a:srgbClr val="333333"/>
                </a:solidFill>
                <a:effectLst/>
                <a:latin typeface="Open Sans" panose="020B0606030504020204" pitchFamily="34" charset="0"/>
              </a:rPr>
              <a:t>2. Why an Extension is required (include actions to complete):   </a:t>
            </a:r>
            <a:br>
              <a:rPr lang="en-US" sz="1400" b="1" dirty="0">
                <a:solidFill>
                  <a:srgbClr val="333333"/>
                </a:solidFill>
                <a:effectLst/>
                <a:latin typeface="Open Sans" panose="020B0606030504020204" pitchFamily="34" charset="0"/>
              </a:rPr>
            </a:br>
            <a:r>
              <a:rPr lang="en-US" sz="1400" dirty="0">
                <a:solidFill>
                  <a:srgbClr val="333333"/>
                </a:solidFill>
                <a:effectLst/>
                <a:latin typeface="Open Sans" panose="020B0606030504020204" pitchFamily="34" charset="0"/>
              </a:rPr>
              <a:t>Shifting membership and different interests over the years have prevented reaching consensus on the content of the standard. Recent meetings have settled a direction and a person has been identified to be the editor. Current project duration won't allow completion of the standard.</a:t>
            </a:r>
          </a:p>
          <a:p>
            <a:pPr fontAlgn="t"/>
            <a:r>
              <a:rPr lang="en-US" sz="1400" b="1" dirty="0">
                <a:solidFill>
                  <a:srgbClr val="333333"/>
                </a:solidFill>
                <a:effectLst/>
                <a:latin typeface="Open Sans" panose="020B0606030504020204" pitchFamily="34" charset="0"/>
              </a:rPr>
              <a:t>3.1. What date did/will you begin writing the first draft:   </a:t>
            </a:r>
            <a:r>
              <a:rPr lang="en-US" sz="1400" dirty="0">
                <a:solidFill>
                  <a:srgbClr val="333333"/>
                </a:solidFill>
                <a:effectLst/>
                <a:latin typeface="Open Sans" panose="020B0606030504020204" pitchFamily="34" charset="0"/>
              </a:rPr>
              <a:t>02 Oct 2023</a:t>
            </a:r>
          </a:p>
          <a:p>
            <a:pPr fontAlgn="t"/>
            <a:r>
              <a:rPr lang="en-US" sz="1400" b="1" dirty="0">
                <a:solidFill>
                  <a:srgbClr val="333333"/>
                </a:solidFill>
                <a:effectLst/>
                <a:latin typeface="Open Sans" panose="020B0606030504020204" pitchFamily="34" charset="0"/>
              </a:rPr>
              <a:t>3.2. How many people are actively working on the Project:  </a:t>
            </a:r>
            <a:r>
              <a:rPr lang="en-US" sz="1400" dirty="0">
                <a:solidFill>
                  <a:srgbClr val="333333"/>
                </a:solidFill>
                <a:effectLst/>
                <a:latin typeface="Open Sans" panose="020B0606030504020204" pitchFamily="34" charset="0"/>
              </a:rPr>
              <a:t>7</a:t>
            </a:r>
          </a:p>
          <a:p>
            <a:pPr marL="0" indent="0">
              <a:buNone/>
            </a:pPr>
            <a:endParaRPr lang="en-US" dirty="0"/>
          </a:p>
        </p:txBody>
      </p:sp>
      <p:sp>
        <p:nvSpPr>
          <p:cNvPr id="9" name="Content Placeholder 8">
            <a:extLst>
              <a:ext uri="{FF2B5EF4-FFF2-40B4-BE49-F238E27FC236}">
                <a16:creationId xmlns:a16="http://schemas.microsoft.com/office/drawing/2014/main" id="{42B0DDEC-5441-0CD2-0B41-F377500C5656}"/>
              </a:ext>
            </a:extLst>
          </p:cNvPr>
          <p:cNvSpPr>
            <a:spLocks noGrp="1"/>
          </p:cNvSpPr>
          <p:nvPr>
            <p:ph sz="half" idx="2"/>
          </p:nvPr>
        </p:nvSpPr>
        <p:spPr/>
        <p:txBody>
          <a:bodyPr/>
          <a:lstStyle/>
          <a:p>
            <a:pPr fontAlgn="t"/>
            <a:r>
              <a:rPr lang="en-US" sz="1400" b="1" dirty="0">
                <a:solidFill>
                  <a:srgbClr val="333333"/>
                </a:solidFill>
                <a:effectLst/>
                <a:latin typeface="Open Sans" panose="020B0606030504020204" pitchFamily="34" charset="0"/>
              </a:rPr>
              <a:t>3.3. How many times a year does the Working Group meet:</a:t>
            </a:r>
            <a:endParaRPr lang="en-US" sz="1400" dirty="0">
              <a:solidFill>
                <a:srgbClr val="333333"/>
              </a:solidFill>
              <a:effectLst/>
              <a:latin typeface="Open Sans" panose="020B0606030504020204" pitchFamily="34" charset="0"/>
            </a:endParaRPr>
          </a:p>
          <a:p>
            <a:pPr lvl="1" fontAlgn="t"/>
            <a:r>
              <a:rPr lang="en-US" sz="1000" b="1" dirty="0">
                <a:solidFill>
                  <a:srgbClr val="333333"/>
                </a:solidFill>
                <a:effectLst/>
                <a:latin typeface="Open Sans" panose="020B0606030504020204" pitchFamily="34" charset="0"/>
              </a:rPr>
              <a:t>In Person:  </a:t>
            </a:r>
            <a:r>
              <a:rPr lang="en-US" sz="1000" dirty="0">
                <a:solidFill>
                  <a:srgbClr val="333333"/>
                </a:solidFill>
                <a:effectLst/>
                <a:latin typeface="Open Sans" panose="020B0606030504020204" pitchFamily="34" charset="0"/>
              </a:rPr>
              <a:t>0</a:t>
            </a:r>
          </a:p>
          <a:p>
            <a:pPr lvl="1" fontAlgn="t"/>
            <a:r>
              <a:rPr lang="en-US" sz="1000" b="1" dirty="0">
                <a:solidFill>
                  <a:srgbClr val="333333"/>
                </a:solidFill>
                <a:effectLst/>
                <a:latin typeface="Open Sans" panose="020B0606030504020204" pitchFamily="34" charset="0"/>
              </a:rPr>
              <a:t>Via Teleconference:  </a:t>
            </a:r>
            <a:r>
              <a:rPr lang="en-US" sz="1000" dirty="0">
                <a:solidFill>
                  <a:srgbClr val="333333"/>
                </a:solidFill>
                <a:effectLst/>
                <a:latin typeface="Open Sans" panose="020B0606030504020204" pitchFamily="34" charset="0"/>
              </a:rPr>
              <a:t>24</a:t>
            </a:r>
          </a:p>
          <a:p>
            <a:pPr algn="l" fontAlgn="t"/>
            <a:r>
              <a:rPr lang="en-US" sz="1400" b="1" i="0" dirty="0">
                <a:solidFill>
                  <a:srgbClr val="333333"/>
                </a:solidFill>
                <a:effectLst/>
                <a:latin typeface="Open Sans" panose="020B0606030504020204" pitchFamily="34" charset="0"/>
              </a:rPr>
              <a:t>3.4. How many times a year is a Draft circulated to the Working Group: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3.5. What percentage of the Draft is stable: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3.6. How many significant work revisions has the Draft been through: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4. When will/did initial Standards Association Ballot begin: </a:t>
            </a:r>
            <a:r>
              <a:rPr lang="en-US" sz="1400" b="0" i="0" dirty="0">
                <a:solidFill>
                  <a:srgbClr val="333333"/>
                </a:solidFill>
                <a:effectLst/>
                <a:latin typeface="Open Sans" panose="020B0606030504020204" pitchFamily="34" charset="0"/>
              </a:rPr>
              <a:t>Oct 2024</a:t>
            </a:r>
          </a:p>
          <a:p>
            <a:pPr algn="l" fontAlgn="t"/>
            <a:r>
              <a:rPr lang="en-US" sz="1400" b="1" i="0" dirty="0">
                <a:solidFill>
                  <a:srgbClr val="333333"/>
                </a:solidFill>
                <a:effectLst/>
                <a:latin typeface="Open Sans" panose="020B0606030504020204" pitchFamily="34" charset="0"/>
              </a:rPr>
              <a:t>When do you expect to submit the proposed Standard to </a:t>
            </a:r>
            <a:r>
              <a:rPr lang="en-US" sz="1400" b="1" i="0" dirty="0" err="1">
                <a:solidFill>
                  <a:srgbClr val="333333"/>
                </a:solidFill>
                <a:effectLst/>
                <a:latin typeface="Open Sans" panose="020B0606030504020204" pitchFamily="34" charset="0"/>
              </a:rPr>
              <a:t>RevCom</a:t>
            </a:r>
            <a:r>
              <a:rPr lang="en-US" sz="1400" b="1" i="0" dirty="0">
                <a:solidFill>
                  <a:srgbClr val="333333"/>
                </a:solidFill>
                <a:effectLst/>
                <a:latin typeface="Open Sans" panose="020B0606030504020204" pitchFamily="34" charset="0"/>
              </a:rPr>
              <a:t>: </a:t>
            </a:r>
            <a:br>
              <a:rPr lang="en-US" sz="1400" b="1" i="0" dirty="0">
                <a:solidFill>
                  <a:srgbClr val="333333"/>
                </a:solidFill>
                <a:effectLst/>
                <a:latin typeface="Open Sans" panose="020B0606030504020204" pitchFamily="34" charset="0"/>
              </a:rPr>
            </a:br>
            <a:r>
              <a:rPr lang="en-US" sz="1400" b="0" i="0" dirty="0">
                <a:solidFill>
                  <a:srgbClr val="333333"/>
                </a:solidFill>
                <a:effectLst/>
                <a:latin typeface="Open Sans" panose="020B0606030504020204" pitchFamily="34" charset="0"/>
              </a:rPr>
              <a:t>Oct 2025</a:t>
            </a:r>
          </a:p>
          <a:p>
            <a:pPr algn="l" fontAlgn="t"/>
            <a:r>
              <a:rPr lang="en-US" sz="1400" b="1" i="0" dirty="0">
                <a:solidFill>
                  <a:srgbClr val="333333"/>
                </a:solidFill>
                <a:effectLst/>
                <a:latin typeface="Open Sans" panose="020B0606030504020204" pitchFamily="34" charset="0"/>
              </a:rPr>
              <a:t>Has this document already been adopted by another source? (if so, please identify):  </a:t>
            </a:r>
            <a:r>
              <a:rPr lang="en-US" sz="1400" b="0" i="0" dirty="0">
                <a:solidFill>
                  <a:srgbClr val="333333"/>
                </a:solidFill>
                <a:effectLst/>
                <a:latin typeface="Open Sans" panose="020B0606030504020204" pitchFamily="34" charset="0"/>
              </a:rPr>
              <a:t>No</a:t>
            </a:r>
          </a:p>
          <a:p>
            <a:pPr marL="0" indent="0">
              <a:buNone/>
            </a:pPr>
            <a:endParaRPr lang="en-US" dirty="0"/>
          </a:p>
        </p:txBody>
      </p:sp>
      <p:sp>
        <p:nvSpPr>
          <p:cNvPr id="2" name="Date Placeholder 1">
            <a:extLst>
              <a:ext uri="{FF2B5EF4-FFF2-40B4-BE49-F238E27FC236}">
                <a16:creationId xmlns:a16="http://schemas.microsoft.com/office/drawing/2014/main" id="{D8BB66C5-B04E-9FAC-709A-C79DB694EB59}"/>
              </a:ext>
            </a:extLst>
          </p:cNvPr>
          <p:cNvSpPr>
            <a:spLocks noGrp="1"/>
          </p:cNvSpPr>
          <p:nvPr>
            <p:ph type="dt" sz="half" idx="10"/>
          </p:nvPr>
        </p:nvSpPr>
        <p:spPr/>
        <p:txBody>
          <a:bodyPr/>
          <a:lstStyle/>
          <a:p>
            <a:pPr>
              <a:defRPr/>
            </a:pPr>
            <a:fld id="{5E66545D-41DF-C74D-82CB-1DF8D975D992}" type="datetime1">
              <a:rPr lang="en-US" smtClean="0"/>
              <a:t>9/1/2023</a:t>
            </a:fld>
            <a:endParaRPr lang="en-US"/>
          </a:p>
        </p:txBody>
      </p:sp>
      <p:sp>
        <p:nvSpPr>
          <p:cNvPr id="3" name="Footer Placeholder 2">
            <a:extLst>
              <a:ext uri="{FF2B5EF4-FFF2-40B4-BE49-F238E27FC236}">
                <a16:creationId xmlns:a16="http://schemas.microsoft.com/office/drawing/2014/main" id="{C6DD3746-7FED-E262-01F5-C13BED09F3A2}"/>
              </a:ext>
            </a:extLst>
          </p:cNvPr>
          <p:cNvSpPr>
            <a:spLocks noGrp="1"/>
          </p:cNvSpPr>
          <p:nvPr>
            <p:ph type="ftr" sz="quarter" idx="11"/>
          </p:nvPr>
        </p:nvSpPr>
        <p:spPr/>
        <p:txBody>
          <a:bodyPr/>
          <a:lstStyle/>
          <a:p>
            <a:r>
              <a:rPr lang="en-US" dirty="0"/>
              <a:t>Doc #:5-23-0016-01-agen</a:t>
            </a:r>
          </a:p>
        </p:txBody>
      </p:sp>
      <p:sp>
        <p:nvSpPr>
          <p:cNvPr id="4" name="Slide Number Placeholder 3">
            <a:extLst>
              <a:ext uri="{FF2B5EF4-FFF2-40B4-BE49-F238E27FC236}">
                <a16:creationId xmlns:a16="http://schemas.microsoft.com/office/drawing/2014/main" id="{30896000-5FDD-1087-BF95-746237D3D139}"/>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334742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r>
              <a:rPr lang="en-US" sz="1800" dirty="0"/>
              <a:t>8/4/23</a:t>
            </a:r>
          </a:p>
          <a:p>
            <a:pPr lvl="1"/>
            <a:r>
              <a:rPr lang="en-US" sz="1400" dirty="0"/>
              <a:t>Updated a revision PAR and will be discussed at the follow-on ad hoc.</a:t>
            </a:r>
          </a:p>
          <a:p>
            <a:r>
              <a:rPr lang="en-US" sz="1800" dirty="0"/>
              <a:t>9/1/23</a:t>
            </a:r>
          </a:p>
          <a:p>
            <a:pPr lvl="1"/>
            <a:r>
              <a:rPr lang="en-US" sz="1400" dirty="0"/>
              <a:t>Finishing a new version of the 1900.5.1R PAR. Will distribute.  Posted on </a:t>
            </a:r>
            <a:r>
              <a:rPr lang="en-US" sz="1400" dirty="0" err="1"/>
              <a:t>MyProject</a:t>
            </a:r>
            <a:r>
              <a:rPr lang="en-US" sz="1400" dirty="0"/>
              <a:t>.  Will vote on accepting next WG meeting.</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7/7/23</a:t>
            </a:r>
          </a:p>
          <a:p>
            <a:pPr lvl="1"/>
            <a:r>
              <a:rPr lang="en-US" sz="1600" dirty="0"/>
              <a:t>CRG meeting and we are working the comments.  </a:t>
            </a:r>
          </a:p>
          <a:p>
            <a:pPr lvl="1"/>
            <a:r>
              <a:rPr lang="en-US" sz="1600" dirty="0"/>
              <a:t>Worked through some comments</a:t>
            </a:r>
          </a:p>
          <a:p>
            <a:r>
              <a:rPr lang="en-US" sz="2000" dirty="0"/>
              <a:t>8/4/23</a:t>
            </a:r>
          </a:p>
          <a:p>
            <a:pPr lvl="1"/>
            <a:r>
              <a:rPr lang="en-US" sz="1600" dirty="0"/>
              <a:t>Held three CRG meetings and in those meetings</a:t>
            </a:r>
          </a:p>
          <a:p>
            <a:pPr lvl="2"/>
            <a:r>
              <a:rPr lang="en-US" sz="1200" dirty="0"/>
              <a:t>Updated the scanning methods</a:t>
            </a:r>
          </a:p>
          <a:p>
            <a:pPr lvl="2"/>
            <a:r>
              <a:rPr lang="en-US" sz="1200" dirty="0"/>
              <a:t>Added a Minimum separation distance</a:t>
            </a:r>
          </a:p>
          <a:p>
            <a:pPr lvl="2"/>
            <a:r>
              <a:rPr lang="en-US" sz="1200" dirty="0"/>
              <a:t>Provided informative annexes on the spherical direct and inverse problems</a:t>
            </a:r>
          </a:p>
          <a:p>
            <a:pPr lvl="2"/>
            <a:r>
              <a:rPr lang="en-US" sz="1200" dirty="0"/>
              <a:t>Add a better description of pointing for power maps</a:t>
            </a:r>
          </a:p>
          <a:p>
            <a:pPr lvl="2"/>
            <a:r>
              <a:rPr lang="en-US" sz="1200" dirty="0"/>
              <a:t>And more</a:t>
            </a:r>
          </a:p>
          <a:p>
            <a:pPr lvl="1"/>
            <a:r>
              <a:rPr lang="en-US" sz="1600" dirty="0"/>
              <a:t>Expect completion by the end of September</a:t>
            </a:r>
          </a:p>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7/7/23</a:t>
            </a:r>
          </a:p>
          <a:p>
            <a:pPr lvl="1"/>
            <a:r>
              <a:rPr lang="en-US" sz="2000" dirty="0"/>
              <a:t>Alex and Eric will contact on the PURL status as well as support 1900.8</a:t>
            </a:r>
          </a:p>
          <a:p>
            <a:r>
              <a:rPr lang="en-US" sz="2400" dirty="0"/>
              <a:t>8/4/23</a:t>
            </a:r>
          </a:p>
          <a:p>
            <a:pPr lvl="1"/>
            <a:r>
              <a:rPr lang="en-US" sz="2000" dirty="0"/>
              <a:t>Plan to have schemas ready in a couple of weeks.  </a:t>
            </a:r>
          </a:p>
          <a:p>
            <a:pPr lvl="1"/>
            <a:r>
              <a:rPr lang="en-US" sz="2000" dirty="0"/>
              <a:t>We still have not made progress using PURL</a:t>
            </a:r>
          </a:p>
          <a:p>
            <a:r>
              <a:rPr lang="en-US" sz="2400" dirty="0"/>
              <a:t>9/1/23</a:t>
            </a:r>
          </a:p>
          <a:p>
            <a:pPr lvl="1"/>
            <a:r>
              <a:rPr lang="en-US" sz="2000" dirty="0"/>
              <a:t>No changes – need to schedule a new meeting with the IEEE SA contact – Joshua Gay </a:t>
            </a:r>
            <a:r>
              <a:rPr lang="en-US" sz="2000" dirty="0">
                <a:hlinkClick r:id="rId2"/>
              </a:rPr>
              <a:t>j.gay@ieee.org</a:t>
            </a:r>
            <a:r>
              <a:rPr lang="en-US" sz="2000" dirty="0"/>
              <a:t> </a:t>
            </a:r>
          </a:p>
          <a:p>
            <a:pPr lvl="1"/>
            <a:r>
              <a:rPr lang="en-US" sz="2000" dirty="0"/>
              <a:t>Work with schemas to update their namespaces to match the PURL</a:t>
            </a:r>
          </a:p>
          <a:p>
            <a:pPr lvl="1"/>
            <a:r>
              <a:rPr lang="en-US" sz="2000" dirty="0"/>
              <a:t>Alex and Eric will review the steps for creating the PURL and will inform the group of the choice</a:t>
            </a:r>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9/1/2023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#:5-23-0016-01-agen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Choice of CLA</a:t>
            </a:r>
            <a:endParaRPr dirty="0"/>
          </a:p>
        </p:txBody>
      </p:sp>
      <p:sp>
        <p:nvSpPr>
          <p:cNvPr id="12291" name="Content Placeholder 2"/>
          <p:cNvSpPr>
            <a:spLocks noGrp="1"/>
          </p:cNvSpPr>
          <p:nvPr>
            <p:ph idx="1"/>
          </p:nvPr>
        </p:nvSpPr>
        <p:spPr/>
        <p:txBody>
          <a:bodyPr/>
          <a:lstStyle/>
          <a:p>
            <a:r>
              <a:rPr dirty="0">
                <a:solidFill>
                  <a:schemeClr val="tx1"/>
                </a:solidFill>
              </a:rPr>
              <a:t>The workgroup will use the Apache 2.0 as the CLA for our contributions: </a:t>
            </a:r>
            <a:r>
              <a:rPr lang="en-US" dirty="0">
                <a:solidFill>
                  <a:schemeClr val="tx1"/>
                </a:solidFill>
                <a:hlinkClick r:id="rId2"/>
              </a:rPr>
              <a:t>https://www.apache.org/licenses/LICENSE-2.0</a:t>
            </a:r>
            <a:endParaRPr lang="en-US"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a:t>
            </a:r>
          </a:p>
          <a:p>
            <a:r>
              <a:rPr dirty="0"/>
              <a:t>Second: Carlos</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26084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77500" lnSpcReduction="20000"/>
          </a:bodyPr>
          <a:lstStyle/>
          <a:p>
            <a:r>
              <a:rPr lang="en-US" sz="2000" dirty="0"/>
              <a:t>Met on 15 Aug–notes follow</a:t>
            </a:r>
          </a:p>
          <a:p>
            <a:r>
              <a:rPr lang="en-US" sz="2000" dirty="0"/>
              <a:t>Treasurer – Reinhard has received a credit card and it has been activated</a:t>
            </a:r>
          </a:p>
          <a:p>
            <a:r>
              <a:rPr lang="en-US" sz="2000" dirty="0"/>
              <a:t>Selected updates</a:t>
            </a:r>
          </a:p>
          <a:p>
            <a:pPr lvl="1"/>
            <a:r>
              <a:rPr lang="en-US" sz="1600" dirty="0"/>
              <a:t>1900.2 – No report</a:t>
            </a:r>
          </a:p>
          <a:p>
            <a:pPr lvl="1"/>
            <a:r>
              <a:rPr lang="en-US" sz="1600" dirty="0"/>
              <a:t>1900.6 – Creating a PAR to work on the baseline standard.  Would bring in any amendments. Want one standard and so one document. Looking at standard 6a to manage spectrum data – Not much progress</a:t>
            </a:r>
          </a:p>
          <a:p>
            <a:pPr lvl="1"/>
            <a:r>
              <a:rPr lang="en-US" sz="1600" dirty="0"/>
              <a:t>1900.8 – Goal is to create a standard for collecting RF data to input into RF ML algorithms. Work focuses on the data and its associated meta data. Need to ensure all use cases are addressed. – Made good progress defining terms</a:t>
            </a:r>
          </a:p>
          <a:p>
            <a:r>
              <a:rPr lang="en-US" sz="2000" dirty="0"/>
              <a:t>Updating the 1900 web site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1600" dirty="0"/>
              <a:t>Funds are available to support publishing and promotion</a:t>
            </a:r>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At present does not appear to be a good project</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Appears to be too simplistic and centralized – a decentralized approach would likely be better</a:t>
            </a:r>
          </a:p>
          <a:p>
            <a:pPr lvl="2"/>
            <a:r>
              <a:rPr lang="en-US" sz="1200" dirty="0">
                <a:latin typeface="Calibri" panose="020F0502020204030204" pitchFamily="34" charset="0"/>
              </a:rPr>
              <a:t>Prefer to pause and look for a better approach that would exchange SCMs</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Pause for at least a year since SSC is very busy and unlikely to want to move forward right away</a:t>
            </a:r>
          </a:p>
          <a:p>
            <a:r>
              <a:rPr lang="en-US" sz="2000" dirty="0">
                <a:latin typeface="Calibri" panose="020F0502020204030204" pitchFamily="34" charset="0"/>
              </a:rPr>
              <a:t>Oliver and Alex will be giving a briefing at the Alan Turing Institute conference discussing the use of AI/ML in September</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9/1/2023</a:t>
            </a:fld>
            <a:endParaRPr lang="en-US"/>
          </a:p>
        </p:txBody>
      </p:sp>
      <p:sp>
        <p:nvSpPr>
          <p:cNvPr id="5" name="Footer Placeholder 4"/>
          <p:cNvSpPr>
            <a:spLocks noGrp="1"/>
          </p:cNvSpPr>
          <p:nvPr>
            <p:ph type="ftr" sz="quarter" idx="11"/>
          </p:nvPr>
        </p:nvSpPr>
        <p:spPr/>
        <p:txBody>
          <a:bodyPr/>
          <a:lstStyle/>
          <a:p>
            <a:pPr>
              <a:defRPr/>
            </a:pPr>
            <a:r>
              <a:rPr lang="en-US" dirty="0"/>
              <a:t>Doc #:5-23-0016-01-agen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9/1/2023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#:5-23-0016-01-agen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7" name="Content Placeholder 6" descr="A screenshot of a computer&#10;&#10;Description automatically generated with low confidence">
            <a:extLst>
              <a:ext uri="{FF2B5EF4-FFF2-40B4-BE49-F238E27FC236}">
                <a16:creationId xmlns:a16="http://schemas.microsoft.com/office/drawing/2014/main" id="{EDE643EC-7D07-7B6E-FD4A-3F58B518F58F}"/>
              </a:ext>
            </a:extLst>
          </p:cNvPr>
          <p:cNvPicPr>
            <a:picLocks noGrp="1" noChangeAspect="1"/>
          </p:cNvPicPr>
          <p:nvPr>
            <p:ph idx="1"/>
          </p:nvPr>
        </p:nvPicPr>
        <p:blipFill>
          <a:blip r:embed="rId2"/>
          <a:stretch>
            <a:fillRect/>
          </a:stretch>
        </p:blipFill>
        <p:spPr>
          <a:xfrm>
            <a:off x="990600" y="1060802"/>
            <a:ext cx="6473456" cy="5065362"/>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9/1/2023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#:5-23-0016-01-agen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8/4/23 1430 ET</a:t>
            </a:r>
          </a:p>
          <a:p>
            <a:r>
              <a:rPr lang="en-US" sz="1600" strike="sngStrike" dirty="0"/>
              <a:t>P1900.5.1 Ad hoc 8/4/23 1430+ ET </a:t>
            </a:r>
          </a:p>
          <a:p>
            <a:r>
              <a:rPr lang="en-US" sz="1600" strike="sngStrike" dirty="0"/>
              <a:t>P1900.5 Revision Ad-hoc 8/11/23 1330 ET</a:t>
            </a:r>
          </a:p>
          <a:p>
            <a:r>
              <a:rPr lang="en-US" sz="1600" strike="sngStrike" dirty="0"/>
              <a:t>P1900.5.2 CRG 8/18/23 1300 ET</a:t>
            </a:r>
          </a:p>
          <a:p>
            <a:r>
              <a:rPr lang="en-US" sz="1600" strike="sngStrike" dirty="0"/>
              <a:t>P1900.5 Revision Ad-hoc 8/25/23 1330 ET</a:t>
            </a:r>
          </a:p>
          <a:p>
            <a:r>
              <a:rPr lang="en-US" sz="1600" dirty="0"/>
              <a:t>P1900.5 WG Mtg 9/1/23 0800 ET</a:t>
            </a:r>
          </a:p>
          <a:p>
            <a:r>
              <a:rPr lang="en-US" sz="1600" dirty="0"/>
              <a:t>Open-Source Meeting TBD</a:t>
            </a:r>
          </a:p>
          <a:p>
            <a:r>
              <a:rPr lang="en-US" sz="1600" dirty="0"/>
              <a:t>P1900.5 Revision Ad hoc 9/8/23 1330 ET </a:t>
            </a:r>
          </a:p>
          <a:p>
            <a:r>
              <a:rPr lang="en-US" sz="1600" dirty="0"/>
              <a:t>P1900.5.2 CRG 9/15/23 1300 ET</a:t>
            </a:r>
          </a:p>
          <a:p>
            <a:r>
              <a:rPr lang="en-US" sz="1600" dirty="0"/>
              <a:t>P1900.5 Revision Ad-hoc 9/22/23 1300 ET</a:t>
            </a:r>
          </a:p>
          <a:p>
            <a:r>
              <a:rPr lang="en-US" sz="1600" dirty="0"/>
              <a:t>P1900.5.2 CRG 9/29/23 1300 ET</a:t>
            </a:r>
          </a:p>
          <a:p>
            <a:r>
              <a:rPr lang="en-US" sz="1600" dirty="0"/>
              <a:t>P1900.5.2 CRG 10/6/23 1300 ET</a:t>
            </a:r>
          </a:p>
          <a:p>
            <a:r>
              <a:rPr lang="en-US" sz="1600" dirty="0"/>
              <a:t>P1900.5 WG Mtg 10/6/23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9/1/2023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685783725"/>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8/4/23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to communications </a:t>
            </a:r>
            <a:r>
              <a:rPr lang="en-US" sz="2200" dirty="0">
                <a:hlinkClick r:id="rId2"/>
              </a:rPr>
              <a:t>https://www.fcc.gov/fcc-nsf-ai-workshop</a:t>
            </a:r>
            <a:endParaRPr lang="en-US" sz="2200" dirty="0"/>
          </a:p>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9/1/2023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#:5-23-0016-01-agen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9/1/2023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9/1/23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9/1/2023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5-23-0016-01-agen</a:t>
            </a:r>
          </a:p>
          <a:p>
            <a:endParaRPr dirty="0"/>
          </a:p>
          <a:p>
            <a:r>
              <a:rPr dirty="0"/>
              <a:t>Mover: Eric</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9/1/2023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9/1/2023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9/1/2023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9/1/2023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#:5-23-0016-01-agen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35709</TotalTime>
  <Words>3980</Words>
  <Application>Microsoft Office PowerPoint</Application>
  <PresentationFormat>On-screen Show (4:3)</PresentationFormat>
  <Paragraphs>528</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1900.5 Revision Par Strategy</vt:lpstr>
      <vt:lpstr>1900.5R PAR Extension</vt:lpstr>
      <vt:lpstr>Current Status for 1900.5.1</vt:lpstr>
      <vt:lpstr>Current Status for 1900.5.2 Revision</vt:lpstr>
      <vt:lpstr>Opensource Repository</vt:lpstr>
      <vt:lpstr>Choice of CLA</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609</cp:revision>
  <dcterms:created xsi:type="dcterms:W3CDTF">2013-08-13T02:52:21Z</dcterms:created>
  <dcterms:modified xsi:type="dcterms:W3CDTF">2023-09-01T13:04:48Z</dcterms:modified>
</cp:coreProperties>
</file>