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3" r:id="rId17"/>
    <p:sldId id="486" r:id="rId18"/>
    <p:sldId id="465" r:id="rId19"/>
    <p:sldId id="484" r:id="rId20"/>
    <p:sldId id="437" r:id="rId21"/>
    <p:sldId id="438" r:id="rId22"/>
    <p:sldId id="477"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69" d="100"/>
          <a:sy n="69" d="100"/>
        </p:scale>
        <p:origin x="34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8/30/2023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8/30/2023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#:5-23-0016-00-agen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8/30/2023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#:5-23-0016-00-agen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8/30/2023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#:5-23-0016-00-agen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8/30/2023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#:5-23-0016-00-agen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8/30/2023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#:5-23-0016-00-agen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8/30/2023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#:5-23-0016-00-agen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8/30/2023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#:5-23-0016-00-agen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8/30/2023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#:5-23-0016-00-agen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8/30/2023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#:5-23-0016-00-agen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8/30/2023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#:5-23-0016-00-agen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8/30/2023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#:5-23-0016-00-agen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8/30/2023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#:5-23-0016-00-agen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fcc.gov/fcc-nsf-ai-workshop"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8/30/2023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#:5-23-0016-00-agen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7364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Sep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Sep 2023</a:t>
            </a:r>
          </a:p>
          <a:p>
            <a:pPr eaLnBrk="0" hangingPunct="0"/>
            <a:r>
              <a:rPr lang="en-US" sz="1200" b="1" dirty="0">
                <a:latin typeface="Arial" pitchFamily="34" charset="0"/>
                <a:cs typeface="Times New Roman" pitchFamily="18" charset="0"/>
              </a:rPr>
              <a:t>Document No: 5-23-0016-00-agen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8/30/2023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7/7/23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8/30/2023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60374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8/30/2023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7/7/23</a:t>
            </a:r>
          </a:p>
          <a:p>
            <a:pPr lvl="1"/>
            <a:r>
              <a:rPr lang="en-US" sz="1800" dirty="0"/>
              <a:t>Went over possible enumerations of classes of systems, actors, and components</a:t>
            </a:r>
          </a:p>
          <a:p>
            <a:pPr lvl="1"/>
            <a:r>
              <a:rPr lang="en-US" sz="1800" dirty="0"/>
              <a:t>Won’t be done by December and not within a year so we will seek an extension</a:t>
            </a:r>
          </a:p>
          <a:p>
            <a:pPr lvl="1"/>
            <a:r>
              <a:rPr lang="en-US" sz="1800" dirty="0"/>
              <a:t>Eric presented the C4 model for the concepts and providing visualization of them – Shastri created a UML model which we will discuss at the next ad hoc</a:t>
            </a:r>
            <a:endParaRPr lang="en-US" sz="2200" dirty="0"/>
          </a:p>
          <a:p>
            <a:r>
              <a:rPr lang="en-US" sz="2200" dirty="0"/>
              <a:t>8/4/23</a:t>
            </a:r>
          </a:p>
          <a:p>
            <a:pPr lvl="1"/>
            <a:r>
              <a:rPr lang="en-US" sz="1800" dirty="0"/>
              <a:t>PAR Extension approved by </a:t>
            </a:r>
            <a:r>
              <a:rPr lang="en-US" sz="1800" dirty="0" err="1"/>
              <a:t>DySPAN</a:t>
            </a:r>
            <a:r>
              <a:rPr lang="en-US" sz="1800" dirty="0"/>
              <a:t> SC and submitted to </a:t>
            </a:r>
            <a:r>
              <a:rPr lang="en-US" sz="1800" dirty="0" err="1"/>
              <a:t>NesCom</a:t>
            </a:r>
            <a:endParaRPr lang="en-US" sz="1800" dirty="0"/>
          </a:p>
          <a:p>
            <a:pPr lvl="1"/>
            <a:r>
              <a:rPr lang="en-US" sz="1800" dirty="0"/>
              <a:t>Carlos briefed the group on the history of our standards work and identified the good material that is available and proposed a direction that the group agreed to</a:t>
            </a:r>
          </a:p>
          <a:p>
            <a:r>
              <a:rPr lang="en-US" sz="2200" dirty="0"/>
              <a:t>9/1/23</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8/30/2023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022E610-DF4A-E19C-6926-AFFAA3F50446}"/>
              </a:ext>
            </a:extLst>
          </p:cNvPr>
          <p:cNvSpPr>
            <a:spLocks noGrp="1"/>
          </p:cNvSpPr>
          <p:nvPr>
            <p:ph type="title"/>
          </p:nvPr>
        </p:nvSpPr>
        <p:spPr/>
        <p:txBody>
          <a:bodyPr/>
          <a:lstStyle/>
          <a:p>
            <a:r>
              <a:rPr lang="en-US" dirty="0"/>
              <a:t>1900.5R PAR Extension</a:t>
            </a:r>
          </a:p>
        </p:txBody>
      </p:sp>
      <p:sp>
        <p:nvSpPr>
          <p:cNvPr id="8" name="Content Placeholder 7">
            <a:extLst>
              <a:ext uri="{FF2B5EF4-FFF2-40B4-BE49-F238E27FC236}">
                <a16:creationId xmlns:a16="http://schemas.microsoft.com/office/drawing/2014/main" id="{84DD8C9B-7DAB-3E79-F8DD-4EDE3C7E37CB}"/>
              </a:ext>
            </a:extLst>
          </p:cNvPr>
          <p:cNvSpPr>
            <a:spLocks noGrp="1"/>
          </p:cNvSpPr>
          <p:nvPr>
            <p:ph sz="half" idx="1"/>
          </p:nvPr>
        </p:nvSpPr>
        <p:spPr/>
        <p:txBody>
          <a:bodyPr/>
          <a:lstStyle/>
          <a:p>
            <a:pPr fontAlgn="t"/>
            <a:r>
              <a:rPr lang="en-US" sz="1400" b="1" dirty="0">
                <a:solidFill>
                  <a:srgbClr val="333333"/>
                </a:solidFill>
                <a:effectLst/>
                <a:latin typeface="Open Sans" panose="020B0606030504020204" pitchFamily="34" charset="0"/>
              </a:rPr>
              <a:t>Number of Years that the Extension is being requested: </a:t>
            </a:r>
            <a:r>
              <a:rPr lang="en-US" sz="1400" dirty="0">
                <a:solidFill>
                  <a:srgbClr val="333333"/>
                </a:solidFill>
                <a:effectLst/>
                <a:latin typeface="Open Sans" panose="020B0606030504020204" pitchFamily="34" charset="0"/>
              </a:rPr>
              <a:t>2</a:t>
            </a:r>
          </a:p>
          <a:p>
            <a:pPr fontAlgn="t"/>
            <a:r>
              <a:rPr lang="en-US" sz="1400" b="1" dirty="0">
                <a:solidFill>
                  <a:srgbClr val="333333"/>
                </a:solidFill>
                <a:effectLst/>
                <a:latin typeface="Open Sans" panose="020B0606030504020204" pitchFamily="34" charset="0"/>
              </a:rPr>
              <a:t>2. Why an Extension is required (include actions to complete):   </a:t>
            </a:r>
            <a:br>
              <a:rPr lang="en-US" sz="1400" b="1" dirty="0">
                <a:solidFill>
                  <a:srgbClr val="333333"/>
                </a:solidFill>
                <a:effectLst/>
                <a:latin typeface="Open Sans" panose="020B0606030504020204" pitchFamily="34" charset="0"/>
              </a:rPr>
            </a:br>
            <a:r>
              <a:rPr lang="en-US" sz="1400" dirty="0">
                <a:solidFill>
                  <a:srgbClr val="333333"/>
                </a:solidFill>
                <a:effectLst/>
                <a:latin typeface="Open Sans" panose="020B0606030504020204" pitchFamily="34" charset="0"/>
              </a:rPr>
              <a:t>Shifting membership and different interests over the years have prevented reaching consensus on the content of the standard. Recent meetings have settled a direction and a person has been identified to be the editor. Current project duration won't allow completion of the standard.</a:t>
            </a:r>
          </a:p>
          <a:p>
            <a:pPr fontAlgn="t"/>
            <a:r>
              <a:rPr lang="en-US" sz="1400" b="1" dirty="0">
                <a:solidFill>
                  <a:srgbClr val="333333"/>
                </a:solidFill>
                <a:effectLst/>
                <a:latin typeface="Open Sans" panose="020B0606030504020204" pitchFamily="34" charset="0"/>
              </a:rPr>
              <a:t>3.1. What date did/will you begin writing the first draft:   </a:t>
            </a:r>
            <a:r>
              <a:rPr lang="en-US" sz="1400" dirty="0">
                <a:solidFill>
                  <a:srgbClr val="333333"/>
                </a:solidFill>
                <a:effectLst/>
                <a:latin typeface="Open Sans" panose="020B0606030504020204" pitchFamily="34" charset="0"/>
              </a:rPr>
              <a:t>02 Oct 2023</a:t>
            </a:r>
          </a:p>
          <a:p>
            <a:pPr fontAlgn="t"/>
            <a:r>
              <a:rPr lang="en-US" sz="1400" b="1" dirty="0">
                <a:solidFill>
                  <a:srgbClr val="333333"/>
                </a:solidFill>
                <a:effectLst/>
                <a:latin typeface="Open Sans" panose="020B0606030504020204" pitchFamily="34" charset="0"/>
              </a:rPr>
              <a:t>3.2. How many people are actively working on the Project:  </a:t>
            </a:r>
            <a:r>
              <a:rPr lang="en-US" sz="1400" dirty="0">
                <a:solidFill>
                  <a:srgbClr val="333333"/>
                </a:solidFill>
                <a:effectLst/>
                <a:latin typeface="Open Sans" panose="020B0606030504020204" pitchFamily="34" charset="0"/>
              </a:rPr>
              <a:t>7</a:t>
            </a:r>
          </a:p>
          <a:p>
            <a:pPr marL="0" indent="0">
              <a:buNone/>
            </a:pPr>
            <a:endParaRPr lang="en-US" dirty="0"/>
          </a:p>
        </p:txBody>
      </p:sp>
      <p:sp>
        <p:nvSpPr>
          <p:cNvPr id="9" name="Content Placeholder 8">
            <a:extLst>
              <a:ext uri="{FF2B5EF4-FFF2-40B4-BE49-F238E27FC236}">
                <a16:creationId xmlns:a16="http://schemas.microsoft.com/office/drawing/2014/main" id="{42B0DDEC-5441-0CD2-0B41-F377500C5656}"/>
              </a:ext>
            </a:extLst>
          </p:cNvPr>
          <p:cNvSpPr>
            <a:spLocks noGrp="1"/>
          </p:cNvSpPr>
          <p:nvPr>
            <p:ph sz="half" idx="2"/>
          </p:nvPr>
        </p:nvSpPr>
        <p:spPr/>
        <p:txBody>
          <a:bodyPr/>
          <a:lstStyle/>
          <a:p>
            <a:pPr fontAlgn="t"/>
            <a:r>
              <a:rPr lang="en-US" sz="1400" b="1" dirty="0">
                <a:solidFill>
                  <a:srgbClr val="333333"/>
                </a:solidFill>
                <a:effectLst/>
                <a:latin typeface="Open Sans" panose="020B0606030504020204" pitchFamily="34" charset="0"/>
              </a:rPr>
              <a:t>3.3. How many times a year does the Working Group meet:</a:t>
            </a:r>
            <a:endParaRPr lang="en-US" sz="1400" dirty="0">
              <a:solidFill>
                <a:srgbClr val="333333"/>
              </a:solidFill>
              <a:effectLst/>
              <a:latin typeface="Open Sans" panose="020B0606030504020204" pitchFamily="34" charset="0"/>
            </a:endParaRPr>
          </a:p>
          <a:p>
            <a:pPr lvl="1" fontAlgn="t"/>
            <a:r>
              <a:rPr lang="en-US" sz="1000" b="1" dirty="0">
                <a:solidFill>
                  <a:srgbClr val="333333"/>
                </a:solidFill>
                <a:effectLst/>
                <a:latin typeface="Open Sans" panose="020B0606030504020204" pitchFamily="34" charset="0"/>
              </a:rPr>
              <a:t>In Person:  </a:t>
            </a:r>
            <a:r>
              <a:rPr lang="en-US" sz="1000" dirty="0">
                <a:solidFill>
                  <a:srgbClr val="333333"/>
                </a:solidFill>
                <a:effectLst/>
                <a:latin typeface="Open Sans" panose="020B0606030504020204" pitchFamily="34" charset="0"/>
              </a:rPr>
              <a:t>0</a:t>
            </a:r>
          </a:p>
          <a:p>
            <a:pPr lvl="1" fontAlgn="t"/>
            <a:r>
              <a:rPr lang="en-US" sz="1000" b="1" dirty="0">
                <a:solidFill>
                  <a:srgbClr val="333333"/>
                </a:solidFill>
                <a:effectLst/>
                <a:latin typeface="Open Sans" panose="020B0606030504020204" pitchFamily="34" charset="0"/>
              </a:rPr>
              <a:t>Via Teleconference:  </a:t>
            </a:r>
            <a:r>
              <a:rPr lang="en-US" sz="1000" dirty="0">
                <a:solidFill>
                  <a:srgbClr val="333333"/>
                </a:solidFill>
                <a:effectLst/>
                <a:latin typeface="Open Sans" panose="020B0606030504020204" pitchFamily="34" charset="0"/>
              </a:rPr>
              <a:t>24</a:t>
            </a:r>
          </a:p>
          <a:p>
            <a:pPr algn="l" fontAlgn="t"/>
            <a:r>
              <a:rPr lang="en-US" sz="1400" b="1" i="0" dirty="0">
                <a:solidFill>
                  <a:srgbClr val="333333"/>
                </a:solidFill>
                <a:effectLst/>
                <a:latin typeface="Open Sans" panose="020B0606030504020204" pitchFamily="34" charset="0"/>
              </a:rPr>
              <a:t>3.4. How many times a year is a Draft circulated to the Working Group: </a:t>
            </a:r>
            <a:r>
              <a:rPr lang="en-US" sz="1400" b="0" i="0" dirty="0">
                <a:solidFill>
                  <a:srgbClr val="333333"/>
                </a:solidFill>
                <a:effectLst/>
                <a:latin typeface="Open Sans" panose="020B0606030504020204" pitchFamily="34" charset="0"/>
              </a:rPr>
              <a:t>0</a:t>
            </a:r>
          </a:p>
          <a:p>
            <a:pPr algn="l" fontAlgn="t"/>
            <a:r>
              <a:rPr lang="en-US" sz="1400" b="1" i="0" dirty="0">
                <a:solidFill>
                  <a:srgbClr val="333333"/>
                </a:solidFill>
                <a:effectLst/>
                <a:latin typeface="Open Sans" panose="020B0606030504020204" pitchFamily="34" charset="0"/>
              </a:rPr>
              <a:t>3.5. What percentage of the Draft is stable: </a:t>
            </a:r>
            <a:r>
              <a:rPr lang="en-US" sz="1400" b="0" i="0" dirty="0">
                <a:solidFill>
                  <a:srgbClr val="333333"/>
                </a:solidFill>
                <a:effectLst/>
                <a:latin typeface="Open Sans" panose="020B0606030504020204" pitchFamily="34" charset="0"/>
              </a:rPr>
              <a:t>0%</a:t>
            </a:r>
          </a:p>
          <a:p>
            <a:pPr algn="l" fontAlgn="t"/>
            <a:r>
              <a:rPr lang="en-US" sz="1400" b="1" i="0" dirty="0">
                <a:solidFill>
                  <a:srgbClr val="333333"/>
                </a:solidFill>
                <a:effectLst/>
                <a:latin typeface="Open Sans" panose="020B0606030504020204" pitchFamily="34" charset="0"/>
              </a:rPr>
              <a:t>3.6. How many significant work revisions has the Draft been through: </a:t>
            </a:r>
            <a:r>
              <a:rPr lang="en-US" sz="1400" b="0" i="0" dirty="0">
                <a:solidFill>
                  <a:srgbClr val="333333"/>
                </a:solidFill>
                <a:effectLst/>
                <a:latin typeface="Open Sans" panose="020B0606030504020204" pitchFamily="34" charset="0"/>
              </a:rPr>
              <a:t>0</a:t>
            </a:r>
          </a:p>
          <a:p>
            <a:pPr algn="l" fontAlgn="t"/>
            <a:r>
              <a:rPr lang="en-US" sz="1400" b="1" i="0" dirty="0">
                <a:solidFill>
                  <a:srgbClr val="333333"/>
                </a:solidFill>
                <a:effectLst/>
                <a:latin typeface="Open Sans" panose="020B0606030504020204" pitchFamily="34" charset="0"/>
              </a:rPr>
              <a:t>4. When will/did initial Standards Association Ballot begin: </a:t>
            </a:r>
            <a:r>
              <a:rPr lang="en-US" sz="1400" b="0" i="0" dirty="0">
                <a:solidFill>
                  <a:srgbClr val="333333"/>
                </a:solidFill>
                <a:effectLst/>
                <a:latin typeface="Open Sans" panose="020B0606030504020204" pitchFamily="34" charset="0"/>
              </a:rPr>
              <a:t>Oct 2024</a:t>
            </a:r>
          </a:p>
          <a:p>
            <a:pPr algn="l" fontAlgn="t"/>
            <a:r>
              <a:rPr lang="en-US" sz="1400" b="1" i="0" dirty="0">
                <a:solidFill>
                  <a:srgbClr val="333333"/>
                </a:solidFill>
                <a:effectLst/>
                <a:latin typeface="Open Sans" panose="020B0606030504020204" pitchFamily="34" charset="0"/>
              </a:rPr>
              <a:t>When do you expect to submit the proposed Standard to </a:t>
            </a:r>
            <a:r>
              <a:rPr lang="en-US" sz="1400" b="1" i="0" dirty="0" err="1">
                <a:solidFill>
                  <a:srgbClr val="333333"/>
                </a:solidFill>
                <a:effectLst/>
                <a:latin typeface="Open Sans" panose="020B0606030504020204" pitchFamily="34" charset="0"/>
              </a:rPr>
              <a:t>RevCom</a:t>
            </a:r>
            <a:r>
              <a:rPr lang="en-US" sz="1400" b="1" i="0" dirty="0">
                <a:solidFill>
                  <a:srgbClr val="333333"/>
                </a:solidFill>
                <a:effectLst/>
                <a:latin typeface="Open Sans" panose="020B0606030504020204" pitchFamily="34" charset="0"/>
              </a:rPr>
              <a:t>: </a:t>
            </a:r>
            <a:br>
              <a:rPr lang="en-US" sz="1400" b="1" i="0" dirty="0">
                <a:solidFill>
                  <a:srgbClr val="333333"/>
                </a:solidFill>
                <a:effectLst/>
                <a:latin typeface="Open Sans" panose="020B0606030504020204" pitchFamily="34" charset="0"/>
              </a:rPr>
            </a:br>
            <a:r>
              <a:rPr lang="en-US" sz="1400" b="0" i="0" dirty="0">
                <a:solidFill>
                  <a:srgbClr val="333333"/>
                </a:solidFill>
                <a:effectLst/>
                <a:latin typeface="Open Sans" panose="020B0606030504020204" pitchFamily="34" charset="0"/>
              </a:rPr>
              <a:t>Oct 2025</a:t>
            </a:r>
          </a:p>
          <a:p>
            <a:pPr algn="l" fontAlgn="t"/>
            <a:r>
              <a:rPr lang="en-US" sz="1400" b="1" i="0" dirty="0">
                <a:solidFill>
                  <a:srgbClr val="333333"/>
                </a:solidFill>
                <a:effectLst/>
                <a:latin typeface="Open Sans" panose="020B0606030504020204" pitchFamily="34" charset="0"/>
              </a:rPr>
              <a:t>Has this document already been adopted by another source? (if so, please identify):  </a:t>
            </a:r>
            <a:r>
              <a:rPr lang="en-US" sz="1400" b="0" i="0" dirty="0">
                <a:solidFill>
                  <a:srgbClr val="333333"/>
                </a:solidFill>
                <a:effectLst/>
                <a:latin typeface="Open Sans" panose="020B0606030504020204" pitchFamily="34" charset="0"/>
              </a:rPr>
              <a:t>No</a:t>
            </a:r>
          </a:p>
          <a:p>
            <a:pPr marL="0" indent="0">
              <a:buNone/>
            </a:pPr>
            <a:endParaRPr lang="en-US" dirty="0"/>
          </a:p>
        </p:txBody>
      </p:sp>
      <p:sp>
        <p:nvSpPr>
          <p:cNvPr id="2" name="Date Placeholder 1">
            <a:extLst>
              <a:ext uri="{FF2B5EF4-FFF2-40B4-BE49-F238E27FC236}">
                <a16:creationId xmlns:a16="http://schemas.microsoft.com/office/drawing/2014/main" id="{D8BB66C5-B04E-9FAC-709A-C79DB694EB59}"/>
              </a:ext>
            </a:extLst>
          </p:cNvPr>
          <p:cNvSpPr>
            <a:spLocks noGrp="1"/>
          </p:cNvSpPr>
          <p:nvPr>
            <p:ph type="dt" sz="half" idx="10"/>
          </p:nvPr>
        </p:nvSpPr>
        <p:spPr/>
        <p:txBody>
          <a:bodyPr/>
          <a:lstStyle/>
          <a:p>
            <a:pPr>
              <a:defRPr/>
            </a:pPr>
            <a:fld id="{5E66545D-41DF-C74D-82CB-1DF8D975D992}" type="datetime1">
              <a:rPr lang="en-US" smtClean="0"/>
              <a:t>8/30/2023</a:t>
            </a:fld>
            <a:endParaRPr lang="en-US"/>
          </a:p>
        </p:txBody>
      </p:sp>
      <p:sp>
        <p:nvSpPr>
          <p:cNvPr id="3" name="Footer Placeholder 2">
            <a:extLst>
              <a:ext uri="{FF2B5EF4-FFF2-40B4-BE49-F238E27FC236}">
                <a16:creationId xmlns:a16="http://schemas.microsoft.com/office/drawing/2014/main" id="{C6DD3746-7FED-E262-01F5-C13BED09F3A2}"/>
              </a:ext>
            </a:extLst>
          </p:cNvPr>
          <p:cNvSpPr>
            <a:spLocks noGrp="1"/>
          </p:cNvSpPr>
          <p:nvPr>
            <p:ph type="ftr" sz="quarter" idx="11"/>
          </p:nvPr>
        </p:nvSpPr>
        <p:spPr/>
        <p:txBody>
          <a:bodyPr/>
          <a:lstStyle/>
          <a:p>
            <a:r>
              <a:rPr lang="en-US" dirty="0"/>
              <a:t>Doc #:5-23-0016-00-agen</a:t>
            </a:r>
          </a:p>
        </p:txBody>
      </p:sp>
      <p:sp>
        <p:nvSpPr>
          <p:cNvPr id="4" name="Slide Number Placeholder 3">
            <a:extLst>
              <a:ext uri="{FF2B5EF4-FFF2-40B4-BE49-F238E27FC236}">
                <a16:creationId xmlns:a16="http://schemas.microsoft.com/office/drawing/2014/main" id="{30896000-5FDD-1087-BF95-746237D3D139}"/>
              </a:ext>
            </a:extLst>
          </p:cNvPr>
          <p:cNvSpPr>
            <a:spLocks noGrp="1"/>
          </p:cNvSpPr>
          <p:nvPr>
            <p:ph type="sldNum" sz="quarter" idx="12"/>
          </p:nvPr>
        </p:nvSpPr>
        <p:spPr/>
        <p:txBody>
          <a:bodyPr/>
          <a:lstStyle/>
          <a:p>
            <a:pPr>
              <a:defRPr/>
            </a:pPr>
            <a:fld id="{E6A9CA49-25C3-408A-A7C2-6BBA5AFB62A7}" type="slidenum">
              <a:rPr lang="en-US" smtClean="0"/>
              <a:pPr>
                <a:defRPr/>
              </a:pPr>
              <a:t>19</a:t>
            </a:fld>
            <a:endParaRPr lang="en-US"/>
          </a:p>
        </p:txBody>
      </p:sp>
    </p:spTree>
    <p:extLst>
      <p:ext uri="{BB962C8B-B14F-4D97-AF65-F5344CB8AC3E}">
        <p14:creationId xmlns:p14="http://schemas.microsoft.com/office/powerpoint/2010/main" val="3347428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8/30/2023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extLst>
              <p:ext uri="{D42A27DB-BD31-4B8C-83A1-F6EECF244321}">
                <p14:modId xmlns:p14="http://schemas.microsoft.com/office/powerpoint/2010/main" val="3360696257"/>
              </p:ext>
            </p:extLst>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6/2/23</a:t>
            </a:r>
          </a:p>
          <a:p>
            <a:pPr lvl="1"/>
            <a:r>
              <a:rPr lang="en-US" sz="1400" dirty="0"/>
              <a:t>Ad hoc needs to rescheduled because of a RAF bomb</a:t>
            </a:r>
          </a:p>
          <a:p>
            <a:pPr lvl="2"/>
            <a:r>
              <a:rPr lang="en-US" sz="1000" dirty="0"/>
              <a:t>Would like to reschedule for June 15</a:t>
            </a:r>
            <a:r>
              <a:rPr lang="en-US" sz="1000" baseline="30000" dirty="0"/>
              <a:t>th</a:t>
            </a:r>
            <a:endParaRPr lang="en-US" sz="1000" dirty="0"/>
          </a:p>
          <a:p>
            <a:pPr lvl="2"/>
            <a:r>
              <a:rPr lang="en-US" sz="1000" dirty="0"/>
              <a:t>Will address relevance of 1900.5.1 to the CBRS, a review of dynamic programming issues, a comparison to </a:t>
            </a:r>
            <a:r>
              <a:rPr lang="en-US" sz="1000" dirty="0" err="1"/>
              <a:t>CoRaL</a:t>
            </a:r>
            <a:endParaRPr lang="en-US" sz="1000" dirty="0"/>
          </a:p>
          <a:p>
            <a:pPr lvl="2"/>
            <a:r>
              <a:rPr lang="en-US" sz="1000" dirty="0"/>
              <a:t>The augmented 1900.5.1 covers more features and so this will be demonstrated</a:t>
            </a:r>
          </a:p>
          <a:p>
            <a:pPr lvl="1"/>
            <a:r>
              <a:rPr lang="en-US" sz="1400" dirty="0"/>
              <a:t>Also looking at the dynamic programming that is part of the 1900.5.1</a:t>
            </a:r>
          </a:p>
          <a:p>
            <a:pPr lvl="1"/>
            <a:r>
              <a:rPr lang="en-US" sz="1400" dirty="0"/>
              <a:t>Uploaded PAR to mentor so members can discuss. (Schedule ad hoc for 7 July to discuss)</a:t>
            </a:r>
          </a:p>
          <a:p>
            <a:r>
              <a:rPr lang="en-US" sz="1800" dirty="0"/>
              <a:t>7/7/23</a:t>
            </a:r>
          </a:p>
          <a:p>
            <a:pPr lvl="1"/>
            <a:r>
              <a:rPr lang="en-US" sz="1400" dirty="0"/>
              <a:t>Had an ad hoc on 29 June</a:t>
            </a:r>
          </a:p>
          <a:p>
            <a:pPr lvl="1"/>
            <a:r>
              <a:rPr lang="en-US" sz="1400" dirty="0"/>
              <a:t>PAR for the augmented language was uploaded on the 9</a:t>
            </a:r>
            <a:r>
              <a:rPr lang="en-US" sz="1400" baseline="30000" dirty="0"/>
              <a:t>th</a:t>
            </a:r>
            <a:r>
              <a:rPr lang="en-US" sz="1400" dirty="0"/>
              <a:t> of May</a:t>
            </a:r>
          </a:p>
          <a:p>
            <a:pPr lvl="1"/>
            <a:r>
              <a:rPr lang="en-US" sz="1400" dirty="0"/>
              <a:t>Continuing to work – hope to bring the PAR and working on the policy language – the interpreter and the compiler.</a:t>
            </a:r>
          </a:p>
          <a:p>
            <a:pPr lvl="1"/>
            <a:r>
              <a:rPr lang="en-US" sz="1400" dirty="0"/>
              <a:t>Will write down a scope to be pushed forward with the PAR and the new draft</a:t>
            </a:r>
          </a:p>
          <a:p>
            <a:r>
              <a:rPr lang="en-US" sz="1800" dirty="0"/>
              <a:t>8/4/23</a:t>
            </a:r>
          </a:p>
          <a:p>
            <a:pPr lvl="1"/>
            <a:r>
              <a:rPr lang="en-US" sz="1400" dirty="0"/>
              <a:t>Updated a revision PAR and will be discussed at the follow-on ad hoc.</a:t>
            </a:r>
          </a:p>
          <a:p>
            <a:r>
              <a:rPr lang="en-US" sz="1800" dirty="0"/>
              <a:t>9/1/23</a:t>
            </a:r>
          </a:p>
          <a:p>
            <a:pPr lvl="1"/>
            <a:endParaRPr lang="en-US" sz="14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8/30/2023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7/7/23</a:t>
            </a:r>
          </a:p>
          <a:p>
            <a:pPr lvl="1"/>
            <a:r>
              <a:rPr lang="en-US" sz="1600" dirty="0"/>
              <a:t>CRG meeting and we are working the comments.  </a:t>
            </a:r>
          </a:p>
          <a:p>
            <a:pPr lvl="1"/>
            <a:r>
              <a:rPr lang="en-US" sz="1600" dirty="0"/>
              <a:t>Worked through some comments</a:t>
            </a:r>
          </a:p>
          <a:p>
            <a:r>
              <a:rPr lang="en-US" sz="2000" dirty="0"/>
              <a:t>8/4/23</a:t>
            </a:r>
          </a:p>
          <a:p>
            <a:pPr lvl="1"/>
            <a:r>
              <a:rPr lang="en-US" sz="1600" dirty="0"/>
              <a:t>Held three CRG meetings and in those meetings</a:t>
            </a:r>
          </a:p>
          <a:p>
            <a:pPr lvl="2"/>
            <a:r>
              <a:rPr lang="en-US" sz="1200" dirty="0"/>
              <a:t>Updated the scanning methods</a:t>
            </a:r>
          </a:p>
          <a:p>
            <a:pPr lvl="2"/>
            <a:r>
              <a:rPr lang="en-US" sz="1200" dirty="0"/>
              <a:t>Added a Minimum separation distance</a:t>
            </a:r>
          </a:p>
          <a:p>
            <a:pPr lvl="2"/>
            <a:r>
              <a:rPr lang="en-US" sz="1200" dirty="0"/>
              <a:t>Provided informative annexes on the spherical direct and inverse problems</a:t>
            </a:r>
          </a:p>
          <a:p>
            <a:pPr lvl="2"/>
            <a:r>
              <a:rPr lang="en-US" sz="1200" dirty="0"/>
              <a:t>Add a better description of pointing for power maps</a:t>
            </a:r>
          </a:p>
          <a:p>
            <a:pPr lvl="2"/>
            <a:r>
              <a:rPr lang="en-US" sz="1200" dirty="0"/>
              <a:t>And more</a:t>
            </a:r>
          </a:p>
          <a:p>
            <a:pPr lvl="1"/>
            <a:r>
              <a:rPr lang="en-US" sz="1600" dirty="0"/>
              <a:t>Expect completion by the end of September</a:t>
            </a:r>
          </a:p>
          <a:p>
            <a:r>
              <a:rPr lang="en-US" sz="2000" dirty="0"/>
              <a:t>9/1/23</a:t>
            </a:r>
          </a:p>
          <a:p>
            <a:pPr lvl="1"/>
            <a:r>
              <a:rPr lang="en-US" sz="1600" dirty="0"/>
              <a:t>Held one CRG meeting and in that meeting</a:t>
            </a:r>
          </a:p>
          <a:p>
            <a:pPr lvl="2"/>
            <a:r>
              <a:rPr lang="en-US" sz="1200" dirty="0"/>
              <a:t>Updated descriptions of Order 1 IM effects (harmonic transmission and image frequencies)</a:t>
            </a:r>
          </a:p>
          <a:p>
            <a:pPr lvl="2"/>
            <a:r>
              <a:rPr lang="en-US" sz="1200" dirty="0"/>
              <a:t>Added informative annex on computing areas of spherical triangles</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8/30/2023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400" dirty="0"/>
              <a:t>7/7/23</a:t>
            </a:r>
          </a:p>
          <a:p>
            <a:pPr lvl="1"/>
            <a:r>
              <a:rPr lang="en-US" sz="2000" dirty="0"/>
              <a:t>Alex and Eric will contact on the PURL status as well as support 1900.8</a:t>
            </a:r>
          </a:p>
          <a:p>
            <a:r>
              <a:rPr lang="en-US" sz="2400" dirty="0"/>
              <a:t>8/4/23</a:t>
            </a:r>
          </a:p>
          <a:p>
            <a:pPr lvl="1"/>
            <a:r>
              <a:rPr lang="en-US" sz="2000" dirty="0"/>
              <a:t>Plan to have schemas ready in a couple of weeks.  </a:t>
            </a:r>
          </a:p>
          <a:p>
            <a:pPr lvl="1"/>
            <a:r>
              <a:rPr lang="en-US" sz="2000" dirty="0"/>
              <a:t>We still have not made progress using PURL</a:t>
            </a:r>
          </a:p>
          <a:p>
            <a:r>
              <a:rPr lang="en-US" sz="2400" dirty="0"/>
              <a:t>9/1/23</a:t>
            </a:r>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8/30/2023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#:5-23-0016-00-agen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77500" lnSpcReduction="20000"/>
          </a:bodyPr>
          <a:lstStyle/>
          <a:p>
            <a:r>
              <a:rPr lang="en-US" sz="2000" dirty="0"/>
              <a:t>Met on 15 Aug–notes follow</a:t>
            </a:r>
          </a:p>
          <a:p>
            <a:r>
              <a:rPr lang="en-US" sz="2000" dirty="0"/>
              <a:t>Treasurer – Reinhard has received a credit card and it has been activated</a:t>
            </a:r>
          </a:p>
          <a:p>
            <a:r>
              <a:rPr lang="en-US" sz="2000" dirty="0"/>
              <a:t>Selected updates</a:t>
            </a:r>
          </a:p>
          <a:p>
            <a:pPr lvl="1"/>
            <a:r>
              <a:rPr lang="en-US" sz="1600" dirty="0"/>
              <a:t>1900.2 – No report</a:t>
            </a:r>
          </a:p>
          <a:p>
            <a:pPr lvl="1"/>
            <a:r>
              <a:rPr lang="en-US" sz="1600" dirty="0"/>
              <a:t>1900.6 – Creating a PAR to work on the baseline standard.  Would bring in any amendments. Want one standard and so one document. Looking at standard 6a to manage spectrum data – Not much progress</a:t>
            </a:r>
          </a:p>
          <a:p>
            <a:pPr lvl="1"/>
            <a:r>
              <a:rPr lang="en-US" sz="1600" dirty="0"/>
              <a:t>1900.8 – Goal is to create a standard for collecting RF data to input into RF ML algorithms. Work focuses on the data and its associated meta data. Need to ensure all use cases are addressed. – Made good progress defining terms</a:t>
            </a:r>
          </a:p>
          <a:p>
            <a:r>
              <a:rPr lang="en-US" sz="2000" dirty="0"/>
              <a:t>Updating the 1900 web site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1600" dirty="0"/>
              <a:t>Funds are available to support publishing and promotion</a:t>
            </a:r>
          </a:p>
          <a:p>
            <a:r>
              <a:rPr lang="en-US" sz="1800" dirty="0">
                <a:effectLst/>
                <a:latin typeface="Calibri" panose="020F0502020204030204" pitchFamily="34" charset="0"/>
                <a:ea typeface="Calibri" panose="020F0502020204030204" pitchFamily="34" charset="0"/>
              </a:rPr>
              <a:t>Two potential new projects</a:t>
            </a:r>
          </a:p>
          <a:p>
            <a:pPr lvl="1"/>
            <a:r>
              <a:rPr lang="en-US" sz="1600" dirty="0" err="1">
                <a:effectLst/>
                <a:latin typeface="Calibri" panose="020F0502020204030204" pitchFamily="34" charset="0"/>
                <a:ea typeface="Calibri" panose="020F0502020204030204" pitchFamily="34" charset="0"/>
              </a:rPr>
              <a:t>DySPAN</a:t>
            </a:r>
            <a:r>
              <a:rPr lang="en-US" sz="16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At present does not appear to be a good project</a:t>
            </a:r>
          </a:p>
          <a:p>
            <a:pPr lvl="2"/>
            <a:r>
              <a:rPr lang="en-US" sz="1200" dirty="0">
                <a:latin typeface="Calibri" panose="020F0502020204030204" pitchFamily="34" charset="0"/>
              </a:rPr>
              <a:t>Challenge is the CIL is just code, there is no documentation</a:t>
            </a:r>
          </a:p>
          <a:p>
            <a:pPr lvl="2"/>
            <a:r>
              <a:rPr lang="en-US" sz="1200" dirty="0">
                <a:latin typeface="Calibri" panose="020F0502020204030204" pitchFamily="34" charset="0"/>
              </a:rPr>
              <a:t>Appears to be too simplistic and centralized – a decentralized approach would likely be better</a:t>
            </a:r>
          </a:p>
          <a:p>
            <a:pPr lvl="2"/>
            <a:r>
              <a:rPr lang="en-US" sz="1200" dirty="0">
                <a:latin typeface="Calibri" panose="020F0502020204030204" pitchFamily="34" charset="0"/>
              </a:rPr>
              <a:t>Prefer to pause and look for a better approach that would exchange SCMs</a:t>
            </a:r>
          </a:p>
          <a:p>
            <a:pPr lvl="1"/>
            <a:r>
              <a:rPr lang="en-US" sz="1600" dirty="0">
                <a:latin typeface="Calibri" panose="020F0502020204030204" pitchFamily="34" charset="0"/>
              </a:rPr>
              <a:t>Standards linked to the National Spectrum Consortiums (NSC): SSC’s MICCA radio control channel technology – issue is that it needs both the government and the prime contractor, SSC, to permit to be standardized – Alex is taking the lead on this activity.</a:t>
            </a:r>
          </a:p>
          <a:p>
            <a:pPr lvl="2"/>
            <a:r>
              <a:rPr lang="en-US" sz="1200" dirty="0">
                <a:latin typeface="Calibri" panose="020F0502020204030204" pitchFamily="34" charset="0"/>
              </a:rPr>
              <a:t>Pause for at least a year since SSC is very busy and unlikely to want to move forward right away</a:t>
            </a:r>
          </a:p>
          <a:p>
            <a:r>
              <a:rPr lang="en-US" sz="2000" dirty="0">
                <a:latin typeface="Calibri" panose="020F0502020204030204" pitchFamily="34" charset="0"/>
              </a:rPr>
              <a:t>Oliver and Alex will be giving a briefing at the Alan Turing Institute conference discussing the use of AI/ML in September</a:t>
            </a:r>
          </a:p>
          <a:p>
            <a:r>
              <a:rPr lang="en-US" sz="2000" dirty="0">
                <a:latin typeface="Calibri" panose="020F0502020204030204" pitchFamily="34" charset="0"/>
              </a:rPr>
              <a:t>Still hoping for a face-to-face SC meeting at the </a:t>
            </a:r>
            <a:r>
              <a:rPr lang="en-US" sz="2000" dirty="0" err="1">
                <a:latin typeface="Calibri" panose="020F0502020204030204" pitchFamily="34" charset="0"/>
              </a:rPr>
              <a:t>DySPAN</a:t>
            </a:r>
            <a:r>
              <a:rPr lang="en-US" sz="2000" dirty="0">
                <a:latin typeface="Calibri" panose="020F0502020204030204" pitchFamily="34" charset="0"/>
              </a:rPr>
              <a:t> Conference in DC in May 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8/30/2023</a:t>
            </a:fld>
            <a:endParaRPr lang="en-US"/>
          </a:p>
        </p:txBody>
      </p:sp>
      <p:sp>
        <p:nvSpPr>
          <p:cNvPr id="5" name="Footer Placeholder 4"/>
          <p:cNvSpPr>
            <a:spLocks noGrp="1"/>
          </p:cNvSpPr>
          <p:nvPr>
            <p:ph type="ftr" sz="quarter" idx="11"/>
          </p:nvPr>
        </p:nvSpPr>
        <p:spPr/>
        <p:txBody>
          <a:bodyPr/>
          <a:lstStyle/>
          <a:p>
            <a:pPr>
              <a:defRPr/>
            </a:pPr>
            <a:r>
              <a:rPr lang="en-US" dirty="0"/>
              <a:t>Doc #:5-23-0016-00-agen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8/30/2023</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#:5-23-0016-00-agen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7" name="Content Placeholder 6" descr="A screenshot of a computer&#10;&#10;Description automatically generated with low confidence">
            <a:extLst>
              <a:ext uri="{FF2B5EF4-FFF2-40B4-BE49-F238E27FC236}">
                <a16:creationId xmlns:a16="http://schemas.microsoft.com/office/drawing/2014/main" id="{EDE643EC-7D07-7B6E-FD4A-3F58B518F58F}"/>
              </a:ext>
            </a:extLst>
          </p:cNvPr>
          <p:cNvPicPr>
            <a:picLocks noGrp="1" noChangeAspect="1"/>
          </p:cNvPicPr>
          <p:nvPr>
            <p:ph idx="1"/>
          </p:nvPr>
        </p:nvPicPr>
        <p:blipFill>
          <a:blip r:embed="rId2"/>
          <a:stretch>
            <a:fillRect/>
          </a:stretch>
        </p:blipFill>
        <p:spPr>
          <a:xfrm>
            <a:off x="990600" y="1060802"/>
            <a:ext cx="6473456" cy="5065362"/>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8/30/2023</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#:5-23-0016-00-agen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6/2/23</a:t>
            </a:r>
          </a:p>
          <a:p>
            <a:pPr lvl="1"/>
            <a:r>
              <a:rPr lang="en-US" sz="1400" dirty="0"/>
              <a:t>We should seek DoD participation in the 2024 </a:t>
            </a:r>
            <a:r>
              <a:rPr lang="en-US" sz="1400" dirty="0" err="1"/>
              <a:t>DySPAN</a:t>
            </a:r>
            <a:r>
              <a:rPr lang="en-US" sz="1400" dirty="0"/>
              <a:t> conference and seek their guidance on what the WG should be addressing</a:t>
            </a:r>
          </a:p>
          <a:p>
            <a:pPr lvl="2"/>
            <a:r>
              <a:rPr lang="en-US" sz="1000" dirty="0"/>
              <a:t>Maybe Tom Rondeau or others in OSD (Brent).</a:t>
            </a:r>
          </a:p>
          <a:p>
            <a:pPr lvl="2"/>
            <a:r>
              <a:rPr lang="en-US" sz="1000" dirty="0"/>
              <a:t>Eric may be able to reach out to the JEWC and DSO</a:t>
            </a:r>
          </a:p>
          <a:p>
            <a:pPr lvl="1"/>
            <a:r>
              <a:rPr lang="en-US" sz="1400" dirty="0"/>
              <a:t>R&amp;E is interested in establishing standards around the pieces of Hill AFB work – detect and mitigate interference to incumbents.  Tony volunteered to introduce the idea to 1900.  Some could be in 1900.5 and other projects may be started elsewhere.</a:t>
            </a:r>
          </a:p>
          <a:p>
            <a:r>
              <a:rPr lang="en-US" sz="1800" dirty="0"/>
              <a:t>7/7/23</a:t>
            </a:r>
          </a:p>
          <a:p>
            <a:pPr lvl="1"/>
            <a:r>
              <a:rPr lang="en-US" sz="1200" dirty="0"/>
              <a:t>Carlos and John submitted a tutorial proposal on SCMs to MILCOM 23 which will occur in late October</a:t>
            </a:r>
          </a:p>
          <a:p>
            <a:pPr lvl="1"/>
            <a:r>
              <a:rPr lang="en-US" sz="1200" dirty="0"/>
              <a:t>Julia – submitted proposal to MILCOM on intelligent algorithms and their applications to communications</a:t>
            </a:r>
          </a:p>
          <a:p>
            <a:pPr lvl="1"/>
            <a:r>
              <a:rPr lang="en-US" sz="1200" dirty="0" err="1"/>
              <a:t>Keybridge</a:t>
            </a:r>
            <a:r>
              <a:rPr lang="en-US" sz="1200" dirty="0"/>
              <a:t> runs CBRS SAS and a TV Whitespace database and are considering a frequency coordination system in the 6 GHz.  We want to squeeze performance out of the CBRS SAS. Assignments do not scale well.  Looking at alternate methods that scale better and SCM is one of them interested in the spec and data model. Wants to use SCMs as a logical data model – want to come up with equivalent CBRS solution. Answers need to match.  Want to turn an n! problem into a log n problem. Aggregate interference is a big issue. Seeks channel assignment and power limitation to optimize the outcomes.  Wants computational simplicity.</a:t>
            </a:r>
          </a:p>
          <a:p>
            <a:r>
              <a:rPr lang="en-US" sz="1800" dirty="0"/>
              <a:t>8/4/23</a:t>
            </a:r>
          </a:p>
          <a:p>
            <a:pPr lvl="1"/>
            <a:r>
              <a:rPr lang="en-US" sz="1050" dirty="0"/>
              <a:t>Carlos and John will be presenting a 1900.5.2 tutorial at MILCOM 2023 an Oct 30</a:t>
            </a:r>
            <a:r>
              <a:rPr lang="en-US" sz="1050" baseline="30000" dirty="0"/>
              <a:t>th</a:t>
            </a:r>
            <a:r>
              <a:rPr lang="en-US" sz="1050" dirty="0"/>
              <a:t>.</a:t>
            </a:r>
          </a:p>
          <a:p>
            <a:pPr lvl="1"/>
            <a:r>
              <a:rPr lang="en-US" sz="1050" dirty="0"/>
              <a:t>John submitted an abstract to do a presentation on using standards in EMSO to AOC</a:t>
            </a:r>
          </a:p>
          <a:p>
            <a:pPr lvl="1"/>
            <a:r>
              <a:rPr lang="en-US" sz="1050" dirty="0"/>
              <a:t>Consider having a booth at </a:t>
            </a:r>
            <a:r>
              <a:rPr lang="en-US" sz="1050" dirty="0" err="1"/>
              <a:t>DySPAN</a:t>
            </a:r>
            <a:r>
              <a:rPr lang="en-US" sz="1050" dirty="0"/>
              <a:t> 24</a:t>
            </a:r>
          </a:p>
          <a:p>
            <a:r>
              <a:rPr lang="en-US" sz="1800" dirty="0"/>
              <a:t>9/1/23</a:t>
            </a:r>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8/30/2023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8/4/23 1430 ET</a:t>
            </a:r>
          </a:p>
          <a:p>
            <a:r>
              <a:rPr lang="en-US" sz="1600" strike="sngStrike" dirty="0"/>
              <a:t>P1900.5.1 Ad hoc 8/4/23 1430+ ET </a:t>
            </a:r>
          </a:p>
          <a:p>
            <a:r>
              <a:rPr lang="en-US" sz="1600" strike="sngStrike" dirty="0"/>
              <a:t>P1900.5 Revision Ad-hoc 8/11/23 1330 ET</a:t>
            </a:r>
          </a:p>
          <a:p>
            <a:r>
              <a:rPr lang="en-US" sz="1600" strike="sngStrike" dirty="0"/>
              <a:t>P1900.5.2 CRG 8/18/23 1300 ET</a:t>
            </a:r>
          </a:p>
          <a:p>
            <a:r>
              <a:rPr lang="en-US" sz="1600" strike="sngStrike" dirty="0"/>
              <a:t>P1900.5 Revision Ad-hoc 8/25/23 1330 ET</a:t>
            </a:r>
          </a:p>
          <a:p>
            <a:r>
              <a:rPr lang="en-US" sz="1600" dirty="0"/>
              <a:t>P1900.5 WG Mtg 9/1/23 0800 ET</a:t>
            </a:r>
          </a:p>
          <a:p>
            <a:r>
              <a:rPr lang="en-US" sz="1600" dirty="0"/>
              <a:t>P1900.5.2 CRG 9/1/23 1300 ET</a:t>
            </a:r>
          </a:p>
          <a:p>
            <a:r>
              <a:rPr lang="en-US" sz="1600" dirty="0"/>
              <a:t>P1900.5 Revision Ad hoc 9/8/23 1330 ET </a:t>
            </a:r>
          </a:p>
          <a:p>
            <a:r>
              <a:rPr lang="en-US" sz="1600" dirty="0"/>
              <a:t>P1900.5.2 CRG 9/15/23 1300 ET</a:t>
            </a:r>
          </a:p>
          <a:p>
            <a:r>
              <a:rPr lang="en-US" sz="1600" dirty="0"/>
              <a:t>P1900.5 Revision Ad-hoc 9/22/23 1300 ET</a:t>
            </a:r>
          </a:p>
          <a:p>
            <a:r>
              <a:rPr lang="en-US" sz="1600" dirty="0"/>
              <a:t>P1900.5.2 </a:t>
            </a:r>
            <a:r>
              <a:rPr lang="en-US" sz="1600"/>
              <a:t>CRG 9/29/23 </a:t>
            </a:r>
            <a:r>
              <a:rPr lang="en-US" sz="1600" dirty="0"/>
              <a:t>1300 ET</a:t>
            </a:r>
          </a:p>
          <a:p>
            <a:r>
              <a:rPr lang="en-US" sz="1600" dirty="0"/>
              <a:t>P1900.5.2 CRG 10/6/23 1300 ET</a:t>
            </a:r>
          </a:p>
          <a:p>
            <a:r>
              <a:rPr lang="en-US" sz="1600" dirty="0"/>
              <a:t>P1900.5 WG Mtg 10/6/23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8/30/2023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r>
              <a:rPr lang="en-US" sz="2200" dirty="0"/>
              <a:t>Workshop at the FCC on AI applied </a:t>
            </a:r>
            <a:r>
              <a:rPr lang="en-US" sz="2200"/>
              <a:t>to communications </a:t>
            </a:r>
            <a:r>
              <a:rPr lang="en-US" sz="2200">
                <a:hlinkClick r:id="rId2"/>
              </a:rPr>
              <a:t>https://www.fcc.gov/fcc-nsf-ai-workshop</a:t>
            </a:r>
            <a:endParaRPr lang="en-US" sz="2200"/>
          </a:p>
          <a:p>
            <a:endParaRPr lang="en-US" sz="220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8/30/2023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#:5-23-0016-00-agen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8/30/2023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534270755"/>
              </p:ext>
            </p:extLst>
          </p:nvPr>
        </p:nvGraphicFramePr>
        <p:xfrm>
          <a:off x="2819400" y="964097"/>
          <a:ext cx="5550157" cy="436990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8/4/23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8/30/2023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9/1/23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8/30/2023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5-23-0016-00-agen</a:t>
            </a:r>
          </a:p>
          <a:p>
            <a:endParaRPr dirty="0"/>
          </a:p>
          <a:p>
            <a:r>
              <a:rPr dirty="0"/>
              <a:t>Mover: </a:t>
            </a:r>
          </a:p>
          <a:p>
            <a:r>
              <a:rPr dirty="0"/>
              <a:t>Second: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8/30/2023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8/30/2023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8/30/2023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8/30/2023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#:5-23-0016-00-agen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35647</TotalTime>
  <Words>3694</Words>
  <Application>Microsoft Office PowerPoint</Application>
  <PresentationFormat>On-screen Show (4:3)</PresentationFormat>
  <Paragraphs>495</Paragraphs>
  <Slides>28</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Lucida Grande</vt:lpstr>
      <vt:lpstr>Monotype Sorts</vt:lpstr>
      <vt:lpstr>Montserrat</vt:lpstr>
      <vt:lpstr>Open Sans</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1900.5R PAR Extension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608</cp:revision>
  <dcterms:created xsi:type="dcterms:W3CDTF">2013-08-13T02:52:21Z</dcterms:created>
  <dcterms:modified xsi:type="dcterms:W3CDTF">2023-08-30T11:41:15Z</dcterms:modified>
</cp:coreProperties>
</file>