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80" r:id="rId18"/>
    <p:sldId id="481" r:id="rId19"/>
    <p:sldId id="465" r:id="rId20"/>
    <p:sldId id="437" r:id="rId21"/>
    <p:sldId id="438" r:id="rId22"/>
    <p:sldId id="477" r:id="rId23"/>
    <p:sldId id="42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106" d="100"/>
          <a:sy n="106" d="100"/>
        </p:scale>
        <p:origin x="21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7/5/2023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#:5-23-0014-02-agen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#:5-23-0014-02-agen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#:5-23-0014-02-agen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7/5/2023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#:5-23-0014-02-agen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7/5/2023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#:5-23-0014-02-agen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7/5/2023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#:5-23-0014-02-agen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7/5/2023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#:5-23-0014-02-agen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7/5/2023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#:5-23-0014-02-agen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7/5/2023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#:5-23-0014-02-agen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7/5/2023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#:5-23-0014-02-agen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7/5/2023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#:5-23-0014-02-agen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7/5/2023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#:5-23-0014-02-agen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7/5/2023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#:5-23-0014-02-agen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05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June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Jul 2023</a:t>
            </a:r>
          </a:p>
          <a:p>
            <a:pPr eaLnBrk="0" hangingPunct="0"/>
            <a:r>
              <a:rPr lang="en-US" sz="1200" b="1" dirty="0">
                <a:latin typeface="Arial" pitchFamily="34" charset="0"/>
                <a:cs typeface="Times New Roman" pitchFamily="18" charset="0"/>
              </a:rPr>
              <a:t>Document No: 5-23-0014-02-agen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5/5/23 </a:t>
            </a:r>
            <a:r>
              <a:rPr dirty="0"/>
              <a:t>WG minutes contained in </a:t>
            </a:r>
            <a:r>
              <a:rPr lang="en-US" dirty="0">
                <a:solidFill>
                  <a:schemeClr val="tx1"/>
                </a:solidFill>
              </a:rPr>
              <a:t>Doc #: 5-23-0011-00-mins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37926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6/2/23 </a:t>
            </a:r>
            <a:r>
              <a:rPr dirty="0"/>
              <a:t>WG minutes contained in </a:t>
            </a:r>
            <a:r>
              <a:rPr lang="en-US" dirty="0">
                <a:solidFill>
                  <a:schemeClr val="tx1"/>
                </a:solidFill>
              </a:rPr>
              <a:t>Doc #: 5-23-0012-00-mins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6763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5/5/23</a:t>
            </a:r>
          </a:p>
          <a:p>
            <a:pPr lvl="1"/>
            <a:r>
              <a:rPr lang="en-US" sz="1400" dirty="0"/>
              <a:t>Concerned about deadline – focusing on CBRS may put us at risk so we will move to focus on the revisions of the document while Eric and Alex will look at the CBRS diagrams as informative but not normative</a:t>
            </a:r>
          </a:p>
          <a:p>
            <a:pPr lvl="1"/>
            <a:r>
              <a:rPr lang="en-US" sz="1400" dirty="0"/>
              <a:t>There is some risk of not getting all of the revisions into the standard</a:t>
            </a:r>
          </a:p>
          <a:p>
            <a:pPr lvl="1"/>
            <a:r>
              <a:rPr lang="en-US" sz="1400" dirty="0"/>
              <a:t>Want to get Jennifer’s guidance on possibility to move the deadline</a:t>
            </a:r>
          </a:p>
          <a:p>
            <a:r>
              <a:rPr lang="en-US" sz="2200" dirty="0"/>
              <a:t>6/2/23</a:t>
            </a:r>
          </a:p>
          <a:p>
            <a:pPr lvl="1"/>
            <a:r>
              <a:rPr lang="en-US" sz="1400" dirty="0"/>
              <a:t>Decision was made to request an extension of the PAR</a:t>
            </a:r>
          </a:p>
          <a:p>
            <a:pPr lvl="1"/>
            <a:r>
              <a:rPr lang="en-US" sz="1400" dirty="0"/>
              <a:t>Decided to forego trying to do the coverage of he CBRS solution</a:t>
            </a:r>
          </a:p>
          <a:p>
            <a:pPr lvl="1"/>
            <a:r>
              <a:rPr lang="en-US" sz="1400" dirty="0"/>
              <a:t>Had discussion about the definitions of networks and will spend some time on terminology at the next meeting</a:t>
            </a:r>
          </a:p>
          <a:p>
            <a:r>
              <a:rPr lang="en-US" sz="2200" dirty="0"/>
              <a:t>7/7/23</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5/5/23</a:t>
            </a:r>
          </a:p>
          <a:p>
            <a:pPr lvl="1"/>
            <a:r>
              <a:rPr lang="en-US" sz="1400" dirty="0"/>
              <a:t>Looking at the application of the traceability matrix as seen in the CBRS documents and to match that with the 1900.5.1 standard</a:t>
            </a:r>
          </a:p>
          <a:p>
            <a:pPr lvl="2"/>
            <a:r>
              <a:rPr lang="en-US" sz="1100" dirty="0"/>
              <a:t>Example of a 10 MHz channel in CBRS could be defined and enforced by 1900.5.1</a:t>
            </a:r>
          </a:p>
          <a:p>
            <a:pPr lvl="2"/>
            <a:r>
              <a:rPr lang="en-US" sz="1100" dirty="0"/>
              <a:t>The traceability would take a different form, not in a spreadsheet since the policies are the expressions of the language.  Need to document the connection to classes. Want to match the traceability matrix. Will go over these issues in the next 1900.5.1 ad hoc. Will schedule ad hoc on 25 May.</a:t>
            </a:r>
          </a:p>
          <a:p>
            <a:pPr lvl="1"/>
            <a:r>
              <a:rPr lang="en-US" sz="1400" dirty="0"/>
              <a:t>The augmented language should have a macro type of approach which allows ML and pattern recognition via a dynamic programming type of solution</a:t>
            </a:r>
          </a:p>
          <a:p>
            <a:pPr lvl="1"/>
            <a:r>
              <a:rPr lang="en-US" sz="1400" dirty="0"/>
              <a:t>Want to make it more easily consumed by users</a:t>
            </a:r>
          </a:p>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r>
              <a:rPr lang="en-US" sz="1600" dirty="0"/>
              <a:t>Discussions and revision to computations to decide when to use height rated propagation maps versus 3D propagation maps</a:t>
            </a:r>
          </a:p>
          <a:p>
            <a:r>
              <a:rPr lang="en-US" sz="2000" dirty="0"/>
              <a:t>7/7/23</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417638"/>
            <a:ext cx="8229600" cy="4525963"/>
          </a:xfrm>
        </p:spPr>
        <p:txBody>
          <a:bodyPr>
            <a:normAutofit/>
          </a:bodyPr>
          <a:lstStyle/>
          <a:p>
            <a:r>
              <a:rPr lang="en-US" sz="2400" dirty="0"/>
              <a:t>Lead – Eric Lindahl</a:t>
            </a:r>
          </a:p>
          <a:p>
            <a:r>
              <a:rPr lang="en-US" sz="2400" dirty="0"/>
              <a:t>Maintainer – Carlos Caicedo, Becca Rousseau</a:t>
            </a:r>
          </a:p>
          <a:p>
            <a:r>
              <a:rPr lang="en-US" sz="2400" dirty="0"/>
              <a:t>6/2/23</a:t>
            </a:r>
          </a:p>
          <a:p>
            <a:pPr lvl="1"/>
            <a:r>
              <a:rPr lang="en-US" sz="2000" dirty="0"/>
              <a:t>Rescheduled meeting and met with IEEE on 12 May</a:t>
            </a:r>
          </a:p>
          <a:p>
            <a:pPr lvl="1"/>
            <a:r>
              <a:rPr lang="en-US" sz="2000" dirty="0"/>
              <a:t>Spent a lot of time getting access (Eric, Becca, and Alex)</a:t>
            </a:r>
          </a:p>
          <a:p>
            <a:pPr lvl="1"/>
            <a:r>
              <a:rPr lang="en-US" sz="2000" dirty="0"/>
              <a:t>We will need to make appointment for major updates.</a:t>
            </a:r>
          </a:p>
          <a:p>
            <a:pPr lvl="1"/>
            <a:r>
              <a:rPr lang="en-US" sz="2000" dirty="0"/>
              <a:t>Josh needs to work on the PURL and will provide canonical name spaces.</a:t>
            </a:r>
          </a:p>
          <a:p>
            <a:r>
              <a:rPr lang="en-US" sz="2400" dirty="0"/>
              <a:t>7/7/23</a:t>
            </a:r>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7/5/2023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#:5-23-0014-02-agen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20 </a:t>
            </a:r>
            <a:r>
              <a:rPr lang="en-US" sz="2000"/>
              <a:t>Jun–notes </a:t>
            </a:r>
            <a:r>
              <a:rPr lang="en-US" sz="2000" dirty="0"/>
              <a:t>follow</a:t>
            </a:r>
          </a:p>
          <a:p>
            <a:r>
              <a:rPr lang="en-US" sz="2000" dirty="0"/>
              <a:t>Reinhard Schrage volunteered to serve as treasurer.</a:t>
            </a:r>
          </a:p>
          <a:p>
            <a:r>
              <a:rPr lang="en-US" sz="2000" dirty="0"/>
              <a:t>Selected updates</a:t>
            </a:r>
          </a:p>
          <a:p>
            <a:pPr lvl="1"/>
            <a:r>
              <a:rPr lang="en-US" sz="1600" dirty="0"/>
              <a:t>1900.6 – Creating a PAR to work on the baseline standard.  Would bring in any amendments. Want one standard and so one document.</a:t>
            </a:r>
          </a:p>
          <a:p>
            <a:pPr lvl="1"/>
            <a:r>
              <a:rPr lang="en-US" sz="1600" dirty="0"/>
              <a:t>1900.8 – Goal is to create a standard for collecting RF data to input into RF ML algorithms. Work focuses on the data and its associated meta data. Need to ensure all use cases are addressed.</a:t>
            </a:r>
          </a:p>
          <a:p>
            <a:r>
              <a:rPr lang="en-US" sz="2000" dirty="0"/>
              <a:t>Updating the 1900 web site</a:t>
            </a:r>
          </a:p>
          <a:p>
            <a:pPr lvl="1"/>
            <a:r>
              <a:rPr lang="en-US" sz="1600" dirty="0"/>
              <a:t>Added a spectrogram to the website and want to use it to convey the idea of whitespace</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endParaRPr lang="en-US" sz="1200" dirty="0"/>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Sherman et al wrote a paper on VITA 49 carrying SCM – would like to investigate if the CIL could carry SCMs. </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Not certain where it should be standardized but most likely within IEEE 1900.5 WG</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Submitting a paper to MILCOM</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2024 at Virginia Tech</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7/5/2023</a:t>
            </a:fld>
            <a:endParaRPr lang="en-US"/>
          </a:p>
        </p:txBody>
      </p:sp>
      <p:sp>
        <p:nvSpPr>
          <p:cNvPr id="5" name="Footer Placeholder 4"/>
          <p:cNvSpPr>
            <a:spLocks noGrp="1"/>
          </p:cNvSpPr>
          <p:nvPr>
            <p:ph type="ftr" sz="quarter" idx="11"/>
          </p:nvPr>
        </p:nvSpPr>
        <p:spPr/>
        <p:txBody>
          <a:bodyPr/>
          <a:lstStyle/>
          <a:p>
            <a:pPr>
              <a:defRPr/>
            </a:pPr>
            <a:r>
              <a:rPr lang="en-US" dirty="0"/>
              <a:t>Doc #:5-23-0014-02-agen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5/5/23</a:t>
            </a:r>
          </a:p>
          <a:p>
            <a:pPr lvl="1"/>
            <a:r>
              <a:rPr lang="en-US" sz="1400" dirty="0"/>
              <a:t>Eric intends to present a paper on SCMs at the AOC Symposium in December</a:t>
            </a:r>
          </a:p>
          <a:p>
            <a:pPr lvl="1"/>
            <a:r>
              <a:rPr lang="en-US" sz="1400" dirty="0"/>
              <a:t>Carlos mentioned SCMs at the NSF Spectrum Week</a:t>
            </a:r>
          </a:p>
          <a:p>
            <a:pPr lvl="2"/>
            <a:r>
              <a:rPr lang="en-US" sz="1000" dirty="0"/>
              <a:t>The </a:t>
            </a:r>
            <a:r>
              <a:rPr lang="en-US" sz="1000" dirty="0" err="1"/>
              <a:t>DySPAN</a:t>
            </a:r>
            <a:r>
              <a:rPr lang="en-US" sz="1000" dirty="0"/>
              <a:t> Conference will be next year about this time – pitched there being a SCM tutorial at that conference</a:t>
            </a:r>
          </a:p>
          <a:p>
            <a:pPr lvl="2"/>
            <a:r>
              <a:rPr lang="en-US" sz="1000" dirty="0"/>
              <a:t>Recommend a tutorial for an earlier opportunity</a:t>
            </a:r>
          </a:p>
          <a:p>
            <a:pPr lvl="2"/>
            <a:r>
              <a:rPr lang="en-US" sz="1000" dirty="0"/>
              <a:t>Possible tutorials at the AOC Symposium and MILCOM</a:t>
            </a:r>
          </a:p>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endParaRPr lang="en-US" sz="1400" dirty="0"/>
          </a:p>
          <a:p>
            <a:pPr lvl="1"/>
            <a:endParaRPr lang="en-US" sz="1400" dirty="0"/>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6/9/23 1330 ET</a:t>
            </a:r>
          </a:p>
          <a:p>
            <a:r>
              <a:rPr lang="en-US" sz="1600" strike="sngStrike" dirty="0"/>
              <a:t>P1900.5.2 CRG 6/16/23 1300 ET</a:t>
            </a:r>
          </a:p>
          <a:p>
            <a:r>
              <a:rPr lang="en-US" sz="1600" strike="sngStrike" dirty="0"/>
              <a:t>P1900.5 Revision Ad-hoc 6/23/23 13o0 ET</a:t>
            </a:r>
          </a:p>
          <a:p>
            <a:r>
              <a:rPr lang="en-US" sz="1600" strike="sngStrike" dirty="0"/>
              <a:t>P1900.5.1 ad hoc 6/29/23 1430 ET </a:t>
            </a:r>
          </a:p>
          <a:p>
            <a:r>
              <a:rPr lang="en-US" sz="1600" dirty="0"/>
              <a:t>P1900.5 WG Mtg 7/7/23 0800 ET</a:t>
            </a:r>
          </a:p>
          <a:p>
            <a:r>
              <a:rPr lang="en-US" sz="1600" dirty="0"/>
              <a:t>P1900.5.1 Ad hoc 7/7/23 0800+ ET </a:t>
            </a:r>
          </a:p>
          <a:p>
            <a:r>
              <a:rPr lang="en-US" sz="1600" dirty="0"/>
              <a:t>P1900.5.2 CRG 7/7/23 1300 ET</a:t>
            </a:r>
          </a:p>
          <a:p>
            <a:r>
              <a:rPr lang="en-US" sz="1600" dirty="0"/>
              <a:t>P1900.5 Revision Ad-hoc 7/14/23 1330 ET</a:t>
            </a:r>
          </a:p>
          <a:p>
            <a:r>
              <a:rPr lang="en-US" sz="1600" dirty="0"/>
              <a:t>P1900.5.2 CRG 7/21/23 1300 ET</a:t>
            </a:r>
          </a:p>
          <a:p>
            <a:r>
              <a:rPr lang="en-US" sz="1600" dirty="0"/>
              <a:t>P1900.5 Revision Ad Hoc 7/28/23 1330 ET</a:t>
            </a:r>
          </a:p>
          <a:p>
            <a:r>
              <a:rPr lang="en-US" sz="1600" dirty="0"/>
              <a:t>P1900.5.2 CRG 8/4/23 1300 ET</a:t>
            </a:r>
          </a:p>
          <a:p>
            <a:r>
              <a:rPr lang="en-US" sz="1600" dirty="0"/>
              <a:t>P1900.5 WG Mtg 8/4/23 1130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7/5/2023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#:5-23-0014-02-agen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7/5/2023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837300910"/>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6/2/23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7/7/23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5-23-0014-02-agen</a:t>
            </a:r>
          </a:p>
          <a:p>
            <a:endParaRPr dirty="0"/>
          </a:p>
          <a:p>
            <a:r>
              <a:rPr dirty="0"/>
              <a:t>Mover:</a:t>
            </a:r>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#:5-23-0014-02-agen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7/5/2023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7/5/2023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7/5/2023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#:5-23-0014-02-agen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35203</TotalTime>
  <Words>3350</Words>
  <Application>Microsoft Office PowerPoint</Application>
  <PresentationFormat>On-screen Show (4:3)</PresentationFormat>
  <Paragraphs>452</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593</cp:revision>
  <dcterms:created xsi:type="dcterms:W3CDTF">2013-08-13T02:52:21Z</dcterms:created>
  <dcterms:modified xsi:type="dcterms:W3CDTF">2023-07-05T12:07:43Z</dcterms:modified>
</cp:coreProperties>
</file>