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417" r:id="rId2"/>
    <p:sldId id="402" r:id="rId3"/>
    <p:sldId id="413" r:id="rId4"/>
    <p:sldId id="337" r:id="rId5"/>
    <p:sldId id="332" r:id="rId6"/>
    <p:sldId id="414" r:id="rId7"/>
    <p:sldId id="461" r:id="rId8"/>
    <p:sldId id="462" r:id="rId9"/>
    <p:sldId id="463" r:id="rId10"/>
    <p:sldId id="368" r:id="rId11"/>
    <p:sldId id="369" r:id="rId12"/>
    <p:sldId id="370" r:id="rId13"/>
    <p:sldId id="371" r:id="rId14"/>
    <p:sldId id="372" r:id="rId15"/>
    <p:sldId id="474" r:id="rId16"/>
    <p:sldId id="476" r:id="rId17"/>
    <p:sldId id="480" r:id="rId18"/>
    <p:sldId id="481" r:id="rId19"/>
    <p:sldId id="465" r:id="rId20"/>
    <p:sldId id="437" r:id="rId21"/>
    <p:sldId id="438" r:id="rId22"/>
    <p:sldId id="477" r:id="rId23"/>
    <p:sldId id="426" r:id="rId24"/>
    <p:sldId id="440" r:id="rId25"/>
    <p:sldId id="430" r:id="rId26"/>
    <p:sldId id="454" r:id="rId2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947" autoAdjust="0"/>
    <p:restoredTop sz="96333"/>
  </p:normalViewPr>
  <p:slideViewPr>
    <p:cSldViewPr>
      <p:cViewPr varScale="1">
        <p:scale>
          <a:sx n="106" d="100"/>
          <a:sy n="106" d="100"/>
        </p:scale>
        <p:origin x="212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7/5/2023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20</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7/5/2023</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#:5-23-0010-00-agen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7/5/2023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#:5-23-0010-00-agen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7/5/2023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#:5-23-0010-00-agen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7/5/2023</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#:5-23-0010-00-agen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7/5/2023</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#:5-23-0010-00-agen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7/5/2023</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#:5-23-0010-00-agen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7/5/2023</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#:5-23-0010-00-agen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7/5/2023</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#:5-23-0010-00-agen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7/5/2023</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#:5-23-0010-00-agen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7/5/2023</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#:5-23-0010-00-agen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7/5/2023</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#:5-23-0010-00-agen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7/5/2023</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#:5-23-0010-00-agen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7/5/2023</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#:5-23-0010-00-agen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0505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2 June 2023</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2 Jun 2023</a:t>
            </a:r>
          </a:p>
          <a:p>
            <a:pPr eaLnBrk="0" hangingPunct="0"/>
            <a:r>
              <a:rPr lang="en-US" sz="1200" b="1" dirty="0">
                <a:latin typeface="Arial" pitchFamily="34" charset="0"/>
                <a:cs typeface="Times New Roman" pitchFamily="18" charset="0"/>
              </a:rPr>
              <a:t>Document No: 5-23-0010-00-agen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1/6/23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7/5/2023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126934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3/3/23 </a:t>
            </a:r>
            <a:r>
              <a:rPr dirty="0"/>
              <a:t>WG minutes contained in </a:t>
            </a:r>
            <a:r>
              <a:rPr lang="en-US" dirty="0">
                <a:solidFill>
                  <a:schemeClr val="tx1"/>
                </a:solidFill>
              </a:rPr>
              <a:t>Doc #: 5-23-0013-00-mins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7/5/2023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3181364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5/5/23 </a:t>
            </a:r>
            <a:r>
              <a:rPr dirty="0"/>
              <a:t>WG minutes contained in </a:t>
            </a:r>
            <a:r>
              <a:rPr lang="en-US" dirty="0">
                <a:solidFill>
                  <a:schemeClr val="tx1"/>
                </a:solidFill>
              </a:rPr>
              <a:t>Doc #: 5-23-0011-00-mins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7/5/2023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7379260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6/2/23 </a:t>
            </a:r>
            <a:r>
              <a:rPr dirty="0"/>
              <a:t>WG minutes contained in </a:t>
            </a:r>
            <a:r>
              <a:rPr lang="en-US" dirty="0">
                <a:solidFill>
                  <a:schemeClr val="tx1"/>
                </a:solidFill>
              </a:rPr>
              <a:t>Doc #: 5-23-0012-00-mins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7/5/2023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18</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3676379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lstStyle/>
          <a:p>
            <a:r>
              <a:rPr lang="en-US" sz="2200" dirty="0"/>
              <a:t>5/5/23</a:t>
            </a:r>
          </a:p>
          <a:p>
            <a:pPr lvl="1"/>
            <a:r>
              <a:rPr lang="en-US" sz="1400" dirty="0"/>
              <a:t>Concerned about deadline – focusing on CBRS may put us at risk so we will move to focus on the revisions of the document while Eric and Alex will look at the CBRS diagrams as informative but not normative</a:t>
            </a:r>
          </a:p>
          <a:p>
            <a:pPr lvl="1"/>
            <a:r>
              <a:rPr lang="en-US" sz="1400" dirty="0"/>
              <a:t>There is some risk of not getting all of the revisions into the standard</a:t>
            </a:r>
          </a:p>
          <a:p>
            <a:pPr lvl="1"/>
            <a:r>
              <a:rPr lang="en-US" sz="1400" dirty="0"/>
              <a:t>Want to get Jennifer’s guidance on possibility to move the deadline</a:t>
            </a:r>
          </a:p>
          <a:p>
            <a:r>
              <a:rPr lang="en-US" sz="2200" dirty="0"/>
              <a:t>6/2/23</a:t>
            </a:r>
          </a:p>
          <a:p>
            <a:pPr lvl="1"/>
            <a:r>
              <a:rPr lang="en-US" sz="1400" dirty="0"/>
              <a:t>Decision was made to request an extension of the PAR</a:t>
            </a:r>
          </a:p>
          <a:p>
            <a:pPr lvl="1"/>
            <a:r>
              <a:rPr lang="en-US" sz="1400" dirty="0"/>
              <a:t>Decided to forego trying to do the coverage of he CBRS solution</a:t>
            </a:r>
          </a:p>
          <a:p>
            <a:pPr lvl="1"/>
            <a:r>
              <a:rPr lang="en-US" sz="1400" dirty="0"/>
              <a:t>Had discussion about the definitions of networks and will spend some time on terminology at the next meeting</a:t>
            </a:r>
          </a:p>
          <a:p>
            <a:r>
              <a:rPr lang="en-US" sz="2200" dirty="0"/>
              <a:t>7/7/23</a:t>
            </a:r>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7/5/2023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7/5/2023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#:5-23-0010-00-agen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308324"/>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https://ieeesa.webex.com/meet/jstine | </a:t>
            </a:r>
            <a:r>
              <a:rPr lang="en-US" sz="1800" kern="0" dirty="0">
                <a:solidFill>
                  <a:srgbClr val="333333"/>
                </a:solidFill>
                <a:effectLst/>
                <a:latin typeface="Arial" panose="020B0604020202020204" pitchFamily="34" charset="0"/>
                <a:ea typeface="Calibri" panose="020F0502020204030204" pitchFamily="34" charset="0"/>
              </a:rPr>
              <a:t>2340 415 6446 </a:t>
            </a:r>
            <a:endParaRPr lang="en-US" sz="1400" dirty="0"/>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2340 415 6446 </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1800" dirty="0"/>
              <a:t>5/5/23</a:t>
            </a:r>
          </a:p>
          <a:p>
            <a:pPr lvl="1"/>
            <a:r>
              <a:rPr lang="en-US" sz="1400" dirty="0"/>
              <a:t>Looking at the application of the traceability matrix as seen in the CBRS documents and to match that with the 1900.5.1 standard</a:t>
            </a:r>
          </a:p>
          <a:p>
            <a:pPr lvl="2"/>
            <a:r>
              <a:rPr lang="en-US" sz="1100" dirty="0"/>
              <a:t>Example of a 10 MHz channel in CBRS could be defined and enforced by 1900.5.1</a:t>
            </a:r>
          </a:p>
          <a:p>
            <a:pPr lvl="2"/>
            <a:r>
              <a:rPr lang="en-US" sz="1100" dirty="0"/>
              <a:t>The traceability would take a different form, not in a spreadsheet since the policies are the expressions of the language.  Need to document the connection to classes. Want to match the traceability matrix. Will go over these issues in the next 1900.5.1 ad hoc. Will schedule ad hoc on 25 May.</a:t>
            </a:r>
          </a:p>
          <a:p>
            <a:pPr lvl="1"/>
            <a:r>
              <a:rPr lang="en-US" sz="1400" dirty="0"/>
              <a:t>The augmented language should have a macro type of approach which allows ML and pattern recognition via a dynamic programming type of solution</a:t>
            </a:r>
          </a:p>
          <a:p>
            <a:pPr lvl="1"/>
            <a:r>
              <a:rPr lang="en-US" sz="1400" dirty="0"/>
              <a:t>Want to make it more easily consumed by users</a:t>
            </a:r>
          </a:p>
          <a:p>
            <a:r>
              <a:rPr lang="en-US" sz="1800" dirty="0"/>
              <a:t>6/2/23</a:t>
            </a:r>
          </a:p>
          <a:p>
            <a:pPr lvl="1"/>
            <a:r>
              <a:rPr lang="en-US" sz="1400" dirty="0"/>
              <a:t>Ad hoc needs to rescheduled because of a RAF bomb</a:t>
            </a:r>
          </a:p>
          <a:p>
            <a:pPr lvl="2"/>
            <a:r>
              <a:rPr lang="en-US" sz="1000" dirty="0"/>
              <a:t>Would like to reschedule for June 15</a:t>
            </a:r>
            <a:r>
              <a:rPr lang="en-US" sz="1000" baseline="30000" dirty="0"/>
              <a:t>th</a:t>
            </a:r>
            <a:endParaRPr lang="en-US" sz="1000" dirty="0"/>
          </a:p>
          <a:p>
            <a:pPr lvl="2"/>
            <a:r>
              <a:rPr lang="en-US" sz="1000" dirty="0"/>
              <a:t>Will address relevance of 1900.5.1 to the CBRS, a review of dynamic programming issues, a comparison to </a:t>
            </a:r>
            <a:r>
              <a:rPr lang="en-US" sz="1000" dirty="0" err="1"/>
              <a:t>CoRaL</a:t>
            </a:r>
            <a:endParaRPr lang="en-US" sz="1000" dirty="0"/>
          </a:p>
          <a:p>
            <a:pPr lvl="2"/>
            <a:r>
              <a:rPr lang="en-US" sz="1000" dirty="0"/>
              <a:t>The augmented 1900.5.1 covers more features and so this will be demonstrated</a:t>
            </a:r>
          </a:p>
          <a:p>
            <a:pPr lvl="1"/>
            <a:r>
              <a:rPr lang="en-US" sz="1400" dirty="0"/>
              <a:t>Also looking at the dynamic programming that is part of the 1900.5.1</a:t>
            </a:r>
          </a:p>
          <a:p>
            <a:pPr lvl="1"/>
            <a:r>
              <a:rPr lang="en-US" sz="1400" dirty="0"/>
              <a:t>Uploaded PAR to mentor so members can discuss. (Schedule ad hoc for 7 July to discuss)</a:t>
            </a:r>
          </a:p>
          <a:p>
            <a:r>
              <a:rPr lang="en-US" sz="1800" dirty="0"/>
              <a:t>7/7/23</a:t>
            </a:r>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7/5/2023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a:p>
        </p:txBody>
      </p:sp>
    </p:spTree>
    <p:extLst>
      <p:ext uri="{BB962C8B-B14F-4D97-AF65-F5344CB8AC3E}">
        <p14:creationId xmlns:p14="http://schemas.microsoft.com/office/powerpoint/2010/main" val="2720461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2000" dirty="0"/>
              <a:t>5/5/23</a:t>
            </a:r>
          </a:p>
          <a:p>
            <a:pPr lvl="1"/>
            <a:r>
              <a:rPr lang="en-US" sz="1600" dirty="0"/>
              <a:t>Revisions over the past month have focused on the description of canonical location and conversion of SCM locations into those canonical locations before compatibility assessments (Goal is to simplify and speed up compatibility determinations)</a:t>
            </a:r>
          </a:p>
          <a:p>
            <a:pPr lvl="2"/>
            <a:r>
              <a:rPr lang="en-US" sz="1200" dirty="0"/>
              <a:t>Circles and cylinders now converted to polygons and polyhedrons</a:t>
            </a:r>
          </a:p>
          <a:p>
            <a:pPr lvl="2"/>
            <a:r>
              <a:rPr lang="en-US" sz="1200" dirty="0"/>
              <a:t>Polygons are converted into triangles by standard procedure</a:t>
            </a:r>
          </a:p>
          <a:p>
            <a:pPr lvl="2"/>
            <a:r>
              <a:rPr lang="en-US" sz="1200" dirty="0"/>
              <a:t>Large locations are subdivided to ensure conformance to the Earth’s curvature</a:t>
            </a:r>
          </a:p>
          <a:p>
            <a:pPr lvl="1"/>
            <a:r>
              <a:rPr lang="en-US" sz="1600" dirty="0"/>
              <a:t>Coordination to start adding material to IEEE Opensource</a:t>
            </a:r>
          </a:p>
          <a:p>
            <a:r>
              <a:rPr lang="en-US" sz="2000" dirty="0"/>
              <a:t>6/2/23</a:t>
            </a:r>
          </a:p>
          <a:p>
            <a:pPr lvl="1"/>
            <a:r>
              <a:rPr lang="en-US" sz="1600" dirty="0"/>
              <a:t>Added revisions to define the computation of centroids. Changed the definition of paths, removing the time and period from the structure so that the SCMSchedule is the only place for the definition of time. Added a rules table to replace the previous enumerated rules.</a:t>
            </a:r>
          </a:p>
          <a:p>
            <a:pPr lvl="1"/>
            <a:r>
              <a:rPr lang="en-US" sz="1600" dirty="0"/>
              <a:t>Discussions and revision to computations to decide when to use height rated propagation maps versus 3D propagation maps</a:t>
            </a:r>
          </a:p>
          <a:p>
            <a:r>
              <a:rPr lang="en-US" sz="2000" dirty="0"/>
              <a:t>7/7/23</a:t>
            </a:r>
          </a:p>
          <a:p>
            <a:pPr lvl="1"/>
            <a:endParaRPr lang="en-US" sz="1300" dirty="0"/>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7/5/2023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21</a:t>
            </a:fld>
            <a:endParaRPr lang="en-US"/>
          </a:p>
        </p:txBody>
      </p:sp>
    </p:spTree>
    <p:extLst>
      <p:ext uri="{BB962C8B-B14F-4D97-AF65-F5344CB8AC3E}">
        <p14:creationId xmlns:p14="http://schemas.microsoft.com/office/powerpoint/2010/main" val="39524795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p:txBody>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a:xfrm>
            <a:off x="457200" y="1417638"/>
            <a:ext cx="8229600" cy="4525963"/>
          </a:xfrm>
        </p:spPr>
        <p:txBody>
          <a:bodyPr>
            <a:normAutofit/>
          </a:bodyPr>
          <a:lstStyle/>
          <a:p>
            <a:r>
              <a:rPr lang="en-US" sz="2400" dirty="0"/>
              <a:t>Lead – Eric Lindahl</a:t>
            </a:r>
          </a:p>
          <a:p>
            <a:r>
              <a:rPr lang="en-US" sz="2400" dirty="0"/>
              <a:t>Maintainer – Carlos Caicedo, Becca Rousseau</a:t>
            </a:r>
          </a:p>
          <a:p>
            <a:r>
              <a:rPr lang="en-US" sz="2400" dirty="0"/>
              <a:t>6/2/23</a:t>
            </a:r>
          </a:p>
          <a:p>
            <a:pPr lvl="1"/>
            <a:r>
              <a:rPr lang="en-US" sz="2000" dirty="0"/>
              <a:t>Rescheduled meeting and met with IEEE on 12 May</a:t>
            </a:r>
          </a:p>
          <a:p>
            <a:pPr lvl="1"/>
            <a:r>
              <a:rPr lang="en-US" sz="2000" dirty="0"/>
              <a:t>Spent a lot of time getting access (Eric, Becca, and Alex)</a:t>
            </a:r>
          </a:p>
          <a:p>
            <a:pPr lvl="1"/>
            <a:r>
              <a:rPr lang="en-US" sz="2000" dirty="0"/>
              <a:t>We will need to make appointment for major updates.</a:t>
            </a:r>
          </a:p>
          <a:p>
            <a:pPr lvl="1"/>
            <a:r>
              <a:rPr lang="en-US" sz="2000" dirty="0"/>
              <a:t>Josh needs to work on the PURL and will provide canonical name spaces.</a:t>
            </a:r>
          </a:p>
          <a:p>
            <a:r>
              <a:rPr lang="en-US" sz="2400" dirty="0"/>
              <a:t>7/7/23</a:t>
            </a:r>
          </a:p>
          <a:p>
            <a:pPr lvl="1"/>
            <a:endParaRPr lang="en-US" sz="2000" dirty="0"/>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7/5/2023</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#:5-23-0010-00-agen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22</a:t>
            </a:fld>
            <a:endParaRPr lang="en-US"/>
          </a:p>
        </p:txBody>
      </p:sp>
    </p:spTree>
    <p:extLst>
      <p:ext uri="{BB962C8B-B14F-4D97-AF65-F5344CB8AC3E}">
        <p14:creationId xmlns:p14="http://schemas.microsoft.com/office/powerpoint/2010/main" val="5524899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458200" cy="5392617"/>
          </a:xfrm>
        </p:spPr>
        <p:txBody>
          <a:bodyPr>
            <a:normAutofit fontScale="92500" lnSpcReduction="20000"/>
          </a:bodyPr>
          <a:lstStyle/>
          <a:p>
            <a:r>
              <a:rPr lang="en-US" sz="2000" dirty="0"/>
              <a:t>Met on 20 </a:t>
            </a:r>
            <a:r>
              <a:rPr lang="en-US" sz="2000"/>
              <a:t>Jun–notes </a:t>
            </a:r>
            <a:r>
              <a:rPr lang="en-US" sz="2000" dirty="0"/>
              <a:t>follow</a:t>
            </a:r>
          </a:p>
          <a:p>
            <a:r>
              <a:rPr lang="en-US" sz="2000" dirty="0"/>
              <a:t>Reinhard Schrage volunteered to serve as treasurer.</a:t>
            </a:r>
          </a:p>
          <a:p>
            <a:r>
              <a:rPr lang="en-US" sz="2000" dirty="0"/>
              <a:t>Selected updates</a:t>
            </a:r>
          </a:p>
          <a:p>
            <a:pPr lvl="1"/>
            <a:r>
              <a:rPr lang="en-US" sz="1600" dirty="0"/>
              <a:t>1900.6 – Creating a PAR to work on the baseline standard.  Would bring in any amendments. Want one standard and so one document.</a:t>
            </a:r>
          </a:p>
          <a:p>
            <a:pPr lvl="1"/>
            <a:r>
              <a:rPr lang="en-US" sz="1600" dirty="0"/>
              <a:t>1900.8 – Goal is to create a standard for collecting RF data to input into RF ML algorithms. Work focuses on the data and its associated meta data. Need to ensure all use cases are addressed.</a:t>
            </a:r>
          </a:p>
          <a:p>
            <a:r>
              <a:rPr lang="en-US" sz="2000" dirty="0"/>
              <a:t>Updating the 1900 web site</a:t>
            </a:r>
          </a:p>
          <a:p>
            <a:pPr lvl="1"/>
            <a:r>
              <a:rPr lang="en-US" sz="1600" dirty="0"/>
              <a:t>Added a spectrogram to the website and want to use it to convey the idea of whitespace</a:t>
            </a:r>
          </a:p>
          <a:p>
            <a:pPr lvl="1"/>
            <a:r>
              <a:rPr lang="en-US" sz="1600" dirty="0"/>
              <a:t>The Secretary’s (Alex </a:t>
            </a:r>
            <a:r>
              <a:rPr lang="en-US" sz="1600" dirty="0" err="1"/>
              <a:t>Lackpour’s</a:t>
            </a:r>
            <a:r>
              <a:rPr lang="en-US" sz="1600" dirty="0"/>
              <a:t>) role is to update our web site.  Recommended reviewing and editing our website as a word document and he would then make changes based on the word document to the web page</a:t>
            </a:r>
            <a:endParaRPr lang="en-US" sz="1200" dirty="0"/>
          </a:p>
          <a:p>
            <a:r>
              <a:rPr lang="en-US" sz="1800" dirty="0">
                <a:effectLst/>
                <a:latin typeface="Calibri" panose="020F0502020204030204" pitchFamily="34" charset="0"/>
                <a:ea typeface="Calibri" panose="020F0502020204030204" pitchFamily="34" charset="0"/>
              </a:rPr>
              <a:t>Two potential new projects</a:t>
            </a:r>
          </a:p>
          <a:p>
            <a:pPr lvl="1"/>
            <a:r>
              <a:rPr lang="en-US" sz="1600" dirty="0" err="1">
                <a:effectLst/>
                <a:latin typeface="Calibri" panose="020F0502020204030204" pitchFamily="34" charset="0"/>
                <a:ea typeface="Calibri" panose="020F0502020204030204" pitchFamily="34" charset="0"/>
              </a:rPr>
              <a:t>DySPAN</a:t>
            </a:r>
            <a:r>
              <a:rPr lang="en-US" sz="1600" dirty="0">
                <a:effectLst/>
                <a:latin typeface="Calibri" panose="020F0502020204030204" pitchFamily="34" charset="0"/>
                <a:ea typeface="Calibri" panose="020F0502020204030204" pitchFamily="34" charset="0"/>
              </a:rPr>
              <a:t>-SC will be gauging the interest to standardize CIL – was developed by the DARPA Spectrum Collaboration Challenge (SC2) – Carlos to take the lead on that</a:t>
            </a:r>
          </a:p>
          <a:p>
            <a:pPr lvl="2"/>
            <a:r>
              <a:rPr lang="en-US" sz="1200" dirty="0">
                <a:latin typeface="Calibri" panose="020F0502020204030204" pitchFamily="34" charset="0"/>
              </a:rPr>
              <a:t>Sherman et al wrote a paper on VITA 49 carrying SCM – would like to investigate if the CIL could carry SCMs. </a:t>
            </a:r>
          </a:p>
          <a:p>
            <a:pPr lvl="2"/>
            <a:r>
              <a:rPr lang="en-US" sz="1200" dirty="0">
                <a:latin typeface="Calibri" panose="020F0502020204030204" pitchFamily="34" charset="0"/>
              </a:rPr>
              <a:t>Challenge is the CIL is just code, there is no documentation</a:t>
            </a:r>
          </a:p>
          <a:p>
            <a:pPr lvl="2"/>
            <a:r>
              <a:rPr lang="en-US" sz="1200" dirty="0">
                <a:latin typeface="Calibri" panose="020F0502020204030204" pitchFamily="34" charset="0"/>
              </a:rPr>
              <a:t>Not certain where it should be standardized but most likely within IEEE 1900.5 WG</a:t>
            </a:r>
          </a:p>
          <a:p>
            <a:pPr lvl="1"/>
            <a:r>
              <a:rPr lang="en-US" sz="1600" dirty="0">
                <a:latin typeface="Calibri" panose="020F0502020204030204" pitchFamily="34" charset="0"/>
              </a:rPr>
              <a:t>Standards linked to the National Spectrum Consortiums (NSC): SSC’s MICCA radio control channel technology – issue is that it needs both the government and the prime contractor, SSC, to permit to be standardized – Alex is taking the lead on this activity.</a:t>
            </a:r>
          </a:p>
          <a:p>
            <a:pPr lvl="2"/>
            <a:r>
              <a:rPr lang="en-US" sz="1200" dirty="0">
                <a:latin typeface="Calibri" panose="020F0502020204030204" pitchFamily="34" charset="0"/>
              </a:rPr>
              <a:t>Submitting a paper to MILCOM</a:t>
            </a:r>
          </a:p>
          <a:p>
            <a:r>
              <a:rPr lang="en-US" sz="2000" dirty="0">
                <a:latin typeface="Calibri" panose="020F0502020204030204" pitchFamily="34" charset="0"/>
              </a:rPr>
              <a:t>Still hoping for a face-to-face SC meeting at the </a:t>
            </a:r>
            <a:r>
              <a:rPr lang="en-US" sz="2000" dirty="0" err="1">
                <a:latin typeface="Calibri" panose="020F0502020204030204" pitchFamily="34" charset="0"/>
              </a:rPr>
              <a:t>DySPAN</a:t>
            </a:r>
            <a:r>
              <a:rPr lang="en-US" sz="2000" dirty="0">
                <a:latin typeface="Calibri" panose="020F0502020204030204" pitchFamily="34" charset="0"/>
              </a:rPr>
              <a:t> Conference in 2024 at Virginia Tech</a:t>
            </a:r>
          </a:p>
          <a:p>
            <a:pPr marL="0" indent="0">
              <a:buNone/>
            </a:pPr>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7/5/2023</a:t>
            </a:fld>
            <a:endParaRPr lang="en-US"/>
          </a:p>
        </p:txBody>
      </p:sp>
      <p:sp>
        <p:nvSpPr>
          <p:cNvPr id="5" name="Footer Placeholder 4"/>
          <p:cNvSpPr>
            <a:spLocks noGrp="1"/>
          </p:cNvSpPr>
          <p:nvPr>
            <p:ph type="ftr" sz="quarter" idx="11"/>
          </p:nvPr>
        </p:nvSpPr>
        <p:spPr/>
        <p:txBody>
          <a:bodyPr/>
          <a:lstStyle/>
          <a:p>
            <a:pPr>
              <a:defRPr/>
            </a:pPr>
            <a:r>
              <a:rPr lang="en-US" dirty="0"/>
              <a:t>Doc #:5-23-0010-00-agen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23</a:t>
            </a:fld>
            <a:endParaRPr lang="en-US"/>
          </a:p>
        </p:txBody>
      </p:sp>
    </p:spTree>
    <p:extLst>
      <p:ext uri="{BB962C8B-B14F-4D97-AF65-F5344CB8AC3E}">
        <p14:creationId xmlns:p14="http://schemas.microsoft.com/office/powerpoint/2010/main" val="6037975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366"/>
          </a:xfrm>
        </p:spPr>
        <p:txBody>
          <a:bodyPr>
            <a:normAutofit fontScale="90000"/>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5/5/23</a:t>
            </a:r>
          </a:p>
          <a:p>
            <a:pPr lvl="1"/>
            <a:r>
              <a:rPr lang="en-US" sz="1400" dirty="0"/>
              <a:t>Eric intends to present a paper on SCMs at the AOC Symposium in December</a:t>
            </a:r>
          </a:p>
          <a:p>
            <a:pPr lvl="1"/>
            <a:r>
              <a:rPr lang="en-US" sz="1400" dirty="0"/>
              <a:t>Carlos mentioned SCMs at the NSF Spectrum Week</a:t>
            </a:r>
          </a:p>
          <a:p>
            <a:pPr lvl="2"/>
            <a:r>
              <a:rPr lang="en-US" sz="1000" dirty="0"/>
              <a:t>The </a:t>
            </a:r>
            <a:r>
              <a:rPr lang="en-US" sz="1000" dirty="0" err="1"/>
              <a:t>DySPAN</a:t>
            </a:r>
            <a:r>
              <a:rPr lang="en-US" sz="1000" dirty="0"/>
              <a:t> Conference will be next year about this time – pitched there being a SCM tutorial at that conference</a:t>
            </a:r>
          </a:p>
          <a:p>
            <a:pPr lvl="2"/>
            <a:r>
              <a:rPr lang="en-US" sz="1000" dirty="0"/>
              <a:t>Recommend a tutorial for an earlier opportunity</a:t>
            </a:r>
          </a:p>
          <a:p>
            <a:pPr lvl="2"/>
            <a:r>
              <a:rPr lang="en-US" sz="1000" dirty="0"/>
              <a:t>Possible tutorials at the AOC Symposium and MILCOM</a:t>
            </a:r>
          </a:p>
          <a:p>
            <a:r>
              <a:rPr lang="en-US" sz="1800" dirty="0"/>
              <a:t>6/2/23</a:t>
            </a:r>
          </a:p>
          <a:p>
            <a:pPr lvl="1"/>
            <a:r>
              <a:rPr lang="en-US" sz="1400" dirty="0"/>
              <a:t>We should seek DoD participation in the 2024 </a:t>
            </a:r>
            <a:r>
              <a:rPr lang="en-US" sz="1400" dirty="0" err="1"/>
              <a:t>DySPAN</a:t>
            </a:r>
            <a:r>
              <a:rPr lang="en-US" sz="1400" dirty="0"/>
              <a:t> conference and seek their guidance on what the WG should be addressing</a:t>
            </a:r>
          </a:p>
          <a:p>
            <a:pPr lvl="2"/>
            <a:r>
              <a:rPr lang="en-US" sz="1000" dirty="0"/>
              <a:t>Maybe Tom Rondeau or others in OSD (Brent).</a:t>
            </a:r>
          </a:p>
          <a:p>
            <a:pPr lvl="2"/>
            <a:r>
              <a:rPr lang="en-US" sz="1000" dirty="0"/>
              <a:t>Eric may be able to reach out to the JEWC and DSO</a:t>
            </a:r>
          </a:p>
          <a:p>
            <a:pPr lvl="1"/>
            <a:r>
              <a:rPr lang="en-US" sz="1400" dirty="0"/>
              <a:t>R&amp;E is interested in establishing standards around the pieces of Hill AFB work – detect and mitigate interference to incumbents.  Tony volunteered to introduce the idea to 1900.  Some could be in 1900.5 and other projects may be started elsewhere.</a:t>
            </a:r>
          </a:p>
          <a:p>
            <a:r>
              <a:rPr lang="en-US" sz="1800" dirty="0"/>
              <a:t>7/7/23</a:t>
            </a:r>
          </a:p>
          <a:p>
            <a:pPr lvl="1"/>
            <a:endParaRPr lang="en-US" sz="1400" dirty="0"/>
          </a:p>
          <a:p>
            <a:pPr lvl="1"/>
            <a:endParaRPr lang="en-US" sz="1400" dirty="0"/>
          </a:p>
          <a:p>
            <a:pPr lvl="1"/>
            <a:endParaRPr lang="en-US" sz="1400" dirty="0"/>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7/5/2023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24</a:t>
            </a:fld>
            <a:endParaRPr lang="en-US"/>
          </a:p>
        </p:txBody>
      </p:sp>
    </p:spTree>
    <p:extLst>
      <p:ext uri="{BB962C8B-B14F-4D97-AF65-F5344CB8AC3E}">
        <p14:creationId xmlns:p14="http://schemas.microsoft.com/office/powerpoint/2010/main" val="3648328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 Revision Ad-hoc 6/9/23 1330 ET</a:t>
            </a:r>
          </a:p>
          <a:p>
            <a:r>
              <a:rPr lang="en-US" sz="1600" strike="sngStrike" dirty="0"/>
              <a:t>P1900.5.2 CRG 6/16/23 1300 ET</a:t>
            </a:r>
          </a:p>
          <a:p>
            <a:r>
              <a:rPr lang="en-US" sz="1600" strike="sngStrike" dirty="0"/>
              <a:t>P1900.5 Revision Ad-hoc 6/23/23 13o0 ET</a:t>
            </a:r>
          </a:p>
          <a:p>
            <a:r>
              <a:rPr lang="en-US" sz="1600" strike="sngStrike" dirty="0"/>
              <a:t>P1900.5.1 ad hoc 6/29/23 1430 ET </a:t>
            </a:r>
          </a:p>
          <a:p>
            <a:r>
              <a:rPr lang="en-US" sz="1600" dirty="0"/>
              <a:t>P1900.5 WG Mtg 7/7/23 0800 ET</a:t>
            </a:r>
          </a:p>
          <a:p>
            <a:r>
              <a:rPr lang="en-US" sz="1600" dirty="0"/>
              <a:t>P1900.5.1 Ad hoc 7/7/23 0800+ ET </a:t>
            </a:r>
          </a:p>
          <a:p>
            <a:r>
              <a:rPr lang="en-US" sz="1600" dirty="0"/>
              <a:t>P1900.5.2 CRG 7/7/23 1300 ET</a:t>
            </a:r>
          </a:p>
          <a:p>
            <a:r>
              <a:rPr lang="en-US" sz="1600" dirty="0"/>
              <a:t>P1900.5 Revision Ad-hoc 7/14/23 1330 ET</a:t>
            </a:r>
          </a:p>
          <a:p>
            <a:r>
              <a:rPr lang="en-US" sz="1600" dirty="0"/>
              <a:t>P1900.5.2 CRG 7/21/23 1300 ET</a:t>
            </a:r>
          </a:p>
          <a:p>
            <a:r>
              <a:rPr lang="en-US" sz="1600" dirty="0"/>
              <a:t>P1900.5 Revision Ad Hoc 7/28/23 1330 ET</a:t>
            </a:r>
          </a:p>
          <a:p>
            <a:r>
              <a:rPr lang="en-US" sz="1600" dirty="0"/>
              <a:t>P1900.5.2 CRG 8/4/23 1300 ET</a:t>
            </a:r>
          </a:p>
          <a:p>
            <a:r>
              <a:rPr lang="en-US" sz="1600" dirty="0"/>
              <a:t>P1900.5 WG Mtg 8/4/23 1130 ET</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7/5/2023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25</a:t>
            </a:fld>
            <a:endParaRPr lang="en-US"/>
          </a:p>
        </p:txBody>
      </p:sp>
    </p:spTree>
    <p:extLst>
      <p:ext uri="{BB962C8B-B14F-4D97-AF65-F5344CB8AC3E}">
        <p14:creationId xmlns:p14="http://schemas.microsoft.com/office/powerpoint/2010/main" val="10964537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26</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7/5/2023</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#:5-23-0010-00-agen</a:t>
            </a:r>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7/5/2023</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#:5-23-0010-00-agen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3</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8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3837300910"/>
              </p:ext>
            </p:extLst>
          </p:nvPr>
        </p:nvGraphicFramePr>
        <p:xfrm>
          <a:off x="2819400" y="964097"/>
          <a:ext cx="5550157" cy="4213835"/>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624271">
                <a:tc>
                  <a:txBody>
                    <a:bodyPr/>
                    <a:lstStyle/>
                    <a:p>
                      <a:pPr algn="ctr" fontAlgn="b"/>
                      <a:r>
                        <a:rPr lang="en-US" sz="800" b="0" i="0" u="none" strike="noStrike" dirty="0">
                          <a:solidFill>
                            <a:srgbClr val="000000"/>
                          </a:solidFill>
                          <a:effectLst/>
                          <a:latin typeface="Calibri" panose="020F0502020204030204" pitchFamily="34" charset="0"/>
                        </a:rPr>
                        <a:t>6/2/23</a:t>
                      </a: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Joint Electronic Warfare Center (JEWC)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Tony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Rennier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Jennifer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Santulli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7/5/2023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#:5-23-0010-00-agen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6/2/23  14:30 – 16:00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Review of other 1900 activities (1900.1, Leadership meeting etc.)</a:t>
            </a:r>
          </a:p>
          <a:p>
            <a:pPr>
              <a:buFont typeface="+mj-lt"/>
              <a:buAutoNum type="arabicPeriod"/>
            </a:pPr>
            <a:r>
              <a:rPr lang="en-US" sz="1600" dirty="0"/>
              <a:t>Website discussion</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7/5/2023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#:5-23-0010-00-agen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5-23-0014-00-agen</a:t>
            </a:r>
          </a:p>
          <a:p>
            <a:endParaRPr dirty="0"/>
          </a:p>
          <a:p>
            <a:r>
              <a:rPr dirty="0"/>
              <a:t>Mover:</a:t>
            </a:r>
          </a:p>
          <a:p>
            <a:r>
              <a:rPr dirty="0"/>
              <a:t>Second:</a:t>
            </a:r>
            <a:endParaRPr lang="en-US" dirty="0"/>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7/5/2023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7/5/2023</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7/5/2023</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7/5/2023</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#:5-23-0010-00-agen</a:t>
            </a:r>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35198</TotalTime>
  <Words>3350</Words>
  <Application>Microsoft Office PowerPoint</Application>
  <PresentationFormat>On-screen Show (4:3)</PresentationFormat>
  <Paragraphs>452</Paragraphs>
  <Slides>26</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Current Membership</vt:lpstr>
      <vt:lpstr>Rules</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Minutes for approval</vt:lpstr>
      <vt:lpstr>Minutes for approval</vt:lpstr>
      <vt:lpstr>Current Status for 1900.5 Revision</vt:lpstr>
      <vt:lpstr>Current Status for 1900.5.1</vt:lpstr>
      <vt:lpstr>Current Status for 1900.5.2 Revision</vt:lpstr>
      <vt:lpstr>Opensource Repository</vt:lpstr>
      <vt:lpstr>Other DySPAN-SC Activities - 1</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589</cp:revision>
  <dcterms:created xsi:type="dcterms:W3CDTF">2013-08-13T02:52:21Z</dcterms:created>
  <dcterms:modified xsi:type="dcterms:W3CDTF">2023-07-05T11:57:31Z</dcterms:modified>
</cp:coreProperties>
</file>